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51435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1143000" y="841801"/>
            <a:ext cx="6858004" cy="3458823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marL="0" marR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1pPr>
            <a:lvl2pPr marL="0" marR="0" lvl="1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2pPr>
            <a:lvl3pPr marL="0" marR="0" lvl="2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3pPr>
            <a:lvl4pPr marL="0" marR="0" lvl="3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4pPr>
            <a:lvl5pPr marL="0" marR="0" lvl="4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5pPr>
            <a:lvl6pPr marL="0" marR="0" lvl="5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6pPr>
            <a:lvl7pPr marL="0" marR="0" lvl="6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7pPr>
            <a:lvl8pPr marL="0" marR="0" lvl="7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8pPr>
            <a:lvl9pPr marL="0" marR="0" lvl="8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1143000" y="841802"/>
            <a:ext cx="6858004" cy="1790764"/>
          </a:xfrm>
          <a:prstGeom prst="rect">
            <a:avLst/>
          </a:prstGeom>
        </p:spPr>
        <p:txBody>
          <a:bodyPr lIns="90000" tIns="45000" rIns="90000" bIns="45000" anchor="b">
            <a:noAutofit/>
          </a:bodyPr>
          <a:lstStyle>
            <a:defPPr/>
            <a:lvl1pPr marL="0" marR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1pPr>
            <a:lvl2pPr marL="0" marR="0" lvl="1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2pPr>
            <a:lvl3pPr marL="0" marR="0" lvl="2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3pPr>
            <a:lvl4pPr marL="0" marR="0" lvl="3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4pPr>
            <a:lvl5pPr marL="0" marR="0" lvl="4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5pPr>
            <a:lvl6pPr marL="0" marR="0" lvl="5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6pPr>
            <a:lvl7pPr marL="0" marR="0" lvl="6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7pPr>
            <a:lvl8pPr marL="0" marR="0" lvl="7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8pPr>
            <a:lvl9pPr marL="0" marR="0" lvl="8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Symbol"/>
              <a:buNone/>
              <a:defRPr sz="4000"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ubTitle" idx="2"/>
          </p:nvPr>
        </p:nvSpPr>
        <p:spPr>
          <a:xfrm>
            <a:off x="1143000" y="2701624"/>
            <a:ext cx="6858004" cy="1241865"/>
          </a:xfrm>
          <a:prstGeom prst="rect">
            <a:avLst/>
          </a:prstGeom>
        </p:spPr>
        <p:txBody>
          <a:bodyPr lIns="90000" tIns="45000" rIns="90000" bIns="45000" anchor="t">
            <a:noAutofit/>
          </a:bodyPr>
          <a:lstStyle>
            <a:defPPr/>
            <a:lvl1pPr marL="0" marR="0" lvl="0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1pPr>
            <a:lvl2pPr marL="457200" marR="0" lvl="1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2pPr>
            <a:lvl3pPr marL="914400" marR="0" lvl="2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3pPr>
            <a:lvl4pPr marL="1371600" marR="0" lvl="3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4pPr>
            <a:lvl5pPr marL="1828800" marR="0" lvl="4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5pPr>
            <a:lvl6pPr marL="2286000" marR="0" lvl="5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6pPr>
            <a:lvl7pPr marL="2743200" marR="0" lvl="6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7pPr>
            <a:lvl8pPr marL="3200400" marR="0" lvl="7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8pPr>
            <a:lvl9pPr marL="3657600" marR="0" lvl="8" indent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Font typeface="Symbol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369267"/>
            <a:ext cx="3886202" cy="3263619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3"/>
          </p:nvPr>
        </p:nvSpPr>
        <p:spPr>
          <a:xfrm>
            <a:off x="4629152" y="1369267"/>
            <a:ext cx="3886202" cy="3263619"/>
          </a:xfrm>
          <a:prstGeom prst="rect">
            <a:avLst/>
          </a:prstGeom>
        </p:spPr>
        <p:txBody>
          <a:bodyPr lIns="90000" tIns="45000" rIns="90000" bIns="45000">
            <a:noAutofit/>
          </a:bodyPr>
          <a:lstStyle>
            <a:defPPr/>
            <a:lvl1pPr lvl="0"/>
            <a:lvl2pPr lvl="1"/>
            <a:lvl3pPr lvl="2"/>
            <a:lvl4pPr lvl="3"/>
            <a:lvl5pPr lvl="4"/>
            <a:lvl6pPr lvl="5"/>
            <a:lvl7pPr lvl="6"/>
            <a:lvl8pPr lvl="7"/>
            <a:lvl9pPr lvl="8"/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628650" y="273853"/>
            <a:ext cx="7886704" cy="99420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txBody>
          <a:bodyPr lIns="90000" tIns="45000" rIns="90000" bIns="45000" anchor="ctr">
            <a:normAutofit/>
          </a:bodyPr>
          <a:lstStyle/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28650" y="1369267"/>
            <a:ext cx="7886704" cy="326361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txBody>
          <a:bodyPr lIns="90000" tIns="45000" rIns="90000" bIns="45000" anchor="t">
            <a:normAutofit/>
          </a:bodyPr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defPPr/>
      <a:lvl1pPr marL="0" marR="0" lvl="0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1pPr>
      <a:lvl2pPr marL="0" marR="0" lvl="1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2pPr>
      <a:lvl3pPr marL="0" marR="0" lvl="2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3pPr>
      <a:lvl4pPr marL="0" marR="0" lvl="3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4pPr>
      <a:lvl5pPr marL="0" marR="0" lvl="4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5pPr>
      <a:lvl6pPr marL="0" marR="0" lvl="5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6pPr>
      <a:lvl7pPr marL="0" marR="0" lvl="6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7pPr>
      <a:lvl8pPr marL="0" marR="0" lvl="7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8pPr>
      <a:lvl9pPr marL="0" marR="0" lvl="8" indent="0" algn="l">
        <a:lnSpc>
          <a:spcPct val="90000"/>
        </a:lnSpc>
        <a:spcBef>
          <a:spcPts val="0"/>
        </a:spcBef>
        <a:spcAft>
          <a:spcPts val="0"/>
        </a:spcAft>
        <a:buFont typeface="Symbol"/>
        <a:buNone/>
        <a:defRPr sz="3000">
          <a:latin typeface="+mj-lt"/>
          <a:ea typeface="+mj-ea"/>
          <a:cs typeface="+mj-cs"/>
        </a:defRPr>
      </a:lvl9pPr>
    </p:titleStyle>
    <p:bodyStyle>
      <a:defPPr/>
      <a:lvl1pPr marL="314325" marR="0" lvl="0" indent="-31432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800">
          <a:latin typeface="+mn-lt"/>
          <a:ea typeface="+mn-ea"/>
          <a:cs typeface="+mn-cs"/>
        </a:defRPr>
      </a:lvl1pPr>
      <a:lvl2pPr marL="736600" marR="0" lvl="1" indent="-279400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600">
          <a:latin typeface="+mn-lt"/>
          <a:ea typeface="+mn-ea"/>
          <a:cs typeface="+mn-cs"/>
        </a:defRPr>
      </a:lvl2pPr>
      <a:lvl3pPr marL="1158875" marR="0" lvl="2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3pPr>
      <a:lvl4pPr marL="1616075" marR="0" lvl="3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4pPr>
      <a:lvl5pPr marL="2073275" marR="0" lvl="4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5pPr>
      <a:lvl6pPr marL="2530475" marR="0" lvl="5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6pPr>
      <a:lvl7pPr marL="2987675" marR="0" lvl="6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7pPr>
      <a:lvl8pPr marL="3444875" marR="0" lvl="7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8pPr>
      <a:lvl9pPr marL="3902075" marR="0" lvl="8" indent="-244475" algn="l">
        <a:lnSpc>
          <a:spcPct val="90000"/>
        </a:lnSpc>
        <a:spcBef>
          <a:spcPts val="750"/>
        </a:spcBef>
        <a:spcAft>
          <a:spcPts val="0"/>
        </a:spcAft>
        <a:buFont typeface="Symbol"/>
        <a:buChar char=""/>
        <a:defRPr sz="1400">
          <a:latin typeface="+mn-lt"/>
          <a:ea typeface="+mn-ea"/>
          <a:cs typeface="+mn-cs"/>
        </a:defRPr>
      </a:lvl9pPr>
    </p:bodyStyle>
    <p:otherStyle>
      <a:defPPr/>
      <a:lvl1pPr lvl="0">
        <a:defRPr sz="1600">
          <a:latin typeface="+mn-lt"/>
          <a:ea typeface="+mn-ea"/>
          <a:cs typeface="+mn-cs"/>
        </a:defRPr>
      </a:lvl1pPr>
      <a:lvl2pPr lvl="1">
        <a:defRPr sz="1600">
          <a:latin typeface="+mn-lt"/>
          <a:ea typeface="+mn-ea"/>
          <a:cs typeface="+mn-cs"/>
        </a:defRPr>
      </a:lvl2pPr>
      <a:lvl3pPr lvl="2">
        <a:defRPr sz="1600">
          <a:latin typeface="+mn-lt"/>
          <a:ea typeface="+mn-ea"/>
          <a:cs typeface="+mn-cs"/>
        </a:defRPr>
      </a:lvl3pPr>
      <a:lvl4pPr lvl="3">
        <a:defRPr sz="1600">
          <a:latin typeface="+mn-lt"/>
          <a:ea typeface="+mn-ea"/>
          <a:cs typeface="+mn-cs"/>
        </a:defRPr>
      </a:lvl4pPr>
      <a:lvl5pPr lvl="4">
        <a:defRPr sz="1600">
          <a:latin typeface="+mn-lt"/>
          <a:ea typeface="+mn-ea"/>
          <a:cs typeface="+mn-cs"/>
        </a:defRPr>
      </a:lvl5pPr>
      <a:lvl6pPr lvl="5">
        <a:defRPr sz="1600">
          <a:latin typeface="+mn-lt"/>
          <a:ea typeface="+mn-ea"/>
          <a:cs typeface="+mn-cs"/>
        </a:defRPr>
      </a:lvl6pPr>
      <a:lvl7pPr lvl="6">
        <a:defRPr sz="1600">
          <a:latin typeface="+mn-lt"/>
          <a:ea typeface="+mn-ea"/>
          <a:cs typeface="+mn-cs"/>
        </a:defRPr>
      </a:lvl7pPr>
      <a:lvl8pPr lvl="7">
        <a:defRPr sz="1600">
          <a:latin typeface="+mn-lt"/>
          <a:ea typeface="+mn-ea"/>
          <a:cs typeface="+mn-cs"/>
        </a:defRPr>
      </a:lvl8pPr>
      <a:lvl9pPr lvl="8">
        <a:defRPr sz="1600"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0A9800-E2B9-926E-63D0-6E4621F277DF}"/>
              </a:ext>
            </a:extLst>
          </p:cNvPr>
          <p:cNvSpPr txBox="1"/>
          <p:nvPr/>
        </p:nvSpPr>
        <p:spPr>
          <a:xfrm>
            <a:off x="369276" y="967154"/>
            <a:ext cx="60315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 хорошо устроенный,  стоит больше, чем мозг, хорошо наполненный».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0B97E7-EEAD-9F66-91FF-1D4B61BCB8B9}"/>
              </a:ext>
            </a:extLst>
          </p:cNvPr>
          <p:cNvSpPr txBox="1"/>
          <p:nvPr/>
        </p:nvSpPr>
        <p:spPr>
          <a:xfrm>
            <a:off x="5943600" y="3340940"/>
            <a:ext cx="2857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Мишель де Монтень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801272A-6943-E284-2E81-65585C16A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661092"/>
            <a:ext cx="2013528" cy="244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0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Group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/>
        </p:nvSpPr>
        <p:spPr>
          <a:xfrm>
            <a:off x="565152" y="1206500"/>
            <a:ext cx="3609544" cy="3187320"/>
          </a:xfrm>
          <a:prstGeom prst="rect">
            <a:avLst/>
          </a:prstGeom>
          <a:blipFill>
            <a:blip r:embed="rId2"/>
          </a:blip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endParaRPr>
              <a:solidFill>
                <a:srgbClr val="1A3F66"/>
              </a:solidFill>
            </a:endParaRPr>
          </a:p>
        </p:txBody>
      </p:sp>
      <p:sp>
        <p:nvSpPr>
          <p:cNvPr id="53" name="Shape 53"/>
          <p:cNvSpPr txBox="1"/>
          <p:nvPr/>
        </p:nvSpPr>
        <p:spPr>
          <a:xfrm>
            <a:off x="4273552" y="1155700"/>
            <a:ext cx="4793802" cy="3461580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Отвечает за регуляцию общего тонуса центральной нервной системы, состояние развития функций внимания и памяти, регуляцию эмоционального состояния</a:t>
            </a:r>
          </a:p>
        </p:txBody>
      </p:sp>
      <p:sp>
        <p:nvSpPr>
          <p:cNvPr id="54" name="Shape 54"/>
          <p:cNvSpPr/>
          <p:nvPr/>
        </p:nvSpPr>
        <p:spPr>
          <a:xfrm>
            <a:off x="1212852" y="190500"/>
            <a:ext cx="2210297" cy="813297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0000" tIns="46800" rIns="90000" bIns="46800" anchor="ctr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r>
              <a:rPr sz="2400" b="1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I  блок мозга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Group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7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4121152" y="1638300"/>
            <a:ext cx="4254120" cy="2869820"/>
          </a:xfrm>
          <a:prstGeom prst="rect">
            <a:avLst/>
          </a:prstGeom>
        </p:spPr>
      </p:pic>
      <p:pic>
        <p:nvPicPr>
          <p:cNvPr id="59" name="Picture 59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27052" y="1638300"/>
            <a:ext cx="3721676" cy="3045550"/>
          </a:xfrm>
          <a:prstGeom prst="rect">
            <a:avLst/>
          </a:prstGeom>
        </p:spPr>
      </p:pic>
      <p:sp>
        <p:nvSpPr>
          <p:cNvPr id="60" name="Shape 60"/>
          <p:cNvSpPr txBox="1"/>
          <p:nvPr/>
        </p:nvSpPr>
        <p:spPr>
          <a:xfrm>
            <a:off x="501652" y="317500"/>
            <a:ext cx="7930702" cy="114507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Ребенок быстро устает от деятельности, которая требует самоконтроля и волевой регуляции. Через определенное время уровень его "батарейки" заметно снижается и ребенок не способен адекватно воспринимать дальнейшую информацию.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Group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3"/>
          <p:cNvPicPr/>
          <p:nvPr/>
        </p:nvPicPr>
        <p:blipFill>
          <a:blip r:embed="rId2"/>
          <a:stretch/>
        </p:blipFill>
        <p:spPr>
          <a:xfrm>
            <a:off x="802168" y="355753"/>
            <a:ext cx="7378413" cy="41510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6"/>
          <p:cNvPicPr/>
          <p:nvPr/>
        </p:nvPicPr>
        <p:blipFill>
          <a:blip r:embed="rId2"/>
          <a:srcRect l="2983"/>
          <a:stretch>
            <a:fillRect/>
          </a:stretch>
        </p:blipFill>
        <p:spPr>
          <a:xfrm>
            <a:off x="5107709" y="286327"/>
            <a:ext cx="3864274" cy="2394190"/>
          </a:xfrm>
          <a:prstGeom prst="rect">
            <a:avLst/>
          </a:prstGeom>
        </p:spPr>
      </p:pic>
      <p:pic>
        <p:nvPicPr>
          <p:cNvPr id="68" name="Picture 68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558473" y="3087635"/>
            <a:ext cx="2327563" cy="1941565"/>
          </a:xfrm>
          <a:prstGeom prst="rect">
            <a:avLst/>
          </a:prstGeom>
        </p:spPr>
      </p:pic>
      <p:sp>
        <p:nvSpPr>
          <p:cNvPr id="69" name="Shape 69"/>
          <p:cNvSpPr txBox="1"/>
          <p:nvPr/>
        </p:nvSpPr>
        <p:spPr>
          <a:xfrm>
            <a:off x="336552" y="215900"/>
            <a:ext cx="3955602" cy="2315876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1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Сложности с опознаванием предметов, изображений. </a:t>
            </a:r>
          </a:p>
          <a:p>
            <a:r>
              <a:rPr sz="1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Если проблема коснулась слуха, дети не в состоянии установить, откуда слышен звук, какой объект является его источником.</a:t>
            </a:r>
          </a:p>
          <a:p>
            <a:r>
              <a:rPr sz="1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Нарушения понимания обращённой речи.</a:t>
            </a:r>
          </a:p>
          <a:p>
            <a:r>
              <a:rPr sz="1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Проблемы с запоминанием и мыслительными процессами. </a:t>
            </a:r>
          </a:p>
          <a:p>
            <a:r>
              <a:rPr sz="1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Тактильные нарушения проявляются искажением восприятия собственного тела.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2"/>
          <p:cNvPicPr/>
          <p:nvPr/>
        </p:nvPicPr>
        <p:blipFill>
          <a:blip r:embed="rId2"/>
          <a:srcRect l="29232" t="2" r="29327" b="29914"/>
          <a:stretch>
            <a:fillRect/>
          </a:stretch>
        </p:blipFill>
        <p:spPr>
          <a:xfrm>
            <a:off x="1777823" y="136991"/>
            <a:ext cx="5352649" cy="4869518"/>
          </a:xfrm>
          <a:prstGeom prst="rect">
            <a:avLst/>
          </a:prstGeom>
          <a:effectLst>
            <a:glow rad="127000">
              <a:schemeClr val="accent2">
                <a:lumMod val="20000"/>
                <a:lumOff val="80000"/>
              </a:schemeClr>
            </a:glo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5"/>
          <p:cNvPicPr/>
          <p:nvPr/>
        </p:nvPicPr>
        <p:blipFill>
          <a:blip r:embed="rId2"/>
          <a:srcRect l="3147" r="3920"/>
          <a:stretch>
            <a:fillRect/>
          </a:stretch>
        </p:blipFill>
        <p:spPr>
          <a:xfrm>
            <a:off x="4572000" y="2004291"/>
            <a:ext cx="4313382" cy="3056339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8" name="Shape 78"/>
          <p:cNvSpPr txBox="1"/>
          <p:nvPr/>
        </p:nvSpPr>
        <p:spPr>
          <a:xfrm>
            <a:off x="5200652" y="241300"/>
            <a:ext cx="3866702" cy="67775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Полное безразличие к любым действиям. 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730252" y="3683000"/>
            <a:ext cx="3600002" cy="268845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pPr algn="ctr"/>
            <a:r>
              <a:rPr sz="2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«Полевое» поведение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E75592-78CC-D2D5-C4FB-3C8628BB25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916" t="11164" r="16106" b="6187"/>
          <a:stretch>
            <a:fillRect/>
          </a:stretch>
        </p:blipFill>
        <p:spPr>
          <a:xfrm>
            <a:off x="888023" y="174785"/>
            <a:ext cx="2708031" cy="257142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Group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/>
        </p:nvSpPr>
        <p:spPr>
          <a:xfrm>
            <a:off x="133352" y="203200"/>
            <a:ext cx="8680002" cy="67775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20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Упражнения для активизации работы I блока мозга </a:t>
            </a:r>
            <a:r>
              <a:rPr sz="2000" i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(Энергетического)</a:t>
            </a:r>
            <a:r>
              <a:rPr sz="2000" i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82" name="Shape 82"/>
          <p:cNvSpPr txBox="1"/>
          <p:nvPr/>
        </p:nvSpPr>
        <p:spPr>
          <a:xfrm>
            <a:off x="285752" y="800100"/>
            <a:ext cx="6007922" cy="2988852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2000" b="0" u="none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Дыхательные упражнения. </a:t>
            </a:r>
          </a:p>
          <a:p>
            <a:endParaRPr sz="2000" b="0" u="none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2000" b="0" u="none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Оптимизация и стабилизация общего тонуса тела.  Релаксация.</a:t>
            </a:r>
          </a:p>
          <a:p>
            <a:endParaRPr sz="2000" b="0" u="none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2000" b="0" u="none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Глазодвигательный упражнения.</a:t>
            </a:r>
          </a:p>
          <a:p>
            <a:endParaRPr sz="2000" b="0" u="none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2000" b="0" u="none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Артикуляционная гимнастика.</a:t>
            </a:r>
          </a:p>
          <a:p>
            <a:pPr marL="450850" indent="-450850"/>
            <a:endParaRPr sz="2000" b="0" u="none">
              <a:solidFill>
                <a:srgbClr val="1A3F6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84" name="Picture 84"/>
          <p:cNvPicPr/>
          <p:nvPr/>
        </p:nvPicPr>
        <p:blipFill>
          <a:blip r:embed="rId2"/>
        </p:blipFill>
        <p:spPr>
          <a:xfrm>
            <a:off x="6597652" y="711200"/>
            <a:ext cx="1650530" cy="1320420"/>
          </a:xfrm>
          <a:prstGeom prst="rect">
            <a:avLst/>
          </a:prstGeom>
          <a:effectLst>
            <a:glow rad="127000">
              <a:schemeClr val="accent6">
                <a:lumMod val="20000"/>
                <a:lumOff val="80000"/>
              </a:schemeClr>
            </a:glow>
          </a:effectLst>
        </p:spPr>
      </p:pic>
      <p:pic>
        <p:nvPicPr>
          <p:cNvPr id="86" name="Picture 86"/>
          <p:cNvPicPr/>
          <p:nvPr/>
        </p:nvPicPr>
        <p:blipFill>
          <a:blip r:embed="rId3"/>
          <a:srcRect l="9765" t="11035" r="4616" b="22463"/>
          <a:stretch>
            <a:fillRect/>
          </a:stretch>
        </p:blipFill>
        <p:spPr>
          <a:xfrm>
            <a:off x="798481" y="3430737"/>
            <a:ext cx="2857499" cy="150956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88" name="Picture 88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188569" y="2401435"/>
            <a:ext cx="2637694" cy="1697964"/>
          </a:xfrm>
          <a:prstGeom prst="rect">
            <a:avLst/>
          </a:prstGeom>
          <a:effectLst>
            <a:glow rad="127000">
              <a:schemeClr val="accent5">
                <a:lumMod val="20000"/>
                <a:lumOff val="80000"/>
                <a:alpha val="99000"/>
              </a:schemeClr>
            </a:glow>
          </a:effectLst>
        </p:spPr>
      </p:pic>
      <p:pic>
        <p:nvPicPr>
          <p:cNvPr id="90" name="Picture 90"/>
          <p:cNvPicPr/>
          <p:nvPr/>
        </p:nvPicPr>
        <p:blipFill>
          <a:blip r:embed="rId5"/>
          <a:srcRect l="7086" t="3404" r="8414" b="-1"/>
          <a:stretch>
            <a:fillRect/>
          </a:stretch>
        </p:blipFill>
        <p:spPr>
          <a:xfrm>
            <a:off x="7144128" y="2660623"/>
            <a:ext cx="1669226" cy="168180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117701" y="203291"/>
            <a:ext cx="8032302" cy="3372606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Формирование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коррекция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базовых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сенсомоторных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одновременных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реципрокных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взаимодействий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endParaRPr sz="2000" b="0" u="none" dirty="0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Базовые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сенсомоторные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взаимодействия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опорой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графическую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модель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. </a:t>
            </a:r>
          </a:p>
          <a:p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Упражнение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Зеркальное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рисование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Упражнение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Двуручное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u="none" dirty="0" err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письмо</a:t>
            </a:r>
            <a:r>
              <a:rPr sz="2000" b="0" u="none" dirty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marL="450850" indent="-450850"/>
            <a:r>
              <a:rPr sz="2000" b="0" i="1" u="none" dirty="0" err="1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Игры</a:t>
            </a:r>
            <a:r>
              <a:rPr sz="2000" b="0" i="1" u="none" dirty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с </a:t>
            </a:r>
            <a:r>
              <a:rPr sz="2000" b="0" i="1" u="none" dirty="0" err="1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мячами</a:t>
            </a:r>
            <a:r>
              <a:rPr sz="2000" b="0" u="none" dirty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 </a:t>
            </a:r>
          </a:p>
        </p:txBody>
      </p:sp>
      <p:pic>
        <p:nvPicPr>
          <p:cNvPr id="94" name="Picture 94"/>
          <p:cNvPicPr/>
          <p:nvPr/>
        </p:nvPicPr>
        <p:blipFill>
          <a:blip r:embed="rId2"/>
          <a:srcRect t="19368"/>
          <a:stretch>
            <a:fillRect/>
          </a:stretch>
        </p:blipFill>
        <p:spPr>
          <a:xfrm>
            <a:off x="2057400" y="2577970"/>
            <a:ext cx="3640015" cy="2222630"/>
          </a:xfrm>
          <a:prstGeom prst="rect">
            <a:avLst/>
          </a:prstGeom>
          <a:effectLst>
            <a:glow rad="127000">
              <a:schemeClr val="bg1">
                <a:lumMod val="95000"/>
              </a:schemeClr>
            </a:glow>
            <a:softEdge rad="25400"/>
          </a:effectLst>
        </p:spPr>
      </p:pic>
      <p:pic>
        <p:nvPicPr>
          <p:cNvPr id="96" name="Picture 96"/>
          <p:cNvPicPr/>
          <p:nvPr/>
        </p:nvPicPr>
        <p:blipFill>
          <a:blip r:embed="rId3"/>
          <a:srcRect t="14216"/>
          <a:stretch>
            <a:fillRect/>
          </a:stretch>
        </p:blipFill>
        <p:spPr>
          <a:xfrm>
            <a:off x="6080857" y="3365870"/>
            <a:ext cx="2752187" cy="1644758"/>
          </a:xfrm>
          <a:prstGeom prst="rect">
            <a:avLst/>
          </a:prstGeom>
          <a:effectLst>
            <a:glow rad="127000">
              <a:schemeClr val="bg1">
                <a:lumMod val="95000"/>
              </a:schemeClr>
            </a:glow>
          </a:effectLst>
        </p:spPr>
      </p:pic>
      <p:pic>
        <p:nvPicPr>
          <p:cNvPr id="98" name="Picture 98"/>
          <p:cNvPicPr/>
          <p:nvPr/>
        </p:nvPicPr>
        <p:blipFill>
          <a:blip r:embed="rId4"/>
          <a:srcRect t="4914" b="5555"/>
          <a:stretch>
            <a:fillRect/>
          </a:stretch>
        </p:blipFill>
        <p:spPr>
          <a:xfrm>
            <a:off x="5893721" y="1581994"/>
            <a:ext cx="3126461" cy="1582615"/>
          </a:xfrm>
          <a:prstGeom prst="rect">
            <a:avLst/>
          </a:prstGeom>
          <a:effectLst>
            <a:glow rad="127000">
              <a:schemeClr val="bg2"/>
            </a:glo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/>
        </p:nvSpPr>
        <p:spPr>
          <a:xfrm>
            <a:off x="298452" y="381000"/>
            <a:ext cx="8692702" cy="482190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pPr algn="ctr"/>
            <a:r>
              <a:rPr sz="20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Упражнения для активизации работы II блока мозга </a:t>
            </a:r>
            <a:r>
              <a:rPr sz="2000" i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(Информационного).</a:t>
            </a:r>
            <a:endParaRPr sz="2000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16896" y="1009879"/>
            <a:ext cx="8739983" cy="3796626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1800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При слухоречевых трудностях</a:t>
            </a:r>
            <a:endParaRPr sz="1800" b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- Напиши только гласные /только согласные буквы из следующих слов: </a:t>
            </a:r>
          </a:p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К_к кр_с_в_ п_д__т с н_б_ сн_ж_нк_. (Как красиво падают с неба снежинки) </a:t>
            </a:r>
          </a:p>
          <a:p>
            <a:endParaRPr sz="1800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Напиши вторые буквы следующих слов: зима, праздник, огоньки.</a:t>
            </a:r>
            <a:endParaRPr sz="1800" b="1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18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И, р, к</a:t>
            </a:r>
          </a:p>
          <a:p>
            <a:endParaRPr sz="1800" b="1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Составь «новогодний алфавит»- на каждую букву придумай и запиши что-то относящееся к новому году или его празднованию.</a:t>
            </a:r>
            <a:endParaRPr sz="1800" b="1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sz="2000" b="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Апельсин, бал, волшебство, гирлянда, Дед Мороз, ель, ёлка,  </a:t>
            </a: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желание, звезда, игра, конфетти, лампочки, мандарин, новый (год), оливье, подарок, радость, смех, торт, ура, фейерверк, хлопушка, цепочка, чай, шуба, щёки, электрогирлянда, юбка, яблоко</a:t>
            </a:r>
            <a:endParaRPr sz="2000" b="0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endParaRPr sz="18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4"/>
          <p:cNvPicPr/>
          <p:nvPr/>
        </p:nvPicPr>
        <p:blipFill>
          <a:blip r:embed="rId2"/>
          <a:stretch/>
        </p:blipFill>
        <p:spPr>
          <a:xfrm>
            <a:off x="11705548" y="6012027"/>
            <a:ext cx="8398552" cy="4696849"/>
          </a:xfrm>
          <a:prstGeom prst="rect">
            <a:avLst/>
          </a:prstGeom>
        </p:spPr>
      </p:pic>
      <p:pic>
        <p:nvPicPr>
          <p:cNvPr id="106" name="Picture 106"/>
          <p:cNvPicPr/>
          <p:nvPr/>
        </p:nvPicPr>
        <p:blipFill>
          <a:blip r:embed="rId2"/>
          <a:stretch/>
        </p:blipFill>
        <p:spPr>
          <a:xfrm>
            <a:off x="11885507" y="6191986"/>
            <a:ext cx="8398551" cy="4696848"/>
          </a:xfrm>
          <a:prstGeom prst="rect">
            <a:avLst/>
          </a:prstGeom>
        </p:spPr>
      </p:pic>
      <p:sp>
        <p:nvSpPr>
          <p:cNvPr id="107" name="Shape 107"/>
          <p:cNvSpPr txBox="1"/>
          <p:nvPr/>
        </p:nvSpPr>
        <p:spPr>
          <a:xfrm>
            <a:off x="457890" y="344277"/>
            <a:ext cx="5918134" cy="1563465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2000" b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Примеры упражнений для развития зрительного восприятия на материале чтения и письма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Работа с почерком и ориентировкой на листе (широкие, меняющиеся по размеру строчки)</a:t>
            </a:r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09" name="Picture 109"/>
          <p:cNvPicPr/>
          <p:nvPr/>
        </p:nvPicPr>
        <p:blipFill>
          <a:blip r:embed="rId2"/>
          <a:stretch/>
        </p:blipFill>
        <p:spPr>
          <a:xfrm>
            <a:off x="12065467" y="6371945"/>
            <a:ext cx="8398551" cy="4696849"/>
          </a:xfrm>
          <a:prstGeom prst="rect">
            <a:avLst/>
          </a:prstGeom>
        </p:spPr>
      </p:pic>
      <p:sp>
        <p:nvSpPr>
          <p:cNvPr id="110" name="Shape 110"/>
          <p:cNvSpPr/>
          <p:nvPr/>
        </p:nvSpPr>
        <p:spPr>
          <a:xfrm flipV="1">
            <a:off x="916927" y="1755813"/>
            <a:ext cx="5049397" cy="711506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  <a:headEnd type="none"/>
            <a:tailEnd type="none"/>
          </a:ln>
        </p:spPr>
        <p:txBody>
          <a:bodyPr/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>
              <a:buNone/>
            </a:pPr>
            <a:endParaRPr>
              <a:solidFill>
                <a:srgbClr val="1A3F66"/>
              </a:solidFill>
            </a:endParaRPr>
          </a:p>
        </p:txBody>
      </p:sp>
      <p:sp>
        <p:nvSpPr>
          <p:cNvPr id="111" name="Shape 111"/>
          <p:cNvSpPr/>
          <p:nvPr/>
        </p:nvSpPr>
        <p:spPr>
          <a:xfrm flipV="1">
            <a:off x="985782" y="2386987"/>
            <a:ext cx="5187108" cy="263945"/>
          </a:xfrm>
          <a:prstGeom prst="line">
            <a:avLst/>
          </a:prstGeom>
          <a:noFill/>
          <a:ln w="12700">
            <a:solidFill>
              <a:schemeClr val="accent6">
                <a:lumMod val="50000"/>
              </a:schemeClr>
            </a:solidFill>
            <a:prstDash val="solid"/>
            <a:headEnd type="none"/>
            <a:tailEnd type="none"/>
          </a:ln>
        </p:spPr>
        <p:txBody>
          <a:bodyPr lIns="45720" tIns="45720" rIns="45720" bIns="4572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>
              <a:buNone/>
            </a:pPr>
            <a:endParaRPr>
              <a:solidFill>
                <a:srgbClr val="1A3F66"/>
              </a:solidFill>
            </a:endParaRPr>
          </a:p>
        </p:txBody>
      </p:sp>
      <p:sp>
        <p:nvSpPr>
          <p:cNvPr id="112" name="Shape 112"/>
          <p:cNvSpPr/>
          <p:nvPr/>
        </p:nvSpPr>
        <p:spPr>
          <a:xfrm>
            <a:off x="1077589" y="3259156"/>
            <a:ext cx="5496958" cy="550843"/>
          </a:xfrm>
          <a:prstGeom prst="line">
            <a:avLst/>
          </a:prstGeom>
          <a:noFill/>
          <a:ln w="12700">
            <a:solidFill>
              <a:schemeClr val="accent6">
                <a:lumMod val="50000"/>
              </a:schemeClr>
            </a:solidFill>
            <a:prstDash val="solid"/>
            <a:headEnd type="none"/>
            <a:tailEnd type="none"/>
          </a:ln>
        </p:spPr>
        <p:txBody>
          <a:bodyPr lIns="45720" tIns="45720" rIns="45720" bIns="4572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>
              <a:buNone/>
            </a:pPr>
            <a:endParaRPr>
              <a:solidFill>
                <a:srgbClr val="1A3F66"/>
              </a:solidFill>
            </a:endParaRPr>
          </a:p>
        </p:txBody>
      </p:sp>
      <p:sp>
        <p:nvSpPr>
          <p:cNvPr id="113" name="Shape 113"/>
          <p:cNvSpPr/>
          <p:nvPr/>
        </p:nvSpPr>
        <p:spPr>
          <a:xfrm flipV="1">
            <a:off x="1077589" y="4096897"/>
            <a:ext cx="5416626" cy="332801"/>
          </a:xfrm>
          <a:prstGeom prst="line">
            <a:avLst/>
          </a:prstGeom>
          <a:noFill/>
          <a:ln w="12700">
            <a:solidFill>
              <a:schemeClr val="accent6">
                <a:lumMod val="50000"/>
              </a:schemeClr>
            </a:solidFill>
            <a:prstDash val="solid"/>
            <a:headEnd type="none"/>
            <a:tailEnd type="none"/>
          </a:ln>
        </p:spPr>
        <p:txBody>
          <a:bodyPr lIns="45720" tIns="45720" rIns="45720" bIns="4572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>
              <a:buNone/>
            </a:pPr>
            <a:endParaRPr>
              <a:solidFill>
                <a:srgbClr val="1A3F6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/>
        </p:nvSpPr>
        <p:spPr>
          <a:xfrm>
            <a:off x="311152" y="406400"/>
            <a:ext cx="8438702" cy="1452351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30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Использование нейропсихологических технологий в логопедической работе с детьми с ОВЗ в условиях инклюзивного образования.</a:t>
            </a:r>
          </a:p>
        </p:txBody>
      </p:sp>
      <p:pic>
        <p:nvPicPr>
          <p:cNvPr id="22" name="Picture 22"/>
          <p:cNvPicPr/>
          <p:nvPr/>
        </p:nvPicPr>
        <p:blipFill>
          <a:blip r:embed="rId2"/>
        </p:blipFill>
        <p:spPr>
          <a:xfrm>
            <a:off x="1924052" y="2273300"/>
            <a:ext cx="4507931" cy="2533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dashDot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/>
        </p:nvSpPr>
        <p:spPr>
          <a:xfrm>
            <a:off x="251324" y="149186"/>
            <a:ext cx="8190364" cy="4306816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2000" b="1" i="1" u="sng">
                <a:solidFill>
                  <a:schemeClr val="tx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1" u="sng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Волшебное чтение»</a:t>
            </a:r>
            <a:b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- Расставь буквы от самой большой до самой маленькой. Прочитай слово.  Выбери картинку.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          - Соедини слоги на одинаковых фигурках. Какие слова получились?       Найди подходящие  картинки.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         -  Прочитай слоги в одинаковых картинках. Какие слова получились?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         -  Расставь слоги по порядку. Какие слова получились?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 b="1" i="1" u="sng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Игра «Распутай цепочку»</a:t>
            </a:r>
            <a:br>
              <a:rPr sz="2000" i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Прочитай все слова. Найди картинки из этой цепочки.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СОКОТАНКИТ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 b="1" i="1" u="sng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Игра «Филлворд»</a:t>
            </a:r>
            <a:br>
              <a:rPr b="1" i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Таблицы, внутри которых расположены поля 10 X 10  клеток, список слов для поиска.</a:t>
            </a:r>
            <a: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Логопед предлагает детям рассмотреть   таблицы прочитать слова, данные в списке. Все слова находятся внутри полей.</a:t>
            </a:r>
            <a:endParaRPr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 b="1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Игра « Найди слова» или  «Склеенные слова»</a:t>
            </a:r>
            <a:br>
              <a:rPr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Выделение отдельных слов их квазислова или  квазипредложения.</a:t>
            </a:r>
            <a:endParaRPr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ЗВНКПЕНАЛВИСКШНМТЛДЧБЮВНЛЕСВНАОСТВ (пенал, лес)</a:t>
            </a:r>
            <a:b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БЫЛАЗИМАМОРЗЩИПАЛЩЁКИПОТОМСТАЛОТЕПЛОВЫПАЛОМНОГОСНЕГАИДЕТИЛЕПИЛИСНЕГУРОЧКУОТСНЕГАРУКИЗЯБЛИНОЗАТОСНЕГУРОЧКАВЫШЛАХОРОША</a:t>
            </a:r>
            <a:r>
              <a:rPr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endParaRPr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423463" y="367228"/>
            <a:ext cx="3336056" cy="3014351"/>
          </a:xfrm>
          <a:prstGeom prst="rect">
            <a:avLst/>
          </a:prstGeom>
          <a:noFill/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2000" b="1" i="1" u="none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«Лишние буквы»</a:t>
            </a:r>
          </a:p>
          <a:p>
            <a:endParaRPr sz="2000" b="1" i="1" u="sng">
              <a:solidFill>
                <a:srgbClr val="1A3F66"/>
              </a:solidFill>
              <a:highlight>
                <a:srgbClr val="000000">
                  <a:alpha val="0"/>
                </a:srgbClr>
              </a:highlight>
              <a:latin typeface="Times New Roman"/>
              <a:ea typeface="Times New Roman"/>
              <a:cs typeface="Times New Roman"/>
            </a:endParaRPr>
          </a:p>
          <a:p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Берлая белрёза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Помд морим окнлом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Прлинаклрылась слнегром,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Точрно серлебрлом.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На пуршистых вертках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Слнежрною карймой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Распустирлись кристи</a:t>
            </a:r>
            <a:br>
              <a:rPr sz="2000" b="1" i="1" u="sng">
                <a:solidFill>
                  <a:srgbClr val="1A3F66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</a:br>
            <a:r>
              <a:rPr sz="2000" b="0" i="0" spc="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Берлой бахлромой.</a:t>
            </a:r>
            <a:endParaRPr sz="2000" b="1" i="1" u="sng">
              <a:solidFill>
                <a:srgbClr val="1A3F66"/>
              </a:solidFill>
              <a:highlight>
                <a:srgbClr val="000000">
                  <a:alpha val="0"/>
                </a:srgbClr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3785902" y="355753"/>
            <a:ext cx="5183677" cy="3023586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pPr algn="ctr"/>
            <a:r>
              <a:rPr sz="2000" b="1" i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Пропущенные гласные</a:t>
            </a:r>
          </a:p>
          <a:p>
            <a:pPr algn="ctr"/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pPr algn="l"/>
            <a:r>
              <a:rPr sz="200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Вдли на горизнте показлись првые прзнаки рассвта. Вверх кружли сти перелтных птц. Вначле нжно соствить плн рабты, а потм приступть к выполннию. Вбрд перейт рку оказлось не тк прсто, как казлось издалек. Вплвь добрться до брега бло еднственным возмжным спсобом спасния.</a:t>
            </a:r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endParaRPr sz="2000" b="1" i="1" u="sng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Group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1089065" y="1709909"/>
            <a:ext cx="1665268" cy="2009545"/>
          </a:xfrm>
          <a:prstGeom prst="diamond">
            <a:avLst/>
          </a:prstGeom>
          <a:noFill/>
          <a:ln w="31750">
            <a:solidFill>
              <a:srgbClr val="1A3F66"/>
            </a:solidFill>
            <a:prstDash val="solid"/>
          </a:ln>
        </p:spPr>
        <p:txBody>
          <a:bodyPr vert="horz" wrap="square" lIns="90000" tIns="46800" rIns="90000" bIns="46800" anchor="ctr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rgbClr val="1A3F6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1" name="Shape 121"/>
          <p:cNvSpPr/>
          <p:nvPr/>
        </p:nvSpPr>
        <p:spPr>
          <a:xfrm>
            <a:off x="4669547" y="286897"/>
            <a:ext cx="1665268" cy="2009545"/>
          </a:xfrm>
          <a:prstGeom prst="diamond">
            <a:avLst/>
          </a:prstGeom>
          <a:noFill/>
          <a:ln w="31750">
            <a:solidFill>
              <a:schemeClr val="accent6">
                <a:lumMod val="50000"/>
              </a:schemeClr>
            </a:solidFill>
            <a:prstDash val="solid"/>
          </a:ln>
        </p:spPr>
        <p:txBody>
          <a:bodyPr vert="horz" wrap="square" lIns="90000" tIns="46800" rIns="90000" bIns="46800" anchor="ctr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rgbClr val="1A3F66"/>
              </a:solidFill>
              <a:highlight>
                <a:srgbClr val="000000">
                  <a:alpha val="0"/>
                </a:srgbClr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4933493" y="3328012"/>
            <a:ext cx="1401323" cy="1561985"/>
          </a:xfrm>
          <a:prstGeom prst="diamond">
            <a:avLst/>
          </a:prstGeom>
          <a:noFill/>
          <a:ln w="31750">
            <a:solidFill>
              <a:schemeClr val="accent6">
                <a:lumMod val="50000"/>
              </a:schemeClr>
            </a:solidFill>
            <a:prstDash val="solid"/>
          </a:ln>
        </p:spPr>
        <p:txBody>
          <a:bodyPr vert="horz" wrap="square" lIns="90000" tIns="46800" rIns="90000" bIns="46800" anchor="ctr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endParaRPr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3" name="Shape 123"/>
          <p:cNvSpPr txBox="1"/>
          <p:nvPr/>
        </p:nvSpPr>
        <p:spPr>
          <a:xfrm>
            <a:off x="2840856" y="2260844"/>
            <a:ext cx="501508" cy="748228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l">
              <a:buNone/>
            </a:pPr>
            <a:endParaRPr sz="800">
              <a:solidFill>
                <a:srgbClr val="1A3F66"/>
              </a:solidFill>
              <a:latin typeface="+mn-lt"/>
              <a:ea typeface="+mn-ea"/>
              <a:cs typeface="+mn-cs"/>
            </a:endParaRPr>
          </a:p>
          <a:p>
            <a:pPr algn="l">
              <a:buNone/>
            </a:pPr>
            <a:r>
              <a:rPr sz="36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Б</a:t>
            </a:r>
          </a:p>
        </p:txBody>
      </p:sp>
      <p:sp>
        <p:nvSpPr>
          <p:cNvPr id="124" name="Shape 124"/>
          <p:cNvSpPr txBox="1"/>
          <p:nvPr/>
        </p:nvSpPr>
        <p:spPr>
          <a:xfrm>
            <a:off x="5254818" y="768885"/>
            <a:ext cx="616267" cy="1058078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l">
              <a:buNone/>
            </a:pPr>
            <a:endParaRPr sz="800">
              <a:solidFill>
                <a:srgbClr val="1A3F66"/>
              </a:solidFill>
              <a:latin typeface="+mn-lt"/>
              <a:ea typeface="+mn-ea"/>
              <a:cs typeface="+mn-cs"/>
            </a:endParaRPr>
          </a:p>
          <a:p>
            <a:pPr algn="l">
              <a:buNone/>
            </a:pPr>
            <a:r>
              <a:rPr sz="36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Ы</a:t>
            </a:r>
          </a:p>
        </p:txBody>
      </p:sp>
      <p:sp>
        <p:nvSpPr>
          <p:cNvPr id="125" name="Shape 125"/>
          <p:cNvSpPr/>
          <p:nvPr/>
        </p:nvSpPr>
        <p:spPr>
          <a:xfrm>
            <a:off x="5449909" y="2846024"/>
            <a:ext cx="448823" cy="448823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0000" tIns="46800" rIns="90000" bIns="46800" anchor="ctr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К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572649" y="240994"/>
            <a:ext cx="1052351" cy="656421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l">
              <a:buNone/>
            </a:pPr>
            <a:r>
              <a:rPr sz="3000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Ромб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29"/>
          <p:cNvPicPr/>
          <p:nvPr/>
        </p:nvPicPr>
        <p:blipFill>
          <a:blip r:embed="rId2"/>
          <a:srcRect l="48740" r="10293" b="51703"/>
          <a:stretch>
            <a:fillRect/>
          </a:stretch>
        </p:blipFill>
        <p:spPr>
          <a:xfrm>
            <a:off x="3303754" y="795386"/>
            <a:ext cx="2846741" cy="1650023"/>
          </a:xfrm>
          <a:prstGeom prst="rect">
            <a:avLst/>
          </a:prstGeom>
          <a:effectLst>
            <a:glow rad="127000">
              <a:schemeClr val="accent2">
                <a:lumMod val="20000"/>
                <a:lumOff val="80000"/>
              </a:schemeClr>
            </a:glow>
          </a:effectLst>
        </p:spPr>
      </p:pic>
      <p:sp>
        <p:nvSpPr>
          <p:cNvPr id="130" name="Shape 130"/>
          <p:cNvSpPr txBox="1"/>
          <p:nvPr/>
        </p:nvSpPr>
        <p:spPr>
          <a:xfrm>
            <a:off x="539752" y="787400"/>
            <a:ext cx="2016327" cy="531712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«Парад». 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2718644" y="3523102"/>
            <a:ext cx="2899972" cy="531712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«Азбука Морзе»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400511" y="3396867"/>
            <a:ext cx="2027803" cy="1407938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300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1 стук= V</a:t>
            </a:r>
            <a:b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 sz="300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2 стука= I</a:t>
            </a:r>
            <a:br>
              <a:rPr sz="3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</a:br>
            <a:r>
              <a:rPr sz="3000">
                <a:solidFill>
                  <a:srgbClr val="1A3F6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3 стука= O</a:t>
            </a:r>
            <a:endParaRPr sz="3000">
              <a:solidFill>
                <a:srgbClr val="1A3F66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34" name="Picture 134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050440" y="2494958"/>
            <a:ext cx="2795954" cy="2258476"/>
          </a:xfrm>
          <a:prstGeom prst="rect">
            <a:avLst/>
          </a:prstGeom>
          <a:effectLst>
            <a:glow rad="127000">
              <a:schemeClr val="accent2">
                <a:lumMod val="20000"/>
                <a:lumOff val="80000"/>
              </a:schemeClr>
            </a:glow>
          </a:effectLst>
        </p:spPr>
      </p:pic>
      <p:sp>
        <p:nvSpPr>
          <p:cNvPr id="135" name="Shape 135"/>
          <p:cNvSpPr txBox="1"/>
          <p:nvPr/>
        </p:nvSpPr>
        <p:spPr>
          <a:xfrm>
            <a:off x="1162052" y="165100"/>
            <a:ext cx="7016302" cy="67775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20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Упражнения на активизацию работы III блока мозга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/>
        </p:nvSpPr>
        <p:spPr>
          <a:xfrm>
            <a:off x="561174" y="2903403"/>
            <a:ext cx="8190363" cy="1513377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1800" u="sng">
                <a:solidFill>
                  <a:schemeClr val="tx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Найди и подчеркни существительные одной чертой, наречия двумя чертами.</a:t>
            </a:r>
          </a:p>
          <a:p>
            <a:endParaRPr sz="1800" u="sng">
              <a:solidFill>
                <a:schemeClr val="tx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r>
              <a:rPr sz="1800">
                <a:solidFill>
                  <a:schemeClr val="tx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окно</a:t>
            </a: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интересно</a:t>
            </a:r>
            <a:r>
              <a:rPr sz="1800">
                <a:solidFill>
                  <a:schemeClr val="tx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полехлебушко</a:t>
            </a: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чудеснорадостно</a:t>
            </a:r>
            <a:r>
              <a:rPr sz="1800">
                <a:solidFill>
                  <a:schemeClr val="tx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домишко</a:t>
            </a: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ненастночудогрустноутронаудачуверхпоутруземлясверхуназемьверхдальполеиздали</a:t>
            </a:r>
          </a:p>
        </p:txBody>
      </p:sp>
      <p:pic>
        <p:nvPicPr>
          <p:cNvPr id="139" name="Picture 139"/>
          <p:cNvPicPr/>
          <p:nvPr/>
        </p:nvPicPr>
        <p:blipFill>
          <a:blip r:embed="rId2"/>
        </p:blipFill>
        <p:spPr>
          <a:xfrm>
            <a:off x="4623643" y="298373"/>
            <a:ext cx="3664834" cy="2112394"/>
          </a:xfrm>
          <a:prstGeom prst="rect">
            <a:avLst/>
          </a:prstGeom>
          <a:effectLst>
            <a:glow rad="127000">
              <a:schemeClr val="accent2">
                <a:lumMod val="20000"/>
                <a:lumOff val="80000"/>
              </a:schemeClr>
            </a:glow>
          </a:effectLst>
        </p:spPr>
      </p:pic>
      <p:pic>
        <p:nvPicPr>
          <p:cNvPr id="141" name="Picture 141"/>
          <p:cNvPicPr/>
          <p:nvPr/>
        </p:nvPicPr>
        <p:blipFill>
          <a:blip r:embed="rId3"/>
        </p:blipFill>
        <p:spPr>
          <a:xfrm>
            <a:off x="698884" y="539367"/>
            <a:ext cx="3664834" cy="2043538"/>
          </a:xfrm>
          <a:prstGeom prst="rect">
            <a:avLst/>
          </a:prstGeom>
          <a:effectLst>
            <a:glow rad="127000">
              <a:schemeClr val="bg1">
                <a:lumMod val="95000"/>
              </a:schemeClr>
            </a:glo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/>
        </p:nvSpPr>
        <p:spPr>
          <a:xfrm>
            <a:off x="308704" y="298373"/>
            <a:ext cx="8672351" cy="4766803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2000" b="1" u="sng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Примеры упражнений на письме по развитию планирования и контроля 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Шифровка текста: «Дети очень ждут новогодние праздники» будет выглядеть вот так: +– ! ++ (если в слове есть «И»,ставь «+»,если «У»– ставь «!»,если ничего– ставь «–»).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Вариант- цифровой диктант «Мы дружно наряжаем красивую елку» будет выглядеть так: 2 6 8 8 4. 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 Корректурные пробы в своем тексте (подчеркнуть все слова из 4 букв, обвести все буквы «о» и т.п.) 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• Нахождение ошибок (в предложенном тексте или своей работе) по карточке подсказке. </a:t>
            </a:r>
          </a:p>
          <a:p>
            <a:r>
              <a:rPr sz="20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Примеры упражнений на материале чтения 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-Хлопать при произнесении каждой 1-й буквы, топать при произнесении каждой 2-й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Хлопни, когда назовешь букву А, топни, когда назовешь букву Е</a:t>
            </a:r>
          </a:p>
          <a:p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- 2-3-4 разных действия при встрече с целевыми буквами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6"/>
          <p:cNvPicPr/>
          <p:nvPr/>
        </p:nvPicPr>
        <p:blipFill>
          <a:blip r:embed="rId2"/>
          <a:srcRect l="-3704" r="1"/>
          <a:stretch>
            <a:fillRect/>
          </a:stretch>
        </p:blipFill>
        <p:spPr>
          <a:xfrm>
            <a:off x="-378067" y="-2"/>
            <a:ext cx="9522068" cy="5143502"/>
          </a:xfrm>
          <a:prstGeom prst="rect">
            <a:avLst/>
          </a:prstGeom>
        </p:spPr>
      </p:pic>
      <p:sp>
        <p:nvSpPr>
          <p:cNvPr id="147" name="Shape 147"/>
          <p:cNvSpPr txBox="1"/>
          <p:nvPr/>
        </p:nvSpPr>
        <p:spPr>
          <a:xfrm>
            <a:off x="189036" y="2332489"/>
            <a:ext cx="4193931" cy="748228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l">
              <a:buNone/>
            </a:pPr>
            <a:r>
              <a:rPr sz="3200" b="1" dirty="0" err="1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Спасибо</a:t>
            </a:r>
            <a:r>
              <a:rPr sz="3200" b="1" dirty="0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 </a:t>
            </a:r>
            <a:r>
              <a:rPr sz="3200" b="1" dirty="0" err="1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за</a:t>
            </a:r>
            <a:r>
              <a:rPr sz="3200" b="1" dirty="0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 </a:t>
            </a:r>
            <a:r>
              <a:rPr sz="3200" b="1" dirty="0" err="1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внимание</a:t>
            </a:r>
            <a:r>
              <a:rPr sz="3200" b="1" dirty="0">
                <a:solidFill>
                  <a:srgbClr val="2E3CED"/>
                </a:solidFill>
                <a:latin typeface="Hadassah Friedlaender" panose="020F0502020204030204" pitchFamily="18" charset="-79"/>
                <a:ea typeface="AuktyonZCTT"/>
                <a:cs typeface="Hadassah Friedlaender" panose="020F0502020204030204" pitchFamily="18" charset="-79"/>
              </a:rPr>
              <a:t>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5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425452" y="1092200"/>
            <a:ext cx="8292531" cy="3787576"/>
          </a:xfrm>
          <a:prstGeom prst="rect">
            <a:avLst/>
          </a:prstGeom>
        </p:spPr>
      </p:pic>
      <p:sp>
        <p:nvSpPr>
          <p:cNvPr id="26" name="Shape 26"/>
          <p:cNvSpPr txBox="1"/>
          <p:nvPr/>
        </p:nvSpPr>
        <p:spPr>
          <a:xfrm>
            <a:off x="387352" y="317500"/>
            <a:ext cx="8629202" cy="79458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pPr algn="ctr"/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Речь центральная и важнейшая психическая функция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9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882652" y="1397000"/>
            <a:ext cx="6819331" cy="3355677"/>
          </a:xfrm>
          <a:prstGeom prst="rect">
            <a:avLst/>
          </a:prstGeom>
        </p:spPr>
      </p:pic>
      <p:sp>
        <p:nvSpPr>
          <p:cNvPr id="30" name="Shape 30"/>
          <p:cNvSpPr txBox="1"/>
          <p:nvPr/>
        </p:nvSpPr>
        <p:spPr>
          <a:xfrm>
            <a:off x="349252" y="203200"/>
            <a:ext cx="8121202" cy="1013035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/>
          <a:p>
            <a:r>
              <a:rPr sz="16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Воздействие неблагоприятных факторов на ребенка приводит к нарушению или же отставанию формирования элементарных психических процессов (моторика, графомоторная координация, звуковой анализ и синтез) и высших психических функций (внимания, абстрактного мышления, поведения и т. д.)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3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047752" y="1536700"/>
            <a:ext cx="6336735" cy="3479420"/>
          </a:xfrm>
          <a:prstGeom prst="rect">
            <a:avLst/>
          </a:prstGeom>
        </p:spPr>
      </p:pic>
      <p:sp>
        <p:nvSpPr>
          <p:cNvPr id="34" name="Shape 34"/>
          <p:cNvSpPr txBox="1"/>
          <p:nvPr/>
        </p:nvSpPr>
        <p:spPr>
          <a:xfrm>
            <a:off x="196852" y="266700"/>
            <a:ext cx="8756202" cy="102824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/>
          <a:p>
            <a:r>
              <a:rPr sz="18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Чтение, письмо, решение математических задач так же, как и устная речь, и ёё понимание -  сложные функциональные системы, состоящие из многих компонентов, каждый из которых опирается на работу особого участка мозга и вносит свой специфический вклад в функционирование всей системы.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Group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7"/>
          <p:cNvPicPr/>
          <p:nvPr/>
        </p:nvPicPr>
        <p:blipFill>
          <a:blip r:embed="rId2"/>
          <a:srcRect l="5756" t="33704" r="4226" b="9561"/>
          <a:stretch>
            <a:fillRect/>
          </a:stretch>
        </p:blipFill>
        <p:spPr>
          <a:xfrm>
            <a:off x="1336431" y="1116623"/>
            <a:ext cx="6172200" cy="36751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Group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/>
        </p:nvSpPr>
        <p:spPr>
          <a:xfrm>
            <a:off x="5226052" y="2959100"/>
            <a:ext cx="3600002" cy="677750"/>
          </a:xfrm>
          <a:prstGeom prst="rect">
            <a:avLst/>
          </a:prstGeom>
        </p:spPr>
        <p:txBody>
          <a:bodyPr vert="horz" wrap="square" lIns="90000" tIns="46800" rIns="90000" bIns="46800" anchor="t">
            <a:sp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 algn="ctr">
              <a:buNone/>
            </a:pPr>
            <a:r>
              <a:rPr sz="20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Александр Романович Лурия (1902 - 1977)</a:t>
            </a:r>
          </a:p>
        </p:txBody>
      </p:sp>
      <p:sp>
        <p:nvSpPr>
          <p:cNvPr id="42" name="Shape 42"/>
          <p:cNvSpPr txBox="1"/>
          <p:nvPr/>
        </p:nvSpPr>
        <p:spPr>
          <a:xfrm>
            <a:off x="171452" y="2667000"/>
            <a:ext cx="4704902" cy="2023850"/>
          </a:xfrm>
          <a:prstGeom prst="rect">
            <a:avLst/>
          </a:prstGeom>
        </p:spPr>
        <p:txBody>
          <a:bodyPr vert="horz" wrap="square" lIns="90000" tIns="46800" rIns="90000" bIns="46800" anchor="t">
            <a:noAutofit/>
          </a:bodyPr>
          <a:lstStyle>
            <a:defPPr/>
            <a:lvl1pPr marL="0" lvl="0" indent="0"/>
            <a:lvl2pPr marL="457200" lvl="1" indent="0"/>
            <a:lvl3pPr marL="914400" lvl="2" indent="0"/>
            <a:lvl4pPr marL="1371600" lvl="3" indent="0"/>
            <a:lvl5pPr marL="1828800" lvl="4" indent="0"/>
            <a:lvl6pPr marL="2286000" lvl="5" indent="0"/>
            <a:lvl7pPr marL="2743200" lvl="6" indent="0"/>
            <a:lvl8pPr marL="3200400" lvl="7" indent="0"/>
            <a:lvl9pPr marL="3657600" lvl="8" indent="0"/>
          </a:lstStyle>
          <a:p>
            <a:pPr>
              <a:buNone/>
            </a:pPr>
            <a:r>
              <a:rPr sz="2400">
                <a:solidFill>
                  <a:srgbClr val="1A3F66"/>
                </a:solidFill>
                <a:latin typeface="Times New Roman"/>
                <a:ea typeface="Times New Roman"/>
                <a:cs typeface="Times New Roman"/>
              </a:rPr>
              <a:t>Нейропсихология – это наука, изучающая мозговые механизмы психических функций на материале  локальных поражений головного мозга</a:t>
            </a:r>
          </a:p>
        </p:txBody>
      </p:sp>
      <p:pic>
        <p:nvPicPr>
          <p:cNvPr id="44" name="Picture 44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665883" y="266700"/>
            <a:ext cx="3388881" cy="24003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FC12A61-114F-A242-D85B-F8E160A74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18" y="266700"/>
            <a:ext cx="2383409" cy="262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Group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7"/>
          <p:cNvPicPr/>
          <p:nvPr/>
        </p:nvPicPr>
        <p:blipFill>
          <a:blip r:embed="rId2"/>
          <a:stretch/>
        </p:blipFill>
        <p:spPr>
          <a:xfrm>
            <a:off x="466307" y="470511"/>
            <a:ext cx="8193190" cy="41680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Group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50"/>
          <p:cNvPicPr/>
          <p:nvPr/>
        </p:nvPicPr>
        <p:blipFill>
          <a:blip r:embed="rId2"/>
          <a:stretch/>
        </p:blipFill>
        <p:spPr>
          <a:xfrm>
            <a:off x="565152" y="165100"/>
            <a:ext cx="7803919" cy="46731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Office">
      <a:dk1>
        <a:srgbClr val="000000"/>
      </a:dk1>
      <a:lt1>
        <a:srgbClr val="FFFFFF"/>
      </a:lt1>
      <a:dk2>
        <a:srgbClr val="3D5166"/>
      </a:dk2>
      <a:lt2>
        <a:srgbClr val="E5E6E7"/>
      </a:lt2>
      <a:accent1>
        <a:srgbClr val="D15757"/>
      </a:accent1>
      <a:accent2>
        <a:srgbClr val="E8B448"/>
      </a:accent2>
      <a:accent3>
        <a:srgbClr val="91C25F"/>
      </a:accent3>
      <a:accent4>
        <a:srgbClr val="3EB07E"/>
      </a:accent4>
      <a:accent5>
        <a:srgbClr val="36A6D6"/>
      </a:accent5>
      <a:accent6>
        <a:srgbClr val="367FCB"/>
      </a:accent6>
      <a:hlink>
        <a:srgbClr val="367FCB"/>
      </a:hlink>
      <a:folHlink>
        <a:srgbClr val="965E99"/>
      </a:folHlink>
    </a:clrScheme>
    <a:fontScheme name="Office">
      <a:majorFont>
        <a:latin typeface="XO Oriel"/>
        <a:ea typeface=""/>
        <a:cs typeface=""/>
      </a:majorFont>
      <a:minorFont>
        <a:latin typeface="XO Oriel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6350">
          <a:solidFill>
            <a:schemeClr val="phClr">
              <a:shade val="95000"/>
              <a:satMod val="105000"/>
            </a:schemeClr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29</TotalTime>
  <Words>953</Words>
  <Application>Microsoft Office PowerPoint</Application>
  <DocSecurity>0</DocSecurity>
  <PresentationFormat>Экран (16:9)</PresentationFormat>
  <Paragraphs>78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Hadassah Friedlaender</vt:lpstr>
      <vt:lpstr>Symbol</vt:lpstr>
      <vt:lpstr>Times New Roman</vt:lpstr>
      <vt:lpstr>XO Oriel</vt:lpstr>
      <vt:lpstr>Basic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school6</cp:lastModifiedBy>
  <cp:revision>2</cp:revision>
  <dcterms:created xsi:type="dcterms:W3CDTF">2025-12-20T18:59:15Z</dcterms:created>
  <dcterms:modified xsi:type="dcterms:W3CDTF">2025-12-23T04:13:15Z</dcterms:modified>
</cp:coreProperties>
</file>