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74" r:id="rId6"/>
    <p:sldId id="262" r:id="rId7"/>
    <p:sldId id="263" r:id="rId8"/>
    <p:sldId id="264" r:id="rId9"/>
    <p:sldId id="265" r:id="rId10"/>
    <p:sldId id="276" r:id="rId11"/>
    <p:sldId id="266" r:id="rId12"/>
    <p:sldId id="267" r:id="rId13"/>
    <p:sldId id="268" r:id="rId14"/>
    <p:sldId id="269" r:id="rId15"/>
    <p:sldId id="271" r:id="rId16"/>
    <p:sldId id="270" r:id="rId17"/>
    <p:sldId id="273" r:id="rId18"/>
    <p:sldId id="275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988840"/>
            <a:ext cx="4464496" cy="2520280"/>
          </a:xfrm>
        </p:spPr>
        <p:txBody>
          <a:bodyPr>
            <a:noAutofit/>
          </a:bodyPr>
          <a:lstStyle/>
          <a:p>
            <a:r>
              <a:rPr lang="ru-RU" dirty="0" smtClean="0"/>
              <a:t>Особенности развития мышления обучающихся с ОВЗ начального звена.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4797152"/>
            <a:ext cx="3384376" cy="129614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Учитель-дефектолог: Горюнова Е.А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2880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9295"/>
            <a:ext cx="8424936" cy="6528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23382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dirty="0" smtClean="0"/>
              <a:t>Карточки с </a:t>
            </a:r>
            <a:r>
              <a:rPr lang="ru-RU" dirty="0"/>
              <a:t>проблемным сюжетом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4540021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621086"/>
            <a:ext cx="4863257" cy="3051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40291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7" t="11755" r="2736" b="3460"/>
          <a:stretch/>
        </p:blipFill>
        <p:spPr bwMode="auto">
          <a:xfrm>
            <a:off x="467544" y="187472"/>
            <a:ext cx="8280920" cy="6404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75788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8" b="3421"/>
          <a:stretch/>
        </p:blipFill>
        <p:spPr bwMode="auto">
          <a:xfrm>
            <a:off x="395536" y="208556"/>
            <a:ext cx="8352928" cy="6458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79788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37" b="31890"/>
          <a:stretch/>
        </p:blipFill>
        <p:spPr bwMode="auto">
          <a:xfrm>
            <a:off x="467544" y="260648"/>
            <a:ext cx="8280920" cy="6154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9525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цветн для регион\ix-9LWss8xyNKt4JvKHXSBAu8_-PIPpiE96uciVIivAn4o_7t2WPsrDM_4mbyjjJUsgGHucHgOOrX3m1v8sOG2Q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7" t="11029" r="5606" b="11029"/>
          <a:stretch/>
        </p:blipFill>
        <p:spPr bwMode="auto">
          <a:xfrm>
            <a:off x="316454" y="260648"/>
            <a:ext cx="5607644" cy="325786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цветн для регион\oZ6o1OA_UiNfuUcYMt3jek66hZNd6lK4VPvLos34ZSHdX1SoNqf7wky9Oj-jqxIV6xD3RMmd_SAiLPmofvTUY5oW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38" r="3637" b="16396"/>
          <a:stretch/>
        </p:blipFill>
        <p:spPr bwMode="auto">
          <a:xfrm>
            <a:off x="1691680" y="3433929"/>
            <a:ext cx="7214949" cy="321042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18394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512168"/>
          </a:xfrm>
        </p:spPr>
        <p:txBody>
          <a:bodyPr>
            <a:normAutofit fontScale="90000"/>
          </a:bodyPr>
          <a:lstStyle/>
          <a:p>
            <a:r>
              <a:rPr lang="ru-RU" dirty="0"/>
              <a:t>«Найди пару», «Низкий или высокий», «Узкий или широкий</a:t>
            </a:r>
            <a:r>
              <a:rPr lang="ru-RU" dirty="0" smtClean="0"/>
              <a:t>», «Быстрый или медленный». 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7" t="10555" r="6160" b="6070"/>
          <a:stretch/>
        </p:blipFill>
        <p:spPr bwMode="auto">
          <a:xfrm>
            <a:off x="323528" y="1684248"/>
            <a:ext cx="2604655" cy="252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276872"/>
            <a:ext cx="2664296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4" t="24047" r="18177" b="6537"/>
          <a:stretch/>
        </p:blipFill>
        <p:spPr bwMode="auto">
          <a:xfrm>
            <a:off x="6228184" y="3912358"/>
            <a:ext cx="2714245" cy="2678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18257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62" b="21514"/>
          <a:stretch/>
        </p:blipFill>
        <p:spPr bwMode="auto">
          <a:xfrm>
            <a:off x="283389" y="260648"/>
            <a:ext cx="4381309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0648"/>
            <a:ext cx="4084712" cy="408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2" t="11534" r="12764" b="26669"/>
          <a:stretch/>
        </p:blipFill>
        <p:spPr bwMode="auto">
          <a:xfrm>
            <a:off x="251520" y="2909592"/>
            <a:ext cx="3960440" cy="3703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6" t="5425" r="4218"/>
          <a:stretch/>
        </p:blipFill>
        <p:spPr bwMode="auto">
          <a:xfrm>
            <a:off x="4202088" y="4903828"/>
            <a:ext cx="2136157" cy="1741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6029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фото 2024 Журавлик\Новая папка (2)\photo_2025-12-19_15-16-3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9" r="14738" b="7956"/>
          <a:stretch/>
        </p:blipFill>
        <p:spPr bwMode="auto">
          <a:xfrm>
            <a:off x="3115545" y="1699924"/>
            <a:ext cx="3011616" cy="374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фото 2024 Журавлик\Новая папка (2)\photo_2025-12-19_15-16-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2864024" cy="2864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esktop\фото 2024 Журавлик\Новая папка (2)\photo_2025-12-19_15-16-4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55" r="12249"/>
          <a:stretch/>
        </p:blipFill>
        <p:spPr bwMode="auto">
          <a:xfrm>
            <a:off x="611560" y="3124672"/>
            <a:ext cx="2376264" cy="3474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er\Desktop\фото 2024 Журавлик\Новая папка (2)\photo_2025-12-19_15-16-4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74" b="5850"/>
          <a:stretch/>
        </p:blipFill>
        <p:spPr bwMode="auto">
          <a:xfrm>
            <a:off x="6127160" y="3621048"/>
            <a:ext cx="2800051" cy="2977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9462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4463568"/>
            <a:ext cx="8784976" cy="1053664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chemeClr val="bg1">
                    <a:lumMod val="65000"/>
                  </a:schemeClr>
                </a:solidFill>
              </a:rPr>
              <a:t>Спасибо за внимание</a:t>
            </a:r>
            <a:endParaRPr lang="ru-RU" sz="6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47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/>
              <a:t>Логическая теория мышления </a:t>
            </a:r>
            <a:r>
              <a:rPr lang="ru-RU" sz="4000" dirty="0" smtClean="0"/>
              <a:t>(</a:t>
            </a:r>
            <a:r>
              <a:rPr lang="ru-RU" sz="4000" dirty="0" err="1" smtClean="0"/>
              <a:t>С.Л.Рубинштейн</a:t>
            </a:r>
            <a:r>
              <a:rPr lang="ru-RU" sz="4000" dirty="0"/>
              <a:t>).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74004" y="1600200"/>
            <a:ext cx="3395991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604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Актуальность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Подготовка к школьному </a:t>
            </a:r>
            <a:r>
              <a:rPr lang="ru-RU" dirty="0" smtClean="0"/>
              <a:t>обучению.</a:t>
            </a:r>
          </a:p>
          <a:p>
            <a:r>
              <a:rPr lang="ru-RU" dirty="0" smtClean="0"/>
              <a:t>Успешная </a:t>
            </a:r>
            <a:r>
              <a:rPr lang="ru-RU" dirty="0"/>
              <a:t>социализация. </a:t>
            </a:r>
            <a:endParaRPr lang="ru-RU" dirty="0" smtClean="0"/>
          </a:p>
          <a:p>
            <a:r>
              <a:rPr lang="ru-RU" dirty="0" smtClean="0"/>
              <a:t>Успешная </a:t>
            </a:r>
            <a:r>
              <a:rPr lang="ru-RU" dirty="0"/>
              <a:t>учебная </a:t>
            </a:r>
            <a:r>
              <a:rPr lang="ru-RU" dirty="0" smtClean="0"/>
              <a:t>деятельность.</a:t>
            </a:r>
          </a:p>
          <a:p>
            <a:r>
              <a:rPr lang="ru-RU" dirty="0" smtClean="0"/>
              <a:t>Всестороннее </a:t>
            </a:r>
            <a:r>
              <a:rPr lang="ru-RU" dirty="0"/>
              <a:t>развитие личности. </a:t>
            </a:r>
          </a:p>
        </p:txBody>
      </p:sp>
    </p:spTree>
    <p:extLst>
      <p:ext uri="{BB962C8B-B14F-4D97-AF65-F5344CB8AC3E}">
        <p14:creationId xmlns:p14="http://schemas.microsoft.com/office/powerpoint/2010/main" val="2745024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Виды мышления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/>
          <a:lstStyle/>
          <a:p>
            <a:pPr marL="0" indent="0">
              <a:buNone/>
            </a:pPr>
            <a:r>
              <a:rPr lang="ru-RU" u="sng" dirty="0" smtClean="0"/>
              <a:t>По содержанию: </a:t>
            </a:r>
          </a:p>
          <a:p>
            <a:r>
              <a:rPr lang="ru-RU" dirty="0" smtClean="0"/>
              <a:t>наглядно-действенное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наглядно-образное,</a:t>
            </a:r>
          </a:p>
          <a:p>
            <a:r>
              <a:rPr lang="ru-RU" dirty="0" smtClean="0"/>
              <a:t>абстрактное.</a:t>
            </a:r>
          </a:p>
          <a:p>
            <a:pPr marL="0" indent="0">
              <a:buNone/>
            </a:pPr>
            <a:r>
              <a:rPr lang="ru-RU" u="sng" dirty="0" smtClean="0"/>
              <a:t>По </a:t>
            </a:r>
            <a:r>
              <a:rPr lang="ru-RU" u="sng" dirty="0"/>
              <a:t>характеру задач: </a:t>
            </a:r>
            <a:endParaRPr lang="ru-RU" u="sng" dirty="0" smtClean="0"/>
          </a:p>
          <a:p>
            <a:r>
              <a:rPr lang="ru-RU" dirty="0"/>
              <a:t>п</a:t>
            </a:r>
            <a:r>
              <a:rPr lang="ru-RU" dirty="0" smtClean="0"/>
              <a:t>рактическое,</a:t>
            </a:r>
          </a:p>
          <a:p>
            <a:r>
              <a:rPr lang="ru-RU" dirty="0" smtClean="0"/>
              <a:t>теоретическое.</a:t>
            </a:r>
          </a:p>
          <a:p>
            <a:pPr marL="0" indent="0">
              <a:buNone/>
            </a:pPr>
            <a:r>
              <a:rPr lang="ru-RU" u="sng" dirty="0" smtClean="0"/>
              <a:t>По </a:t>
            </a:r>
            <a:r>
              <a:rPr lang="ru-RU" u="sng" dirty="0"/>
              <a:t>степени новизны и оригинальности: </a:t>
            </a:r>
            <a:endParaRPr lang="ru-RU" u="sng" dirty="0" smtClean="0"/>
          </a:p>
          <a:p>
            <a:r>
              <a:rPr lang="ru-RU" dirty="0"/>
              <a:t>р</a:t>
            </a:r>
            <a:r>
              <a:rPr lang="ru-RU" dirty="0" smtClean="0"/>
              <a:t>епродуктивное,</a:t>
            </a:r>
          </a:p>
          <a:p>
            <a:r>
              <a:rPr lang="ru-RU" dirty="0" smtClean="0"/>
              <a:t>творческое </a:t>
            </a:r>
            <a:r>
              <a:rPr lang="ru-RU" dirty="0"/>
              <a:t>(продуктивное</a:t>
            </a:r>
            <a:r>
              <a:rPr lang="ru-RU" dirty="0" smtClean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3900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Мыслительные операции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208912" cy="5544616"/>
          </a:xfrm>
        </p:spPr>
        <p:txBody>
          <a:bodyPr>
            <a:noAutofit/>
          </a:bodyPr>
          <a:lstStyle/>
          <a:p>
            <a:r>
              <a:rPr lang="ru-RU" u="sng" dirty="0"/>
              <a:t>Анализ</a:t>
            </a:r>
            <a:r>
              <a:rPr lang="ru-RU" dirty="0"/>
              <a:t> — разбор сложного объекта или явления на составные части для более глубокого понимания его структуры и свойств.</a:t>
            </a:r>
          </a:p>
          <a:p>
            <a:r>
              <a:rPr lang="ru-RU" u="sng" dirty="0"/>
              <a:t>Синтез</a:t>
            </a:r>
            <a:r>
              <a:rPr lang="ru-RU" dirty="0"/>
              <a:t> — объединение отдельных элементов в единое целое.</a:t>
            </a:r>
          </a:p>
          <a:p>
            <a:r>
              <a:rPr lang="ru-RU" u="sng" dirty="0"/>
              <a:t>Классификация</a:t>
            </a:r>
            <a:r>
              <a:rPr lang="ru-RU" dirty="0"/>
              <a:t> — разделение объектов на группы по определённым признакам.</a:t>
            </a:r>
          </a:p>
          <a:p>
            <a:r>
              <a:rPr lang="ru-RU" u="sng" dirty="0"/>
              <a:t>Сравнение</a:t>
            </a:r>
            <a:r>
              <a:rPr lang="ru-RU" dirty="0"/>
              <a:t> — сопоставление объектов или явлений для выявления их сходств и различий.</a:t>
            </a:r>
          </a:p>
          <a:p>
            <a:r>
              <a:rPr lang="ru-RU" u="sng" dirty="0"/>
              <a:t>Обобщение</a:t>
            </a:r>
            <a:r>
              <a:rPr lang="ru-RU" dirty="0"/>
              <a:t> — выделение общих характеристик и закономерностей у различных объектов или явлений.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86215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368152"/>
          </a:xfrm>
        </p:spPr>
        <p:txBody>
          <a:bodyPr>
            <a:noAutofit/>
          </a:bodyPr>
          <a:lstStyle/>
          <a:p>
            <a:r>
              <a:rPr lang="ru-RU" sz="4000" dirty="0" smtClean="0"/>
              <a:t>Особенности </a:t>
            </a:r>
            <a:r>
              <a:rPr lang="ru-RU" sz="4000" dirty="0"/>
              <a:t>интеллектуального развития </a:t>
            </a:r>
            <a:r>
              <a:rPr lang="ru-RU" sz="4000" dirty="0" smtClean="0"/>
              <a:t>обучающихся с ОВЗ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r>
              <a:rPr lang="ru-RU" dirty="0"/>
              <a:t>Замедленный темп интеллектуального развития. </a:t>
            </a:r>
            <a:endParaRPr lang="ru-RU" dirty="0" smtClean="0"/>
          </a:p>
          <a:p>
            <a:r>
              <a:rPr lang="ru-RU" dirty="0"/>
              <a:t>Неравномерность развития познавательных процессов. </a:t>
            </a:r>
            <a:endParaRPr lang="ru-RU" dirty="0" smtClean="0"/>
          </a:p>
          <a:p>
            <a:r>
              <a:rPr lang="ru-RU" dirty="0"/>
              <a:t>Преобладание наглядно-действенного и наглядно-образного мышления. </a:t>
            </a:r>
            <a:endParaRPr lang="ru-RU" dirty="0" smtClean="0"/>
          </a:p>
          <a:p>
            <a:r>
              <a:rPr lang="ru-RU" dirty="0"/>
              <a:t>Нарушения памяти. </a:t>
            </a:r>
            <a:endParaRPr lang="ru-RU" dirty="0" smtClean="0"/>
          </a:p>
          <a:p>
            <a:r>
              <a:rPr lang="ru-RU" dirty="0"/>
              <a:t>Недостаточный уровень внимания. </a:t>
            </a:r>
          </a:p>
        </p:txBody>
      </p:sp>
    </p:spTree>
    <p:extLst>
      <p:ext uri="{BB962C8B-B14F-4D97-AF65-F5344CB8AC3E}">
        <p14:creationId xmlns:p14="http://schemas.microsoft.com/office/powerpoint/2010/main" val="40752623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Рабочая программа </a:t>
            </a:r>
            <a:br>
              <a:rPr lang="ru-RU" sz="4000" dirty="0" smtClean="0"/>
            </a:br>
            <a:r>
              <a:rPr lang="ru-RU" sz="4000" dirty="0" smtClean="0"/>
              <a:t>коррекционного </a:t>
            </a:r>
            <a:r>
              <a:rPr lang="ru-RU" sz="4000" dirty="0"/>
              <a:t>курса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dirty="0" smtClean="0"/>
              <a:t>«</a:t>
            </a:r>
            <a:r>
              <a:rPr lang="ru-RU" dirty="0"/>
              <a:t>Развитие и коррекция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познавательной </a:t>
            </a:r>
            <a:r>
              <a:rPr lang="ru-RU" dirty="0"/>
              <a:t>деятельности»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24944"/>
            <a:ext cx="8507288" cy="32012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Раздел 1. Моторное развитие – 6 ч.</a:t>
            </a:r>
          </a:p>
          <a:p>
            <a:pPr marL="0" indent="0">
              <a:buNone/>
            </a:pPr>
            <a:r>
              <a:rPr lang="ru-RU" dirty="0" smtClean="0"/>
              <a:t>Раздел 2. Развитие внимания – 10 ч.</a:t>
            </a:r>
          </a:p>
          <a:p>
            <a:pPr marL="0" indent="0">
              <a:buNone/>
            </a:pPr>
            <a:r>
              <a:rPr lang="ru-RU" dirty="0"/>
              <a:t>Раздел 3. Развитие </a:t>
            </a:r>
            <a:r>
              <a:rPr lang="ru-RU" dirty="0" smtClean="0"/>
              <a:t>восприятия – 6 ч.</a:t>
            </a:r>
          </a:p>
          <a:p>
            <a:pPr marL="0" indent="0">
              <a:buNone/>
            </a:pPr>
            <a:r>
              <a:rPr lang="ru-RU" dirty="0"/>
              <a:t>Раздел 4. Развитие связной </a:t>
            </a:r>
            <a:r>
              <a:rPr lang="ru-RU" dirty="0" smtClean="0"/>
              <a:t>речи – 8 ч.</a:t>
            </a:r>
          </a:p>
          <a:p>
            <a:pPr marL="0" indent="0">
              <a:buNone/>
            </a:pPr>
            <a:r>
              <a:rPr lang="ru-RU" dirty="0"/>
              <a:t>Раздел 5. Развитие </a:t>
            </a:r>
            <a:r>
              <a:rPr lang="ru-RU" dirty="0" smtClean="0"/>
              <a:t>памяти – 10 ч.</a:t>
            </a:r>
          </a:p>
          <a:p>
            <a:pPr marL="0" indent="0">
              <a:buNone/>
            </a:pPr>
            <a:r>
              <a:rPr lang="ru-RU" dirty="0"/>
              <a:t>Раздел 6. Мышление (интеллектуальное развитие</a:t>
            </a:r>
            <a:r>
              <a:rPr lang="ru-RU" dirty="0" smtClean="0"/>
              <a:t>) – 15 ч.</a:t>
            </a:r>
          </a:p>
          <a:p>
            <a:pPr marL="0" indent="0">
              <a:buNone/>
            </a:pPr>
            <a:r>
              <a:rPr lang="ru-RU" dirty="0"/>
              <a:t>Раздел 7. Пространственно-временные </a:t>
            </a:r>
            <a:r>
              <a:rPr lang="ru-RU" dirty="0" smtClean="0"/>
              <a:t>представления – 8 ч.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90197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dirty="0"/>
              <a:t>«Бывает-не бывает», «Нелепицы</a:t>
            </a:r>
            <a:r>
              <a:rPr lang="ru-RU" dirty="0" smtClean="0"/>
              <a:t>».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80238" y="3429000"/>
            <a:ext cx="4831396" cy="3184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4248472" cy="364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43215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/>
              <a:t>Упражнение «Причина-следствие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668" y="1196752"/>
            <a:ext cx="5609524" cy="326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79" b="12977"/>
          <a:stretch/>
        </p:blipFill>
        <p:spPr bwMode="auto">
          <a:xfrm>
            <a:off x="179513" y="3494498"/>
            <a:ext cx="2304255" cy="3118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6588224" y="3051335"/>
            <a:ext cx="2352174" cy="3530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52966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734</TotalTime>
  <Words>268</Words>
  <Application>Microsoft Office PowerPoint</Application>
  <PresentationFormat>Экран (4:3)</PresentationFormat>
  <Paragraphs>44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Паркет</vt:lpstr>
      <vt:lpstr>Особенности развития мышления обучающихся с ОВЗ начального звена.</vt:lpstr>
      <vt:lpstr>Логическая теория мышления (С.Л.Рубинштейн).</vt:lpstr>
      <vt:lpstr>Актуальность </vt:lpstr>
      <vt:lpstr>Виды мышления </vt:lpstr>
      <vt:lpstr>Мыслительные операции </vt:lpstr>
      <vt:lpstr>Особенности интеллектуального развития обучающихся с ОВЗ</vt:lpstr>
      <vt:lpstr>Рабочая программа  коррекционного курса  «Развитие и коррекция  познавательной деятельности» </vt:lpstr>
      <vt:lpstr>«Бывает-не бывает», «Нелепицы».</vt:lpstr>
      <vt:lpstr>Упражнение «Причина-следствие»</vt:lpstr>
      <vt:lpstr>Презентация PowerPoint</vt:lpstr>
      <vt:lpstr>Карточки с проблемным сюжетом</vt:lpstr>
      <vt:lpstr>Презентация PowerPoint</vt:lpstr>
      <vt:lpstr>Презентация PowerPoint</vt:lpstr>
      <vt:lpstr>Презентация PowerPoint</vt:lpstr>
      <vt:lpstr>Презентация PowerPoint</vt:lpstr>
      <vt:lpstr>«Найди пару», «Низкий или высокий», «Узкий или широкий», «Быстрый или медленный». 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интеллектуального развития обучающихся начального звена с ОВЗ в работе учителя-дефектолога.</dc:title>
  <dc:creator>User</dc:creator>
  <cp:lastModifiedBy>User</cp:lastModifiedBy>
  <cp:revision>27</cp:revision>
  <dcterms:created xsi:type="dcterms:W3CDTF">2025-11-14T04:21:14Z</dcterms:created>
  <dcterms:modified xsi:type="dcterms:W3CDTF">2025-12-22T08:55:46Z</dcterms:modified>
</cp:coreProperties>
</file>