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259" r:id="rId5"/>
    <p:sldId id="280" r:id="rId6"/>
    <p:sldId id="261" r:id="rId7"/>
    <p:sldId id="263" r:id="rId8"/>
    <p:sldId id="264" r:id="rId9"/>
    <p:sldId id="267" r:id="rId10"/>
    <p:sldId id="277" r:id="rId11"/>
    <p:sldId id="281" r:id="rId12"/>
    <p:sldId id="291" r:id="rId13"/>
    <p:sldId id="288" r:id="rId1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29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8561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79"/>
    <p:restoredTop sz="94660"/>
  </p:normalViewPr>
  <p:slideViewPr>
    <p:cSldViewPr showGuides="1">
      <p:cViewPr varScale="1">
        <p:scale>
          <a:sx n="69" d="100"/>
          <a:sy n="69" d="100"/>
        </p:scale>
        <p:origin x="-1464" y="-96"/>
      </p:cViewPr>
      <p:guideLst>
        <p:guide orient="horz" pos="2145"/>
        <p:guide pos="29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763A4A-C0F4-4033-ACE4-160B7A47CA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ru-RU" altLang="x-none" sz="1200" dirty="0"/>
            </a:fld>
            <a:endParaRPr lang="ru-RU" altLang="x-none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Rectangle 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lang="ru-RU" altLang="x-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7683500" y="6400800"/>
            <a:ext cx="1079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  <a:endParaRPr kumimoji="0" 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" y="2286000"/>
            <a:ext cx="5638800" cy="3810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00200"/>
            <a:ext cx="5638800" cy="682625"/>
          </a:xfrm>
        </p:spPr>
        <p:txBody>
          <a:bodyPr/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4775"/>
            <a:ext cx="21336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454775"/>
            <a:ext cx="19812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54775"/>
            <a:ext cx="21336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ctr">
              <a:buNone/>
            </a:pPr>
            <a:fld id="{9A0DB2DC-4C9A-4742-B13C-FB6460FD350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975" y="457200"/>
            <a:ext cx="4114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 hasCustomPrompt="1"/>
          </p:nvPr>
        </p:nvSpPr>
        <p:spPr>
          <a:xfrm>
            <a:off x="457200" y="1219200"/>
            <a:ext cx="82296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таблицы</a:t>
            </a: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5410200" y="6450013"/>
            <a:ext cx="22860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400800"/>
            <a:ext cx="8382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ctr">
              <a:buNone/>
            </a:pPr>
            <a:fld id="{9A0DB2DC-4C9A-4742-B13C-FB6460FD3503}" type="slidenum">
              <a:rPr lang="ru-RU" altLang="x-none" dirty="0"/>
            </a:fld>
            <a:endParaRPr lang="ru-RU" altLang="x-none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56"/>
          <p:cNvGrpSpPr/>
          <p:nvPr/>
        </p:nvGrpSpPr>
        <p:grpSpPr>
          <a:xfrm>
            <a:off x="7938" y="501650"/>
            <a:ext cx="1108075" cy="336550"/>
            <a:chOff x="5" y="316"/>
            <a:chExt cx="698" cy="212"/>
          </a:xfrm>
        </p:grpSpPr>
        <p:sp>
          <p:nvSpPr>
            <p:cNvPr id="1044" name="Rectangle 20"/>
            <p:cNvSpPr>
              <a:spLocks noChangeArrowheads="1"/>
            </p:cNvSpPr>
            <p:nvPr/>
          </p:nvSpPr>
          <p:spPr bwMode="gray">
            <a:xfrm>
              <a:off x="5" y="480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/>
          </p:nvSpPr>
          <p:spPr bwMode="gray">
            <a:xfrm>
              <a:off x="5" y="427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gray">
            <a:xfrm>
              <a:off x="5" y="369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gray">
            <a:xfrm>
              <a:off x="5" y="316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5105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ru-RU" altLang="x-none" dirty="0"/>
              <a:t>Образец текста</a:t>
            </a:r>
            <a:endParaRPr lang="ru-RU" altLang="x-none" dirty="0"/>
          </a:p>
          <a:p>
            <a:pPr lvl="1"/>
            <a:r>
              <a:rPr lang="ru-RU" altLang="x-none" dirty="0"/>
              <a:t>Второй уровень</a:t>
            </a:r>
            <a:endParaRPr lang="ru-RU" altLang="x-none" dirty="0"/>
          </a:p>
          <a:p>
            <a:pPr lvl="2"/>
            <a:r>
              <a:rPr lang="ru-RU" altLang="x-none" dirty="0"/>
              <a:t>Третий уровень</a:t>
            </a:r>
            <a:endParaRPr lang="ru-RU" altLang="x-none" dirty="0"/>
          </a:p>
          <a:p>
            <a:pPr lvl="3"/>
            <a:r>
              <a:rPr lang="ru-RU" altLang="x-none" dirty="0"/>
              <a:t>Четвертый уровень</a:t>
            </a:r>
            <a:endParaRPr lang="ru-RU" altLang="x-none" dirty="0"/>
          </a:p>
          <a:p>
            <a:pPr lvl="4"/>
            <a:r>
              <a:rPr lang="ru-RU" altLang="x-none" dirty="0"/>
              <a:t>Пятый уровень</a:t>
            </a:r>
            <a:endParaRPr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10200" y="6450013"/>
            <a:ext cx="2286000" cy="3206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400800"/>
            <a:ext cx="838200" cy="3206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31" name="Text Box 13"/>
          <p:cNvSpPr txBox="1">
            <a:spLocks noChangeArrowheads="1"/>
          </p:cNvSpPr>
          <p:nvPr/>
        </p:nvSpPr>
        <p:spPr bwMode="gray">
          <a:xfrm>
            <a:off x="7580313" y="6384925"/>
            <a:ext cx="954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  <a:endParaRPr kumimoji="0" 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6" name="Rectangle 2"/>
          <p:cNvSpPr>
            <a:spLocks noGrp="1"/>
          </p:cNvSpPr>
          <p:nvPr>
            <p:ph type="title"/>
          </p:nvPr>
        </p:nvSpPr>
        <p:spPr>
          <a:xfrm>
            <a:off x="1196975" y="457200"/>
            <a:ext cx="4114800" cy="4873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ru-RU" altLang="x-none" dirty="0"/>
              <a:t>Образец заголовка</a:t>
            </a:r>
            <a:endParaRPr dirty="0"/>
          </a:p>
        </p:txBody>
      </p:sp>
      <p:sp>
        <p:nvSpPr>
          <p:cNvPr id="2057" name="Freeform 53"/>
          <p:cNvSpPr/>
          <p:nvPr/>
        </p:nvSpPr>
        <p:spPr>
          <a:xfrm>
            <a:off x="1143000" y="457200"/>
            <a:ext cx="130175" cy="4572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</a:cxnLst>
            <a:pathLst>
              <a:path w="96" h="288">
                <a:moveTo>
                  <a:pt x="96" y="0"/>
                </a:moveTo>
                <a:lnTo>
                  <a:pt x="0" y="0"/>
                </a:lnTo>
                <a:lnTo>
                  <a:pt x="0" y="288"/>
                </a:lnTo>
                <a:lnTo>
                  <a:pt x="96" y="288"/>
                </a:ln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ru-RU" altLang="en-US"/>
          </a:p>
        </p:txBody>
      </p:sp>
      <p:grpSp>
        <p:nvGrpSpPr>
          <p:cNvPr id="2058" name="Group 55"/>
          <p:cNvGrpSpPr/>
          <p:nvPr/>
        </p:nvGrpSpPr>
        <p:grpSpPr>
          <a:xfrm>
            <a:off x="5311775" y="457200"/>
            <a:ext cx="3832225" cy="457200"/>
            <a:chOff x="3346" y="288"/>
            <a:chExt cx="2414" cy="288"/>
          </a:xfrm>
        </p:grpSpPr>
        <p:sp>
          <p:nvSpPr>
            <p:cNvPr id="1071" name="Rectangle 47"/>
            <p:cNvSpPr>
              <a:spLocks noChangeArrowheads="1"/>
            </p:cNvSpPr>
            <p:nvPr/>
          </p:nvSpPr>
          <p:spPr bwMode="gray">
            <a:xfrm>
              <a:off x="3422" y="493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72" name="Rectangle 48"/>
            <p:cNvSpPr>
              <a:spLocks noChangeArrowheads="1"/>
            </p:cNvSpPr>
            <p:nvPr/>
          </p:nvSpPr>
          <p:spPr bwMode="gray">
            <a:xfrm>
              <a:off x="3422" y="440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gray">
            <a:xfrm>
              <a:off x="3421" y="382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gray">
            <a:xfrm>
              <a:off x="3421" y="329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63" name="Freeform 54"/>
            <p:cNvSpPr/>
            <p:nvPr userDrawn="1"/>
          </p:nvSpPr>
          <p:spPr>
            <a:xfrm flipH="1">
              <a:off x="3346" y="288"/>
              <a:ext cx="48" cy="2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288"/>
                </a:cxn>
                <a:cxn ang="0">
                  <a:pos x="3" y="288"/>
                </a:cxn>
              </a:cxnLst>
              <a:pathLst>
                <a:path w="96" h="288">
                  <a:moveTo>
                    <a:pt x="96" y="0"/>
                  </a:moveTo>
                  <a:lnTo>
                    <a:pt x="0" y="0"/>
                  </a:lnTo>
                  <a:lnTo>
                    <a:pt x="0" y="288"/>
                  </a:lnTo>
                  <a:lnTo>
                    <a:pt x="96" y="288"/>
                  </a:ln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8.png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277110"/>
            <a:ext cx="6797675" cy="3449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2"/>
          <p:cNvSpPr/>
          <p:nvPr/>
        </p:nvSpPr>
        <p:spPr>
          <a:xfrm>
            <a:off x="326073" y="332423"/>
            <a:ext cx="8497887" cy="1195387"/>
          </a:xfrm>
          <a:prstGeom prst="rect">
            <a:avLst/>
          </a:prstGeom>
          <a:noFill/>
          <a:ln w="9525">
            <a:noFill/>
          </a:ln>
        </p:spPr>
        <p:txBody>
          <a:bodyPr lIns="90000" tIns="45000" rIns="90000" bIns="45000"/>
          <a:p>
            <a:pPr algn="l" defTabSz="914400">
              <a:buNone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en-US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МБОУ «Октябрьская СОШ»</a:t>
            </a:r>
            <a:endParaRPr lang="en-US" altLang="en-US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ctr" defTabSz="914400">
              <a:buNone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«Профилактика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и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коррекция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трудностей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в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обучении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младших</a:t>
            </a:r>
            <a:r>
              <a:rPr lang="en-US" altLang="ru-RU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школьников</a:t>
            </a:r>
            <a:r>
              <a:rPr lang="en-US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»</a:t>
            </a:r>
            <a:endParaRPr lang="en-US" altLang="en-US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4356100" y="5726430"/>
            <a:ext cx="44996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b="1">
                <a:solidFill>
                  <a:srgbClr val="002060"/>
                </a:solidFill>
              </a:rPr>
              <a:t>Подготовила: </a:t>
            </a:r>
            <a:r>
              <a:rPr lang="ru-RU" altLang="en-US">
                <a:solidFill>
                  <a:srgbClr val="002060"/>
                </a:solidFill>
              </a:rPr>
              <a:t>Барышева Е.С., учитель начальных классов, высшая квалификационная категория</a:t>
            </a:r>
            <a:endParaRPr lang="ru-RU" altLang="en-US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Текстовое поле 2"/>
          <p:cNvSpPr txBox="1"/>
          <p:nvPr/>
        </p:nvSpPr>
        <p:spPr>
          <a:xfrm>
            <a:off x="827405" y="1557020"/>
            <a:ext cx="7708265" cy="1899285"/>
          </a:xfrm>
          <a:prstGeom prst="rect">
            <a:avLst/>
          </a:prstGeom>
        </p:spPr>
        <p:txBody>
          <a:bodyPr wrap="square">
            <a:noAutofit/>
          </a:bodyPr>
          <a:p>
            <a:pPr defTabSz="266700"/>
            <a:r>
              <a:rPr sz="4800" b="1">
                <a:solidFill>
                  <a:srgbClr val="00206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ru-RU" sz="4800" b="1">
                <a:solidFill>
                  <a:srgbClr val="002060"/>
                </a:solidFill>
                <a:latin typeface="Times New Roman" panose="02020603050405020304"/>
                <a:ea typeface="Times New Roman" panose="02020603050405020304"/>
              </a:rPr>
              <a:t>Р</a:t>
            </a:r>
            <a:r>
              <a:rPr sz="4800" b="1">
                <a:solidFill>
                  <a:srgbClr val="002060"/>
                </a:solidFill>
                <a:latin typeface="Times New Roman" panose="02020603050405020304"/>
                <a:ea typeface="Times New Roman" panose="02020603050405020304"/>
              </a:rPr>
              <a:t>аннее вмешательство — залог успешного будущего! </a:t>
            </a:r>
            <a:endParaRPr sz="4800" b="1">
              <a:solidFill>
                <a:srgbClr val="00206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403350" y="404495"/>
            <a:ext cx="4147185" cy="935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sz="48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Помните</a:t>
            </a:r>
            <a:r>
              <a:rPr lang="ru-RU" sz="48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!</a:t>
            </a:r>
            <a:endParaRPr lang="ru-RU" sz="4800" b="1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1485900" y="3429000"/>
            <a:ext cx="6172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" y="4445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AutoShape 3"/>
          <p:cNvSpPr/>
          <p:nvPr/>
        </p:nvSpPr>
        <p:spPr>
          <a:xfrm>
            <a:off x="5562600" y="3200400"/>
            <a:ext cx="2970213" cy="16684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ru-RU" altLang="x-none" dirty="0">
              <a:latin typeface="Verdana" panose="020B0604030504040204" pitchFamily="34" charset="0"/>
            </a:endParaRPr>
          </a:p>
        </p:txBody>
      </p:sp>
      <p:sp>
        <p:nvSpPr>
          <p:cNvPr id="6148" name="AutoShape 5"/>
          <p:cNvSpPr/>
          <p:nvPr/>
        </p:nvSpPr>
        <p:spPr>
          <a:xfrm>
            <a:off x="539750" y="3200400"/>
            <a:ext cx="2889250" cy="15240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ru-RU" altLang="x-none" dirty="0">
              <a:latin typeface="Verdana" panose="020B0604030504040204" pitchFamily="34" charset="0"/>
            </a:endParaRPr>
          </a:p>
        </p:txBody>
      </p:sp>
      <p:sp>
        <p:nvSpPr>
          <p:cNvPr id="6149" name="Text Box 6"/>
          <p:cNvSpPr txBox="1"/>
          <p:nvPr/>
        </p:nvSpPr>
        <p:spPr>
          <a:xfrm>
            <a:off x="547688" y="3291523"/>
            <a:ext cx="288131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ru-RU" altLang="en-GB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en-GB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еравномерн</a:t>
            </a:r>
            <a:r>
              <a:rPr lang="ru-RU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ое </a:t>
            </a:r>
            <a:r>
              <a:rPr lang="en-GB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развитие психических функций (внимание, память, речь)</a:t>
            </a:r>
            <a:endParaRPr lang="en-GB" sz="2000" b="1" dirty="0">
              <a:solidFill>
                <a:srgbClr val="002060"/>
              </a:solidFill>
              <a:latin typeface="Times New Roman" panose="02020603050405020304" pitchFamily="18" charset="0"/>
              <a:ea typeface="Aharoni" pitchFamily="2" charset="-79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016" name="Freeform 8"/>
          <p:cNvSpPr/>
          <p:nvPr/>
        </p:nvSpPr>
        <p:spPr bwMode="gray">
          <a:xfrm>
            <a:off x="3222625" y="31035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51" name="AutoShape 9"/>
          <p:cNvSpPr>
            <a:spLocks noChangeAspect="1" noTextEdit="1"/>
          </p:cNvSpPr>
          <p:nvPr/>
        </p:nvSpPr>
        <p:spPr>
          <a:xfrm flipH="1">
            <a:off x="4868863" y="3100388"/>
            <a:ext cx="909637" cy="1244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ru-RU" altLang="en-US"/>
          </a:p>
        </p:txBody>
      </p:sp>
      <p:sp>
        <p:nvSpPr>
          <p:cNvPr id="43018" name="Freeform 10"/>
          <p:cNvSpPr/>
          <p:nvPr/>
        </p:nvSpPr>
        <p:spPr bwMode="gray">
          <a:xfrm flipH="1">
            <a:off x="4875213" y="31035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6153" name="Group 11"/>
          <p:cNvGrpSpPr/>
          <p:nvPr/>
        </p:nvGrpSpPr>
        <p:grpSpPr>
          <a:xfrm>
            <a:off x="843915" y="546100"/>
            <a:ext cx="6281420" cy="2106295"/>
            <a:chOff x="1997" y="1314"/>
            <a:chExt cx="1889" cy="1009"/>
          </a:xfrm>
        </p:grpSpPr>
        <p:grpSp>
          <p:nvGrpSpPr>
            <p:cNvPr id="6157" name="Group 12"/>
            <p:cNvGrpSpPr/>
            <p:nvPr/>
          </p:nvGrpSpPr>
          <p:grpSpPr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6154" name="Text Box 20"/>
          <p:cNvSpPr txBox="1"/>
          <p:nvPr/>
        </p:nvSpPr>
        <p:spPr>
          <a:xfrm>
            <a:off x="5791200" y="3429000"/>
            <a:ext cx="27416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еврологически</a:t>
            </a:r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</a:t>
            </a:r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 сенсорны</a:t>
            </a:r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 </a:t>
            </a:r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особенност</a:t>
            </a:r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endParaRPr lang="ru-RU" altLang="en-GB" sz="2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495" y="877570"/>
            <a:ext cx="60623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3200" b="1">
                <a:solidFill>
                  <a:srgbClr val="FF0000"/>
                </a:solidFill>
                <a:sym typeface="+mn-ea"/>
              </a:rPr>
              <a:t>Причины трудностей в обучении младших школьников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2915920" y="4984750"/>
            <a:ext cx="2970213" cy="16684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ru-RU" altLang="x-none" dirty="0">
              <a:latin typeface="Verdana" panose="020B0604030504040204" pitchFamily="3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3275965" y="5373370"/>
            <a:ext cx="22377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</a:t>
            </a:r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моциональн</a:t>
            </a:r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ая</a:t>
            </a:r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GB" sz="20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сфер</a:t>
            </a:r>
            <a:r>
              <a:rPr lang="ru-RU" altLang="en-GB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endParaRPr lang="ru-RU" altLang="en-GB" sz="20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Freeform 10"/>
          <p:cNvSpPr/>
          <p:nvPr/>
        </p:nvSpPr>
        <p:spPr bwMode="gray">
          <a:xfrm rot="3120000" flipH="1">
            <a:off x="4023043" y="369030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4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2" name="Group 3"/>
          <p:cNvGrpSpPr/>
          <p:nvPr/>
        </p:nvGrpSpPr>
        <p:grpSpPr>
          <a:xfrm>
            <a:off x="-108585" y="1566545"/>
            <a:ext cx="9189720" cy="5291455"/>
            <a:chOff x="480" y="1263"/>
            <a:chExt cx="4608" cy="2580"/>
          </a:xfrm>
        </p:grpSpPr>
        <p:sp>
          <p:nvSpPr>
            <p:cNvPr id="69636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2353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0" name="Oval 5"/>
            <p:cNvSpPr/>
            <p:nvPr/>
          </p:nvSpPr>
          <p:spPr>
            <a:xfrm rot="-1543677">
              <a:off x="2784" y="168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7181" name="Oval 6"/>
            <p:cNvSpPr/>
            <p:nvPr/>
          </p:nvSpPr>
          <p:spPr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7182" name="Oval 7"/>
            <p:cNvSpPr/>
            <p:nvPr/>
          </p:nvSpPr>
          <p:spPr>
            <a:xfrm rot="-1543677">
              <a:off x="1872" y="345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7183" name="Oval 8"/>
            <p:cNvSpPr/>
            <p:nvPr/>
          </p:nvSpPr>
          <p:spPr>
            <a:xfrm rot="-1543677">
              <a:off x="3456" y="31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7184" name="Oval 9"/>
            <p:cNvSpPr/>
            <p:nvPr/>
          </p:nvSpPr>
          <p:spPr>
            <a:xfrm rot="-1543677">
              <a:off x="1344" y="254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69642" name="Oval 10"/>
            <p:cNvSpPr>
              <a:spLocks noChangeArrowheads="1"/>
            </p:cNvSpPr>
            <p:nvPr/>
          </p:nvSpPr>
          <p:spPr bwMode="gray">
            <a:xfrm>
              <a:off x="2249" y="1263"/>
              <a:ext cx="1199" cy="107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43" name="Oval 11"/>
            <p:cNvSpPr>
              <a:spLocks noChangeArrowheads="1"/>
            </p:cNvSpPr>
            <p:nvPr/>
          </p:nvSpPr>
          <p:spPr bwMode="gray">
            <a:xfrm>
              <a:off x="1017" y="1799"/>
              <a:ext cx="1080" cy="96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44" name="Oval 12"/>
            <p:cNvSpPr>
              <a:spLocks noChangeArrowheads="1"/>
            </p:cNvSpPr>
            <p:nvPr/>
          </p:nvSpPr>
          <p:spPr bwMode="gray">
            <a:xfrm>
              <a:off x="1162" y="2796"/>
              <a:ext cx="1122" cy="104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45" name="Oval 13"/>
            <p:cNvSpPr>
              <a:spLocks noChangeArrowheads="1"/>
            </p:cNvSpPr>
            <p:nvPr/>
          </p:nvSpPr>
          <p:spPr bwMode="gray">
            <a:xfrm>
              <a:off x="2877" y="2593"/>
              <a:ext cx="1259" cy="1061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3792" y="1420"/>
              <a:ext cx="1174" cy="1057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90" name="Text Box 15"/>
            <p:cNvSpPr txBox="1"/>
            <p:nvPr/>
          </p:nvSpPr>
          <p:spPr>
            <a:xfrm>
              <a:off x="1127" y="2375"/>
              <a:ext cx="97" cy="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0" hangingPunct="0"/>
              <a:endParaRPr lang="ru-RU" altLang="x-none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7191" name="Text Box 16"/>
            <p:cNvSpPr txBox="1"/>
            <p:nvPr/>
          </p:nvSpPr>
          <p:spPr>
            <a:xfrm>
              <a:off x="2578" y="1545"/>
              <a:ext cx="96" cy="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0" hangingPunct="0"/>
              <a:endParaRPr lang="ru-RU" altLang="x-none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7192" name="Text Box 17"/>
            <p:cNvSpPr txBox="1"/>
            <p:nvPr/>
          </p:nvSpPr>
          <p:spPr>
            <a:xfrm>
              <a:off x="4222" y="1696"/>
              <a:ext cx="97" cy="1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0" hangingPunct="0"/>
              <a:endParaRPr lang="ru-RU" altLang="x-none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7193" name="Text Box 18"/>
            <p:cNvSpPr txBox="1"/>
            <p:nvPr/>
          </p:nvSpPr>
          <p:spPr>
            <a:xfrm>
              <a:off x="3219" y="2956"/>
              <a:ext cx="96" cy="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0" hangingPunct="0"/>
              <a:endParaRPr lang="ru-RU" altLang="x-none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7194" name="Text Box 19"/>
            <p:cNvSpPr txBox="1"/>
            <p:nvPr/>
          </p:nvSpPr>
          <p:spPr>
            <a:xfrm>
              <a:off x="1638" y="3295"/>
              <a:ext cx="96" cy="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0" hangingPunct="0"/>
              <a:endParaRPr lang="ru-RU" altLang="x-none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7195" name="Text Box 20"/>
            <p:cNvSpPr txBox="1"/>
            <p:nvPr/>
          </p:nvSpPr>
          <p:spPr>
            <a:xfrm>
              <a:off x="2160" y="2304"/>
              <a:ext cx="1452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endParaRPr lang="ru-RU" altLang="x-none" sz="2800" b="1" dirty="0">
                <a:latin typeface="Arial" panose="020B0604020202020204" pitchFamily="34" charset="0"/>
              </a:endParaRPr>
            </a:p>
          </p:txBody>
        </p:sp>
        <p:sp>
          <p:nvSpPr>
            <p:cNvPr id="7198" name="Text Box 23"/>
            <p:cNvSpPr txBox="1"/>
            <p:nvPr/>
          </p:nvSpPr>
          <p:spPr>
            <a:xfrm>
              <a:off x="480" y="1296"/>
              <a:ext cx="1296" cy="1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endParaRPr lang="ru-RU" altLang="x-none" dirty="0">
                <a:latin typeface="Verdana" panose="020B0604030504040204" pitchFamily="34" charset="0"/>
              </a:endParaRPr>
            </a:p>
          </p:txBody>
        </p:sp>
      </p:grpSp>
      <p:sp>
        <p:nvSpPr>
          <p:cNvPr id="7173" name="Прямоугольник 1"/>
          <p:cNvSpPr/>
          <p:nvPr/>
        </p:nvSpPr>
        <p:spPr>
          <a:xfrm>
            <a:off x="3489325" y="2151380"/>
            <a:ext cx="22783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GB" sz="2400" b="1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Методы диагностики</a:t>
            </a:r>
            <a:endParaRPr lang="en-GB" altLang="x-none" sz="2400" b="1" dirty="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" name="Google Shape;101;p18"/>
          <p:cNvSpPr txBox="1"/>
          <p:nvPr>
            <p:ph type="title"/>
          </p:nvPr>
        </p:nvSpPr>
        <p:spPr>
          <a:xfrm>
            <a:off x="330115" y="23293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rgbClr val="FF0000"/>
                </a:solidFill>
              </a:rPr>
              <a:t>Диагностика и выявление учебных затруднений</a:t>
            </a:r>
            <a:endParaRPr lang="en-GB" sz="3600" b="1">
              <a:solidFill>
                <a:srgbClr val="FF0000"/>
              </a:solidFill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1140460" y="5426075"/>
            <a:ext cx="2508885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Современные </a:t>
            </a:r>
            <a:endParaRPr lang="en-GB" sz="2400" b="1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подходы</a:t>
            </a:r>
            <a:endParaRPr lang="en-GB" sz="2400" b="1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18"/>
          <p:cNvSpPr txBox="1"/>
          <p:nvPr/>
        </p:nvSpPr>
        <p:spPr>
          <a:xfrm>
            <a:off x="4859655" y="4892675"/>
            <a:ext cx="2335530" cy="581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400" b="1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Диагности-ческие отчеты</a:t>
            </a:r>
            <a:endParaRPr lang="ru-RU" altLang="en-GB" sz="2400" b="1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" name="Прямоугольник 1"/>
          <p:cNvSpPr/>
          <p:nvPr/>
        </p:nvSpPr>
        <p:spPr>
          <a:xfrm>
            <a:off x="837565" y="3039745"/>
            <a:ext cx="2278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ru-RU" altLang="en-GB" sz="24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наблюдение</a:t>
            </a:r>
            <a:endParaRPr lang="ru-RU" altLang="en-GB" sz="2400" b="1" dirty="0">
              <a:solidFill>
                <a:srgbClr val="FFFF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" name="Прямоугольник 1"/>
          <p:cNvSpPr/>
          <p:nvPr/>
        </p:nvSpPr>
        <p:spPr>
          <a:xfrm>
            <a:off x="6304280" y="2368550"/>
            <a:ext cx="26727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ru-RU" alt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тестирование</a:t>
            </a:r>
            <a:endParaRPr lang="ru-RU" altLang="en-GB" sz="2000" b="1" dirty="0">
              <a:solidFill>
                <a:srgbClr val="FFFF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" name="Прямоугольник 1"/>
          <p:cNvSpPr/>
          <p:nvPr/>
        </p:nvSpPr>
        <p:spPr>
          <a:xfrm>
            <a:off x="746760" y="3644265"/>
            <a:ext cx="26727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ru-RU" altLang="en-GB" sz="2000" b="1">
                <a:solidFill>
                  <a:srgbClr val="92D050"/>
                </a:solidFill>
                <a:latin typeface="Proxima Nova"/>
                <a:ea typeface="Proxima Nova"/>
                <a:cs typeface="Proxima Nova"/>
                <a:sym typeface="Proxima Nova"/>
              </a:rPr>
              <a:t>логопедические исследования</a:t>
            </a:r>
            <a:endParaRPr lang="ru-RU" altLang="en-GB" sz="2000" b="1" dirty="0">
              <a:solidFill>
                <a:srgbClr val="92D05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" name="Прямоугольник 1"/>
          <p:cNvSpPr/>
          <p:nvPr/>
        </p:nvSpPr>
        <p:spPr>
          <a:xfrm>
            <a:off x="6304280" y="2933700"/>
            <a:ext cx="2672715" cy="710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ctr"/>
            <a:r>
              <a:rPr lang="ru-RU" altLang="en-GB" sz="2000" b="1">
                <a:solidFill>
                  <a:srgbClr val="92D050"/>
                </a:solidFill>
                <a:latin typeface="Proxima Nova"/>
                <a:ea typeface="Proxima Nova"/>
                <a:cs typeface="Proxima Nova"/>
                <a:sym typeface="Proxima Nova"/>
              </a:rPr>
              <a:t>анкетирование и</a:t>
            </a:r>
            <a:endParaRPr lang="ru-RU" altLang="en-GB" sz="2000" b="1">
              <a:solidFill>
                <a:srgbClr val="92D05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r>
              <a:rPr lang="ru-RU" altLang="en-GB" sz="2000" b="1" dirty="0">
                <a:solidFill>
                  <a:srgbClr val="92D050"/>
                </a:solidFill>
                <a:latin typeface="Proxima Nova"/>
                <a:ea typeface="Proxima Nova"/>
                <a:cs typeface="Proxima Nova"/>
                <a:sym typeface="Proxima Nova"/>
              </a:rPr>
              <a:t>опрос</a:t>
            </a:r>
            <a:endParaRPr lang="ru-RU" altLang="en-GB" sz="2000" b="1" dirty="0">
              <a:solidFill>
                <a:srgbClr val="92D05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" grpId="0"/>
      <p:bldP spid="8" grpId="0"/>
      <p:bldP spid="9" grpId="0"/>
      <p:bldP spid="10" grpId="0"/>
      <p:bldP spid="10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AutoShape 3"/>
          <p:cNvSpPr>
            <a:spLocks noChangeArrowheads="1"/>
          </p:cNvSpPr>
          <p:nvPr/>
        </p:nvSpPr>
        <p:spPr bwMode="gray">
          <a:xfrm>
            <a:off x="1415415" y="3962400"/>
            <a:ext cx="6004560" cy="72580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gray">
          <a:xfrm>
            <a:off x="1449070" y="3429000"/>
            <a:ext cx="5971540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gray">
          <a:xfrm>
            <a:off x="1468755" y="2680970"/>
            <a:ext cx="5952490" cy="74803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1614805" y="2924810"/>
            <a:ext cx="5619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0" hangingPunct="0"/>
            <a:r>
              <a:rPr lang="en-GB" sz="2400" b="1">
                <a:solidFill>
                  <a:schemeClr val="bg1"/>
                </a:solidFill>
                <a:sym typeface="+mn-ea"/>
              </a:rPr>
              <a:t>дифференцированный подход</a:t>
            </a:r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2627313" y="3577908"/>
            <a:ext cx="365696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ru-RU" altLang="x-none" sz="2400" b="1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en-GB" sz="2400" b="1">
                <a:solidFill>
                  <a:schemeClr val="bg1"/>
                </a:solidFill>
                <a:sym typeface="+mn-ea"/>
              </a:rPr>
              <a:t>развивающие занятия</a:t>
            </a:r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1906588" y="4154805"/>
            <a:ext cx="50260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ru-RU" altLang="x-none" sz="2400" b="1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en-GB" sz="2400" b="1">
                <a:solidFill>
                  <a:schemeClr val="bg1"/>
                </a:solidFill>
                <a:sym typeface="+mn-ea"/>
              </a:rPr>
              <a:t>регулярный мониторинг</a:t>
            </a:r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5071" name="AutoShape 15"/>
          <p:cNvSpPr>
            <a:spLocks noChangeArrowheads="1"/>
          </p:cNvSpPr>
          <p:nvPr/>
        </p:nvSpPr>
        <p:spPr bwMode="gray">
          <a:xfrm>
            <a:off x="266700" y="523240"/>
            <a:ext cx="8682355" cy="158242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5072" name="AutoShape 16"/>
          <p:cNvSpPr>
            <a:spLocks noChangeArrowheads="1"/>
          </p:cNvSpPr>
          <p:nvPr/>
        </p:nvSpPr>
        <p:spPr bwMode="gray">
          <a:xfrm>
            <a:off x="3624263" y="2133600"/>
            <a:ext cx="1752600" cy="533400"/>
          </a:xfrm>
          <a:prstGeom prst="upArrow">
            <a:avLst>
              <a:gd name="adj1" fmla="val 68380"/>
              <a:gd name="adj2" fmla="val 70833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63529"/>
                  <a:invGamma/>
                  <a:alpha val="12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3" name="Google Shape;123;p20"/>
          <p:cNvSpPr txBox="1"/>
          <p:nvPr>
            <p:ph type="title"/>
          </p:nvPr>
        </p:nvSpPr>
        <p:spPr>
          <a:xfrm>
            <a:off x="311700" y="76443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rgbClr val="FFC000"/>
                </a:solidFill>
              </a:rPr>
              <a:t>Основные методы профилактики учебных трудностей</a:t>
            </a:r>
            <a:endParaRPr lang="en-GB" b="1">
              <a:solidFill>
                <a:srgbClr val="FFC000"/>
              </a:solidFill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416685" y="4661535"/>
            <a:ext cx="6004560" cy="72580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1403350" y="5299075"/>
            <a:ext cx="6004560" cy="72580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276350" y="4814570"/>
            <a:ext cx="6249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400" b="1">
                <a:solidFill>
                  <a:schemeClr val="bg1"/>
                </a:solidFill>
                <a:sym typeface="+mn-ea"/>
              </a:rPr>
              <a:t>повышение компетентности педагогов</a:t>
            </a:r>
            <a:endParaRPr lang="en-GB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417320" y="5505450"/>
            <a:ext cx="60039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400" b="1">
                <a:solidFill>
                  <a:schemeClr val="bg1"/>
                </a:solidFill>
                <a:sym typeface="+mn-ea"/>
              </a:rPr>
              <a:t>психологическое сопровождение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algn="ctr"/>
            <a:endParaRPr kumimoji="0" lang="en-GB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8200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7" name="Group 3"/>
          <p:cNvGrpSpPr/>
          <p:nvPr/>
        </p:nvGrpSpPr>
        <p:grpSpPr>
          <a:xfrm>
            <a:off x="908050" y="1813560"/>
            <a:ext cx="7438390" cy="4207397"/>
            <a:chOff x="168" y="1029"/>
            <a:chExt cx="4923" cy="2752"/>
          </a:xfrm>
        </p:grpSpPr>
        <p:sp>
          <p:nvSpPr>
            <p:cNvPr id="11278" name="Freeform 6"/>
            <p:cNvSpPr/>
            <p:nvPr/>
          </p:nvSpPr>
          <p:spPr>
            <a:xfrm>
              <a:off x="4645" y="1660"/>
              <a:ext cx="441" cy="701"/>
            </a:xfrm>
            <a:custGeom>
              <a:avLst/>
              <a:gdLst>
                <a:gd name="txL" fmla="*/ 0 w 308"/>
                <a:gd name="txT" fmla="*/ 0 h 442"/>
                <a:gd name="txR" fmla="*/ 308 w 308"/>
                <a:gd name="txB" fmla="*/ 442 h 442"/>
              </a:gdLst>
              <a:ahLst/>
              <a:cxnLst>
                <a:cxn ang="0">
                  <a:pos x="3794" y="3021"/>
                </a:cxn>
                <a:cxn ang="0">
                  <a:pos x="0" y="11164"/>
                </a:cxn>
                <a:cxn ang="0">
                  <a:pos x="0" y="7224"/>
                </a:cxn>
                <a:cxn ang="0">
                  <a:pos x="3794" y="0"/>
                </a:cxn>
                <a:cxn ang="0">
                  <a:pos x="3794" y="3021"/>
                </a:cxn>
              </a:cxnLst>
              <a:rect l="txL" t="txT" r="txR" b="tx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230744">
                    <a:alpha val="100000"/>
                  </a:srgbClr>
                </a:gs>
                <a:gs pos="50000">
                  <a:srgbClr val="4B1092">
                    <a:alpha val="100000"/>
                  </a:srgbClr>
                </a:gs>
                <a:gs pos="100000">
                  <a:srgbClr val="230744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1279" name="Freeform 7"/>
            <p:cNvSpPr/>
            <p:nvPr/>
          </p:nvSpPr>
          <p:spPr>
            <a:xfrm>
              <a:off x="2340" y="1660"/>
              <a:ext cx="2751" cy="450"/>
            </a:xfrm>
            <a:custGeom>
              <a:avLst/>
              <a:gdLst>
                <a:gd name="txL" fmla="*/ 0 w 1920"/>
                <a:gd name="txT" fmla="*/ 0 h 284"/>
                <a:gd name="txR" fmla="*/ 1920 w 1920"/>
                <a:gd name="txB" fmla="*/ 284 h 284"/>
              </a:gdLst>
              <a:ahLst/>
              <a:cxnLst>
                <a:cxn ang="0">
                  <a:pos x="19989" y="7121"/>
                </a:cxn>
                <a:cxn ang="0">
                  <a:pos x="0" y="7121"/>
                </a:cxn>
                <a:cxn ang="0">
                  <a:pos x="5531" y="0"/>
                </a:cxn>
                <a:cxn ang="0">
                  <a:pos x="23806" y="0"/>
                </a:cxn>
                <a:cxn ang="0">
                  <a:pos x="19989" y="7121"/>
                </a:cxn>
              </a:cxnLst>
              <a:rect l="txL" t="txT" r="txR" b="tx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1280" name="Freeform 8"/>
            <p:cNvSpPr/>
            <p:nvPr/>
          </p:nvSpPr>
          <p:spPr>
            <a:xfrm>
              <a:off x="4200" y="2353"/>
              <a:ext cx="439" cy="704"/>
            </a:xfrm>
            <a:custGeom>
              <a:avLst/>
              <a:gdLst>
                <a:gd name="txL" fmla="*/ 0 w 306"/>
                <a:gd name="txT" fmla="*/ 0 h 444"/>
                <a:gd name="txR" fmla="*/ 306 w 306"/>
                <a:gd name="txB" fmla="*/ 444 h 444"/>
              </a:gdLst>
              <a:ahLst/>
              <a:cxnLst>
                <a:cxn ang="0">
                  <a:pos x="3830" y="3065"/>
                </a:cxn>
                <a:cxn ang="0">
                  <a:pos x="0" y="11185"/>
                </a:cxn>
                <a:cxn ang="0">
                  <a:pos x="0" y="7191"/>
                </a:cxn>
                <a:cxn ang="0">
                  <a:pos x="3830" y="0"/>
                </a:cxn>
                <a:cxn ang="0">
                  <a:pos x="3830" y="3065"/>
                </a:cxn>
              </a:cxnLst>
              <a:rect l="txL" t="txT" r="txR" b="tx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431805">
                    <a:alpha val="100000"/>
                  </a:srgbClr>
                </a:gs>
                <a:gs pos="50000">
                  <a:srgbClr val="90330A">
                    <a:alpha val="100000"/>
                  </a:srgbClr>
                </a:gs>
                <a:gs pos="100000">
                  <a:srgbClr val="431805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1281" name="Freeform 9"/>
            <p:cNvSpPr/>
            <p:nvPr/>
          </p:nvSpPr>
          <p:spPr>
            <a:xfrm>
              <a:off x="3758" y="3047"/>
              <a:ext cx="442" cy="705"/>
            </a:xfrm>
            <a:custGeom>
              <a:avLst/>
              <a:gdLst>
                <a:gd name="txL" fmla="*/ 0 w 308"/>
                <a:gd name="txT" fmla="*/ 0 h 444"/>
                <a:gd name="txR" fmla="*/ 308 w 308"/>
                <a:gd name="txB" fmla="*/ 444 h 444"/>
              </a:gdLst>
              <a:ahLst/>
              <a:cxnLst>
                <a:cxn ang="0">
                  <a:pos x="3859" y="3106"/>
                </a:cxn>
                <a:cxn ang="0">
                  <a:pos x="0" y="11297"/>
                </a:cxn>
                <a:cxn ang="0">
                  <a:pos x="0" y="7279"/>
                </a:cxn>
                <a:cxn ang="0">
                  <a:pos x="3859" y="0"/>
                </a:cxn>
                <a:cxn ang="0">
                  <a:pos x="3859" y="3106"/>
                </a:cxn>
              </a:cxnLst>
              <a:rect l="txL" t="txT" r="txR" b="tx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433206">
                    <a:alpha val="100000"/>
                  </a:srgbClr>
                </a:gs>
                <a:gs pos="50000">
                  <a:srgbClr val="906B0E">
                    <a:alpha val="100000"/>
                  </a:srgbClr>
                </a:gs>
                <a:gs pos="100000">
                  <a:srgbClr val="433206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1282" name="Freeform 10"/>
            <p:cNvSpPr/>
            <p:nvPr/>
          </p:nvSpPr>
          <p:spPr>
            <a:xfrm>
              <a:off x="1076" y="3051"/>
              <a:ext cx="3124" cy="504"/>
            </a:xfrm>
            <a:custGeom>
              <a:avLst/>
              <a:gdLst>
                <a:gd name="txL" fmla="*/ 0 w 2180"/>
                <a:gd name="txT" fmla="*/ 0 h 284"/>
                <a:gd name="txR" fmla="*/ 2180 w 2180"/>
                <a:gd name="txB" fmla="*/ 284 h 284"/>
              </a:gdLst>
              <a:ahLst/>
              <a:cxnLst>
                <a:cxn ang="0">
                  <a:pos x="23237" y="7121"/>
                </a:cxn>
                <a:cxn ang="0">
                  <a:pos x="0" y="7121"/>
                </a:cxn>
                <a:cxn ang="0">
                  <a:pos x="5539" y="0"/>
                </a:cxn>
                <a:cxn ang="0">
                  <a:pos x="27056" y="0"/>
                </a:cxn>
                <a:cxn ang="0">
                  <a:pos x="23237" y="7121"/>
                </a:cxn>
              </a:cxnLst>
              <a:rect l="txL" t="txT" r="txR" b="tx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>
                <a:alpha val="100000"/>
              </a:srgbClr>
            </a:solidFill>
            <a:ln w="9525">
              <a:noFill/>
            </a:ln>
          </p:spPr>
          <p:txBody>
            <a:bodyPr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altLang="en-GB" sz="2400" b="1">
                  <a:solidFill>
                    <a:srgbClr val="C00000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    </a:t>
              </a:r>
              <a:endParaRPr lang="en-GB" altLang="en-US" sz="2400" b="1">
                <a:solidFill>
                  <a:srgbClr val="C00000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1283" name="Line 11"/>
            <p:cNvSpPr/>
            <p:nvPr/>
          </p:nvSpPr>
          <p:spPr>
            <a:xfrm flipH="1">
              <a:off x="168" y="3747"/>
              <a:ext cx="90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2" name="Freeform 20"/>
            <p:cNvSpPr/>
            <p:nvPr/>
          </p:nvSpPr>
          <p:spPr>
            <a:xfrm rot="420000">
              <a:off x="898" y="1154"/>
              <a:ext cx="1858" cy="2627"/>
            </a:xfrm>
            <a:custGeom>
              <a:avLst/>
              <a:gdLst>
                <a:gd name="txL" fmla="*/ 0 w 1824"/>
                <a:gd name="txT" fmla="*/ 0 h 2648"/>
                <a:gd name="txR" fmla="*/ 1824 w 1824"/>
                <a:gd name="txB" fmla="*/ 2648 h 2648"/>
              </a:gdLst>
              <a:ahLst/>
              <a:cxnLst>
                <a:cxn ang="0">
                  <a:pos x="2" y="833"/>
                </a:cxn>
                <a:cxn ang="0">
                  <a:pos x="9" y="717"/>
                </a:cxn>
                <a:cxn ang="0">
                  <a:pos x="20" y="612"/>
                </a:cxn>
                <a:cxn ang="0">
                  <a:pos x="35" y="516"/>
                </a:cxn>
                <a:cxn ang="0">
                  <a:pos x="51" y="429"/>
                </a:cxn>
                <a:cxn ang="0">
                  <a:pos x="69" y="353"/>
                </a:cxn>
                <a:cxn ang="0">
                  <a:pos x="89" y="287"/>
                </a:cxn>
                <a:cxn ang="0">
                  <a:pos x="110" y="228"/>
                </a:cxn>
                <a:cxn ang="0">
                  <a:pos x="129" y="178"/>
                </a:cxn>
                <a:cxn ang="0">
                  <a:pos x="147" y="138"/>
                </a:cxn>
                <a:cxn ang="0">
                  <a:pos x="164" y="104"/>
                </a:cxn>
                <a:cxn ang="0">
                  <a:pos x="178" y="80"/>
                </a:cxn>
                <a:cxn ang="0">
                  <a:pos x="190" y="63"/>
                </a:cxn>
                <a:cxn ang="0">
                  <a:pos x="197" y="52"/>
                </a:cxn>
                <a:cxn ang="0">
                  <a:pos x="199" y="49"/>
                </a:cxn>
                <a:cxn ang="0">
                  <a:pos x="281" y="19"/>
                </a:cxn>
                <a:cxn ang="0">
                  <a:pos x="255" y="110"/>
                </a:cxn>
                <a:cxn ang="0">
                  <a:pos x="253" y="111"/>
                </a:cxn>
                <a:cxn ang="0">
                  <a:pos x="246" y="117"/>
                </a:cxn>
                <a:cxn ang="0">
                  <a:pos x="235" y="125"/>
                </a:cxn>
                <a:cxn ang="0">
                  <a:pos x="222" y="139"/>
                </a:cxn>
                <a:cxn ang="0">
                  <a:pos x="207" y="158"/>
                </a:cxn>
                <a:cxn ang="0">
                  <a:pos x="188" y="182"/>
                </a:cxn>
                <a:cxn ang="0">
                  <a:pos x="168" y="216"/>
                </a:cxn>
                <a:cxn ang="0">
                  <a:pos x="147" y="256"/>
                </a:cxn>
                <a:cxn ang="0">
                  <a:pos x="125" y="304"/>
                </a:cxn>
                <a:cxn ang="0">
                  <a:pos x="103" y="365"/>
                </a:cxn>
                <a:cxn ang="0">
                  <a:pos x="81" y="433"/>
                </a:cxn>
                <a:cxn ang="0">
                  <a:pos x="60" y="513"/>
                </a:cxn>
                <a:cxn ang="0">
                  <a:pos x="40" y="606"/>
                </a:cxn>
                <a:cxn ang="0">
                  <a:pos x="22" y="712"/>
                </a:cxn>
                <a:cxn ang="0">
                  <a:pos x="7" y="831"/>
                </a:cxn>
              </a:cxnLst>
              <a:rect l="txL" t="txT" r="txR" b="tx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>
                    <a:alpha val="100000"/>
                  </a:srgbClr>
                </a:gs>
                <a:gs pos="100000">
                  <a:srgbClr val="61092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1294" name="Rectangle 22"/>
            <p:cNvSpPr/>
            <p:nvPr/>
          </p:nvSpPr>
          <p:spPr>
            <a:xfrm>
              <a:off x="2341" y="2110"/>
              <a:ext cx="2309" cy="248"/>
            </a:xfrm>
            <a:prstGeom prst="rect">
              <a:avLst/>
            </a:prstGeom>
            <a:gradFill rotWithShape="1">
              <a:gsLst>
                <a:gs pos="0">
                  <a:srgbClr val="5D2FB9"/>
                </a:gs>
                <a:gs pos="50000">
                  <a:srgbClr val="8041FF"/>
                </a:gs>
                <a:gs pos="100000">
                  <a:srgbClr val="5D2FB9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 eaLnBrk="0" hangingPunct="0"/>
              <a:endParaRPr lang="ru-RU" altLang="x-none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295" name="Freeform 23"/>
            <p:cNvSpPr/>
            <p:nvPr/>
          </p:nvSpPr>
          <p:spPr>
            <a:xfrm>
              <a:off x="1709" y="2353"/>
              <a:ext cx="2935" cy="454"/>
            </a:xfrm>
            <a:custGeom>
              <a:avLst/>
              <a:gdLst>
                <a:gd name="txL" fmla="*/ 0 w 2048"/>
                <a:gd name="txT" fmla="*/ 0 h 286"/>
                <a:gd name="txR" fmla="*/ 2048 w 2048"/>
                <a:gd name="txB" fmla="*/ 286 h 286"/>
              </a:gdLst>
              <a:ahLst/>
              <a:cxnLst>
                <a:cxn ang="0">
                  <a:pos x="21623" y="7272"/>
                </a:cxn>
                <a:cxn ang="0">
                  <a:pos x="0" y="7272"/>
                </a:cxn>
                <a:cxn ang="0">
                  <a:pos x="5539" y="0"/>
                </a:cxn>
                <a:cxn ang="0">
                  <a:pos x="25428" y="0"/>
                </a:cxn>
                <a:cxn ang="0">
                  <a:pos x="21623" y="7272"/>
                </a:cxn>
              </a:cxnLst>
              <a:rect l="txL" t="txT" r="txR" b="tx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1296" name="Rectangle 24"/>
            <p:cNvSpPr/>
            <p:nvPr/>
          </p:nvSpPr>
          <p:spPr>
            <a:xfrm>
              <a:off x="1711" y="2806"/>
              <a:ext cx="2499" cy="248"/>
            </a:xfrm>
            <a:prstGeom prst="rect">
              <a:avLst/>
            </a:prstGeom>
            <a:gradFill rotWithShape="1">
              <a:gsLst>
                <a:gs pos="0">
                  <a:srgbClr val="A0523A"/>
                </a:gs>
                <a:gs pos="50000">
                  <a:srgbClr val="DC7150"/>
                </a:gs>
                <a:gs pos="100000">
                  <a:srgbClr val="A0523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 eaLnBrk="0" hangingPunct="0"/>
              <a:endParaRPr lang="ru-RU" altLang="x-none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297" name="Rectangle 25"/>
            <p:cNvSpPr/>
            <p:nvPr/>
          </p:nvSpPr>
          <p:spPr>
            <a:xfrm>
              <a:off x="1075" y="3502"/>
              <a:ext cx="2689" cy="248"/>
            </a:xfrm>
            <a:prstGeom prst="rect">
              <a:avLst/>
            </a:prstGeom>
            <a:gradFill rotWithShape="1">
              <a:gsLst>
                <a:gs pos="0">
                  <a:srgbClr val="977514"/>
                </a:gs>
                <a:gs pos="50000">
                  <a:srgbClr val="D0A11C"/>
                </a:gs>
                <a:gs pos="100000">
                  <a:srgbClr val="97751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 eaLnBrk="0" hangingPunct="0"/>
              <a:endParaRPr lang="ru-RU" altLang="x-none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298" name="Text Box 26"/>
            <p:cNvSpPr txBox="1"/>
            <p:nvPr/>
          </p:nvSpPr>
          <p:spPr>
            <a:xfrm>
              <a:off x="325" y="1029"/>
              <a:ext cx="1863" cy="2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endParaRPr lang="ru-RU" altLang="x-none" sz="1400" dirty="0">
                <a:latin typeface="Verdana" panose="020B0604030504040204" pitchFamily="34" charset="0"/>
              </a:endParaRPr>
            </a:p>
          </p:txBody>
        </p:sp>
      </p:grpSp>
      <p:sp>
        <p:nvSpPr>
          <p:cNvPr id="143" name="Google Shape;143;p22"/>
          <p:cNvSpPr txBox="1"/>
          <p:nvPr/>
        </p:nvSpPr>
        <p:spPr>
          <a:xfrm>
            <a:off x="3635375" y="3932555"/>
            <a:ext cx="3764915" cy="68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rgbClr val="C00000"/>
                </a:solidFill>
                <a:latin typeface="Proxima Nova"/>
                <a:ea typeface="Proxima Nova"/>
                <a:cs typeface="Proxima Nova"/>
                <a:sym typeface="Proxima Nova"/>
              </a:rPr>
              <a:t>Тренинги внимания и памяти</a:t>
            </a:r>
            <a:endParaRPr lang="en-GB" sz="2000" b="1">
              <a:solidFill>
                <a:srgbClr val="C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" name="Google Shape;137;p22"/>
          <p:cNvSpPr txBox="1"/>
          <p:nvPr/>
        </p:nvSpPr>
        <p:spPr>
          <a:xfrm>
            <a:off x="311700" y="260240"/>
            <a:ext cx="8520600" cy="572700"/>
          </a:xfrm>
          <a:prstGeom prst="rect">
            <a:avLst/>
          </a:prstGeom>
          <a:noFill/>
          <a:ln w="9525"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rgbClr val="FF0000"/>
                </a:solidFill>
              </a:rPr>
              <a:t>Коррекционные программы и техники для младших школьников</a:t>
            </a:r>
            <a:endParaRPr lang="en-GB" sz="3600" b="1">
              <a:solidFill>
                <a:srgbClr val="FF0000"/>
              </a:solidFill>
            </a:endParaRPr>
          </a:p>
        </p:txBody>
      </p:sp>
      <p:sp>
        <p:nvSpPr>
          <p:cNvPr id="146" name="Google Shape;146;p22"/>
          <p:cNvSpPr txBox="1"/>
          <p:nvPr/>
        </p:nvSpPr>
        <p:spPr>
          <a:xfrm>
            <a:off x="4787900" y="2924810"/>
            <a:ext cx="310515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C00000"/>
                </a:solidFill>
                <a:latin typeface="Proxima Nova"/>
                <a:ea typeface="Proxima Nova"/>
                <a:cs typeface="Proxima Nova"/>
                <a:sym typeface="Proxima Nova"/>
              </a:rPr>
              <a:t>Математические методики</a:t>
            </a:r>
            <a:endParaRPr lang="en-GB" sz="2400" b="1">
              <a:solidFill>
                <a:srgbClr val="C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700020" y="5013325"/>
            <a:ext cx="42024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sz="2400" b="1">
                <a:solidFill>
                  <a:srgbClr val="C00000"/>
                </a:solidFill>
                <a:latin typeface="Proxima Nova"/>
                <a:ea typeface="Proxima Nova"/>
                <a:cs typeface="Proxima Nova"/>
                <a:sym typeface="Proxima Nova"/>
              </a:rPr>
              <a:t>Логопедические занятия</a:t>
            </a:r>
            <a:endParaRPr lang="en-GB" altLang="en-US" sz="2400" b="1">
              <a:solidFill>
                <a:srgbClr val="C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lang="en-GB" altLang="en-US" sz="2400" b="1">
              <a:solidFill>
                <a:srgbClr val="C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3" grpId="0"/>
      <p:bldP spid="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5" name="AutoShape 7"/>
          <p:cNvSpPr/>
          <p:nvPr/>
        </p:nvSpPr>
        <p:spPr>
          <a:xfrm>
            <a:off x="6629400" y="2259013"/>
            <a:ext cx="2514600" cy="1295400"/>
          </a:xfrm>
          <a:prstGeom prst="roundRect">
            <a:avLst>
              <a:gd name="adj" fmla="val 9106"/>
            </a:avLst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ru-RU" altLang="x-none" sz="2800" b="1" dirty="0">
                <a:latin typeface="Arial" panose="020B0604020202020204" pitchFamily="34" charset="0"/>
              </a:rPr>
              <a:t>   </a:t>
            </a:r>
            <a:endParaRPr sz="2800" b="1" dirty="0">
              <a:latin typeface="Arial" panose="020B0604020202020204" pitchFamily="34" charset="0"/>
            </a:endParaRPr>
          </a:p>
        </p:txBody>
      </p:sp>
      <p:pic>
        <p:nvPicPr>
          <p:cNvPr id="168" name="Google Shape;168;p25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539750" y="548640"/>
            <a:ext cx="8167370" cy="5958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AutoShape 3"/>
          <p:cNvSpPr>
            <a:spLocks noChangeArrowheads="1"/>
          </p:cNvSpPr>
          <p:nvPr/>
        </p:nvSpPr>
        <p:spPr bwMode="gray">
          <a:xfrm rot="39573186">
            <a:off x="4777581" y="23312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gray">
          <a:xfrm rot="3465783">
            <a:off x="4777581" y="4495006"/>
            <a:ext cx="792163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gray">
          <a:xfrm rot="35969022">
            <a:off x="3558381" y="2407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gray">
          <a:xfrm rot="7535209">
            <a:off x="3520281" y="44616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gray">
          <a:xfrm>
            <a:off x="5478463" y="34591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gray">
          <a:xfrm rot="-10800000">
            <a:off x="2805113" y="34528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321" name="Oval 9"/>
          <p:cNvSpPr/>
          <p:nvPr/>
        </p:nvSpPr>
        <p:spPr>
          <a:xfrm>
            <a:off x="2597785" y="1945640"/>
            <a:ext cx="3954145" cy="3362960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endParaRPr lang="ru-RU" altLang="x-none" dirty="0">
              <a:latin typeface="Arial" panose="020B0604020202020204" pitchFamily="34" charset="0"/>
            </a:endParaRPr>
          </a:p>
        </p:txBody>
      </p:sp>
      <p:grpSp>
        <p:nvGrpSpPr>
          <p:cNvPr id="13322" name="Group 10"/>
          <p:cNvGrpSpPr/>
          <p:nvPr/>
        </p:nvGrpSpPr>
        <p:grpSpPr>
          <a:xfrm>
            <a:off x="3429000" y="1749425"/>
            <a:ext cx="360363" cy="360363"/>
            <a:chOff x="1973" y="1706"/>
            <a:chExt cx="227" cy="227"/>
          </a:xfrm>
        </p:grpSpPr>
        <p:sp>
          <p:nvSpPr>
            <p:cNvPr id="51211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212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3323" name="Group 13"/>
          <p:cNvGrpSpPr/>
          <p:nvPr/>
        </p:nvGrpSpPr>
        <p:grpSpPr>
          <a:xfrm>
            <a:off x="2484438" y="3405188"/>
            <a:ext cx="360362" cy="360362"/>
            <a:chOff x="1565" y="2659"/>
            <a:chExt cx="227" cy="227"/>
          </a:xfrm>
        </p:grpSpPr>
        <p:sp>
          <p:nvSpPr>
            <p:cNvPr id="51214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215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3324" name="Group 16"/>
          <p:cNvGrpSpPr/>
          <p:nvPr/>
        </p:nvGrpSpPr>
        <p:grpSpPr>
          <a:xfrm>
            <a:off x="3348038" y="4948238"/>
            <a:ext cx="360362" cy="360362"/>
            <a:chOff x="2109" y="3612"/>
            <a:chExt cx="227" cy="227"/>
          </a:xfrm>
        </p:grpSpPr>
        <p:sp>
          <p:nvSpPr>
            <p:cNvPr id="51217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218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3325" name="Group 19"/>
          <p:cNvGrpSpPr/>
          <p:nvPr/>
        </p:nvGrpSpPr>
        <p:grpSpPr>
          <a:xfrm>
            <a:off x="5278438" y="1728788"/>
            <a:ext cx="360362" cy="360362"/>
            <a:chOff x="3470" y="1706"/>
            <a:chExt cx="227" cy="227"/>
          </a:xfrm>
        </p:grpSpPr>
        <p:sp>
          <p:nvSpPr>
            <p:cNvPr id="51220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221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3326" name="Group 22"/>
          <p:cNvGrpSpPr/>
          <p:nvPr/>
        </p:nvGrpSpPr>
        <p:grpSpPr>
          <a:xfrm>
            <a:off x="6227763" y="3405188"/>
            <a:ext cx="360362" cy="360362"/>
            <a:chOff x="3923" y="2659"/>
            <a:chExt cx="227" cy="227"/>
          </a:xfrm>
        </p:grpSpPr>
        <p:sp>
          <p:nvSpPr>
            <p:cNvPr id="51223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224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3327" name="Group 25"/>
          <p:cNvGrpSpPr/>
          <p:nvPr/>
        </p:nvGrpSpPr>
        <p:grpSpPr>
          <a:xfrm>
            <a:off x="5334000" y="5005388"/>
            <a:ext cx="360363" cy="360362"/>
            <a:chOff x="3515" y="3521"/>
            <a:chExt cx="227" cy="227"/>
          </a:xfrm>
        </p:grpSpPr>
        <p:sp>
          <p:nvSpPr>
            <p:cNvPr id="51226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227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51228" name="Oval 28"/>
          <p:cNvSpPr>
            <a:spLocks noChangeArrowheads="1"/>
          </p:cNvSpPr>
          <p:nvPr/>
        </p:nvSpPr>
        <p:spPr bwMode="gray">
          <a:xfrm>
            <a:off x="3624263" y="2643188"/>
            <a:ext cx="1944688" cy="1944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29" name="Oval 29"/>
          <p:cNvSpPr>
            <a:spLocks noChangeArrowheads="1"/>
          </p:cNvSpPr>
          <p:nvPr/>
        </p:nvSpPr>
        <p:spPr bwMode="gray">
          <a:xfrm>
            <a:off x="3319463" y="2433638"/>
            <a:ext cx="2547938" cy="220503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30" name="Oval 30"/>
          <p:cNvSpPr>
            <a:spLocks noChangeArrowheads="1"/>
          </p:cNvSpPr>
          <p:nvPr/>
        </p:nvSpPr>
        <p:spPr bwMode="gray">
          <a:xfrm>
            <a:off x="3506788" y="2533650"/>
            <a:ext cx="2187575" cy="2071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31" name="Oval 31"/>
          <p:cNvSpPr>
            <a:spLocks noChangeArrowheads="1"/>
          </p:cNvSpPr>
          <p:nvPr/>
        </p:nvSpPr>
        <p:spPr bwMode="gray">
          <a:xfrm>
            <a:off x="3530600" y="2705100"/>
            <a:ext cx="2105025" cy="1863725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3332" name="Group 44"/>
          <p:cNvGrpSpPr/>
          <p:nvPr/>
        </p:nvGrpSpPr>
        <p:grpSpPr>
          <a:xfrm>
            <a:off x="3705225" y="2647950"/>
            <a:ext cx="1865313" cy="1874838"/>
            <a:chOff x="2416" y="1798"/>
            <a:chExt cx="959" cy="959"/>
          </a:xfrm>
        </p:grpSpPr>
        <p:sp>
          <p:nvSpPr>
            <p:cNvPr id="13340" name="Oval 32"/>
            <p:cNvSpPr/>
            <p:nvPr/>
          </p:nvSpPr>
          <p:spPr>
            <a:xfrm>
              <a:off x="2416" y="1798"/>
              <a:ext cx="959" cy="959"/>
            </a:xfrm>
            <a:prstGeom prst="ellipse">
              <a:avLst/>
            </a:prstGeom>
            <a:solidFill>
              <a:srgbClr val="333333"/>
            </a:solidFill>
            <a:ln w="9525">
              <a:noFill/>
            </a:ln>
          </p:spPr>
          <p:txBody>
            <a:bodyPr anchor="ctr" anchorCtr="0">
              <a:spAutoFit/>
            </a:bodyPr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3341" name="Oval 33"/>
            <p:cNvSpPr/>
            <p:nvPr/>
          </p:nvSpPr>
          <p:spPr>
            <a:xfrm>
              <a:off x="2430" y="1810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3342" name="Oval 34"/>
            <p:cNvSpPr/>
            <p:nvPr/>
          </p:nvSpPr>
          <p:spPr>
            <a:xfrm>
              <a:off x="2441" y="1816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3343" name="Oval 35"/>
            <p:cNvSpPr/>
            <p:nvPr/>
          </p:nvSpPr>
          <p:spPr>
            <a:xfrm>
              <a:off x="2451" y="1825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3344" name="Oval 36"/>
            <p:cNvSpPr/>
            <p:nvPr/>
          </p:nvSpPr>
          <p:spPr>
            <a:xfrm>
              <a:off x="2502" y="1848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</p:grpSp>
      <p:sp>
        <p:nvSpPr>
          <p:cNvPr id="13333" name="Text Box 37"/>
          <p:cNvSpPr txBox="1"/>
          <p:nvPr/>
        </p:nvSpPr>
        <p:spPr>
          <a:xfrm>
            <a:off x="3780155" y="3027680"/>
            <a:ext cx="16433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0" hangingPunct="0"/>
            <a:r>
              <a:rPr lang="ru-RU" altLang="x-none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Семья</a:t>
            </a:r>
            <a:endParaRPr lang="ru-RU" altLang="x-none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0" hangingPunct="0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и 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0" hangingPunct="0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школа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3" name="Google Shape;173;p26"/>
          <p:cNvSpPr txBox="1"/>
          <p:nvPr>
            <p:ph type="title"/>
          </p:nvPr>
        </p:nvSpPr>
        <p:spPr>
          <a:xfrm>
            <a:off x="395520" y="11673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rgbClr val="C00000"/>
                </a:solidFill>
              </a:rPr>
              <a:t>Взаимодействие семьи и школы при решении образовательных проблем</a:t>
            </a:r>
            <a:endParaRPr lang="en-GB" b="1">
              <a:solidFill>
                <a:srgbClr val="C00000"/>
              </a:solidFill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-180340" y="2682875"/>
            <a:ext cx="30873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GB" sz="2400" b="1">
                <a:solidFill>
                  <a:srgbClr val="0070C0"/>
                </a:solidFill>
                <a:latin typeface="Proxima Nova"/>
                <a:ea typeface="Proxima Nova"/>
                <a:cs typeface="Proxima Nova"/>
                <a:sym typeface="Proxima Nova"/>
              </a:rPr>
              <a:t>Согласованный диалог</a:t>
            </a:r>
            <a:endParaRPr lang="en-GB" altLang="en-US" sz="2400" b="1">
              <a:solidFill>
                <a:srgbClr val="0070C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6551930" y="2745740"/>
            <a:ext cx="25895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GB" sz="2400" b="1">
                <a:solidFill>
                  <a:srgbClr val="0070C0"/>
                </a:solidFill>
                <a:latin typeface="Proxima Nova"/>
                <a:ea typeface="Proxima Nova"/>
                <a:cs typeface="Proxima Nova"/>
                <a:sym typeface="Proxima Nova"/>
              </a:rPr>
              <a:t>Совместные мероприятия</a:t>
            </a:r>
            <a:endParaRPr lang="en-GB" altLang="en-US" sz="2400" b="1">
              <a:solidFill>
                <a:srgbClr val="0070C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1619885" y="5727700"/>
            <a:ext cx="6459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0070C0"/>
                </a:solidFill>
                <a:latin typeface="Proxima Nova"/>
                <a:ea typeface="Proxima Nova"/>
                <a:cs typeface="Proxima Nova"/>
                <a:sym typeface="Proxima Nova"/>
              </a:rPr>
              <a:t>Профессиональная поддержка</a:t>
            </a:r>
            <a:endParaRPr lang="en-GB" altLang="en-US" sz="2400" b="1">
              <a:solidFill>
                <a:srgbClr val="0070C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9" name="Group 3"/>
          <p:cNvGrpSpPr/>
          <p:nvPr/>
        </p:nvGrpSpPr>
        <p:grpSpPr>
          <a:xfrm>
            <a:off x="61595" y="1003300"/>
            <a:ext cx="2863215" cy="4035425"/>
            <a:chOff x="720" y="1296"/>
            <a:chExt cx="1367" cy="2542"/>
          </a:xfrm>
        </p:grpSpPr>
        <p:sp>
          <p:nvSpPr>
            <p:cNvPr id="14409" name="AutoShape 4"/>
            <p:cNvSpPr/>
            <p:nvPr/>
          </p:nvSpPr>
          <p:spPr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10" name="AutoShape 5"/>
            <p:cNvSpPr/>
            <p:nvPr/>
          </p:nvSpPr>
          <p:spPr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11" name="AutoShape 6"/>
            <p:cNvSpPr/>
            <p:nvPr/>
          </p:nvSpPr>
          <p:spPr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12" name="AutoShape 7"/>
            <p:cNvSpPr/>
            <p:nvPr/>
          </p:nvSpPr>
          <p:spPr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13" name="AutoShape 8"/>
            <p:cNvSpPr/>
            <p:nvPr/>
          </p:nvSpPr>
          <p:spPr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14" name="AutoShape 9"/>
            <p:cNvSpPr/>
            <p:nvPr/>
          </p:nvSpPr>
          <p:spPr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grpSp>
          <p:nvGrpSpPr>
            <p:cNvPr id="14415" name="Group 10"/>
            <p:cNvGrpSpPr/>
            <p:nvPr/>
          </p:nvGrpSpPr>
          <p:grpSpPr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4417" name="Oval 11"/>
              <p:cNvSpPr/>
              <p:nvPr/>
            </p:nvSpPr>
            <p:spPr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</a:ln>
            </p:spPr>
            <p:txBody>
              <a:bodyPr anchor="ctr" anchorCtr="0">
                <a:spAutoFit/>
              </a:bodyPr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18" name="Oval 12"/>
              <p:cNvSpPr/>
              <p:nvPr/>
            </p:nvSpPr>
            <p:spPr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19" name="Oval 13"/>
              <p:cNvSpPr/>
              <p:nvPr/>
            </p:nvSpPr>
            <p:spPr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20" name="Oval 14"/>
              <p:cNvSpPr/>
              <p:nvPr/>
            </p:nvSpPr>
            <p:spPr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21" name="Oval 15"/>
              <p:cNvSpPr/>
              <p:nvPr/>
            </p:nvSpPr>
            <p:spPr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416" name="Text Box 16"/>
            <p:cNvSpPr txBox="1"/>
            <p:nvPr/>
          </p:nvSpPr>
          <p:spPr>
            <a:xfrm>
              <a:off x="1276" y="1354"/>
              <a:ext cx="22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sz="2400" dirty="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4340" name="Group 18"/>
          <p:cNvGrpSpPr/>
          <p:nvPr/>
        </p:nvGrpSpPr>
        <p:grpSpPr>
          <a:xfrm>
            <a:off x="6203315" y="908050"/>
            <a:ext cx="2940685" cy="3936365"/>
            <a:chOff x="2208" y="1299"/>
            <a:chExt cx="1365" cy="2539"/>
          </a:xfrm>
        </p:grpSpPr>
        <p:sp>
          <p:nvSpPr>
            <p:cNvPr id="14397" name="AutoShape 19"/>
            <p:cNvSpPr/>
            <p:nvPr/>
          </p:nvSpPr>
          <p:spPr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398" name="AutoShape 20"/>
            <p:cNvSpPr/>
            <p:nvPr/>
          </p:nvSpPr>
          <p:spPr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399" name="AutoShape 21"/>
            <p:cNvSpPr/>
            <p:nvPr/>
          </p:nvSpPr>
          <p:spPr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0" name="AutoShape 22"/>
            <p:cNvSpPr/>
            <p:nvPr/>
          </p:nvSpPr>
          <p:spPr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1" name="Oval 23"/>
            <p:cNvSpPr/>
            <p:nvPr/>
          </p:nvSpPr>
          <p:spPr>
            <a:xfrm>
              <a:off x="2678" y="1347"/>
              <a:ext cx="404" cy="303"/>
            </a:xfrm>
            <a:prstGeom prst="ellipse">
              <a:avLst/>
            </a:prstGeom>
            <a:solidFill>
              <a:srgbClr val="333333"/>
            </a:solidFill>
            <a:ln w="9525">
              <a:noFill/>
            </a:ln>
          </p:spPr>
          <p:txBody>
            <a:bodyPr anchor="ctr" anchorCtr="0">
              <a:spAutoFit/>
            </a:bodyPr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2" name="Oval 24"/>
            <p:cNvSpPr/>
            <p:nvPr/>
          </p:nvSpPr>
          <p:spPr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3" name="Oval 25"/>
            <p:cNvSpPr/>
            <p:nvPr/>
          </p:nvSpPr>
          <p:spPr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4" name="Oval 26"/>
            <p:cNvSpPr/>
            <p:nvPr/>
          </p:nvSpPr>
          <p:spPr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5" name="Oval 27"/>
            <p:cNvSpPr/>
            <p:nvPr/>
          </p:nvSpPr>
          <p:spPr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6" name="Text Box 28"/>
            <p:cNvSpPr txBox="1"/>
            <p:nvPr/>
          </p:nvSpPr>
          <p:spPr>
            <a:xfrm>
              <a:off x="2764" y="1354"/>
              <a:ext cx="223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sz="2400" dirty="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407" name="AutoShape 30"/>
            <p:cNvSpPr/>
            <p:nvPr/>
          </p:nvSpPr>
          <p:spPr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408" name="AutoShape 31"/>
            <p:cNvSpPr/>
            <p:nvPr/>
          </p:nvSpPr>
          <p:spPr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4341" name="Group 32"/>
          <p:cNvGrpSpPr/>
          <p:nvPr/>
        </p:nvGrpSpPr>
        <p:grpSpPr>
          <a:xfrm>
            <a:off x="2982595" y="3127375"/>
            <a:ext cx="3096260" cy="3665855"/>
            <a:chOff x="3692" y="1299"/>
            <a:chExt cx="1367" cy="2539"/>
          </a:xfrm>
        </p:grpSpPr>
        <p:sp>
          <p:nvSpPr>
            <p:cNvPr id="14384" name="AutoShape 33"/>
            <p:cNvSpPr/>
            <p:nvPr/>
          </p:nvSpPr>
          <p:spPr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385" name="AutoShape 34"/>
            <p:cNvSpPr/>
            <p:nvPr/>
          </p:nvSpPr>
          <p:spPr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386" name="AutoShape 35"/>
            <p:cNvSpPr/>
            <p:nvPr/>
          </p:nvSpPr>
          <p:spPr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387" name="AutoShape 36"/>
            <p:cNvSpPr/>
            <p:nvPr/>
          </p:nvSpPr>
          <p:spPr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grpSp>
          <p:nvGrpSpPr>
            <p:cNvPr id="14388" name="Group 37"/>
            <p:cNvGrpSpPr/>
            <p:nvPr/>
          </p:nvGrpSpPr>
          <p:grpSpPr>
            <a:xfrm>
              <a:off x="4166" y="1299"/>
              <a:ext cx="404" cy="393"/>
              <a:chOff x="1291" y="587"/>
              <a:chExt cx="666" cy="649"/>
            </a:xfrm>
          </p:grpSpPr>
          <p:sp>
            <p:nvSpPr>
              <p:cNvPr id="14392" name="Oval 38"/>
              <p:cNvSpPr/>
              <p:nvPr/>
            </p:nvSpPr>
            <p:spPr>
              <a:xfrm>
                <a:off x="1291" y="600"/>
                <a:ext cx="666" cy="636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</a:ln>
            </p:spPr>
            <p:txBody>
              <a:bodyPr anchor="ctr" anchorCtr="0">
                <a:spAutoFit/>
              </a:bodyPr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3" name="Oval 39"/>
              <p:cNvSpPr/>
              <p:nvPr/>
            </p:nvSpPr>
            <p:spPr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4" name="Oval 40"/>
              <p:cNvSpPr/>
              <p:nvPr/>
            </p:nvSpPr>
            <p:spPr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5" name="Oval 41"/>
              <p:cNvSpPr/>
              <p:nvPr/>
            </p:nvSpPr>
            <p:spPr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6" name="Oval 42"/>
              <p:cNvSpPr/>
              <p:nvPr/>
            </p:nvSpPr>
            <p:spPr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p>
                <a:endParaRPr lang="ru-RU" altLang="x-none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389" name="Text Box 43"/>
            <p:cNvSpPr txBox="1"/>
            <p:nvPr/>
          </p:nvSpPr>
          <p:spPr>
            <a:xfrm>
              <a:off x="4282" y="1355"/>
              <a:ext cx="159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ru-RU" dirty="0">
                  <a:latin typeface="Arial" panose="020B0604020202020204" pitchFamily="34" charset="0"/>
                </a:rPr>
                <a:t>3</a:t>
              </a:r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390" name="AutoShape 45"/>
            <p:cNvSpPr/>
            <p:nvPr/>
          </p:nvSpPr>
          <p:spPr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4391" name="AutoShape 46"/>
            <p:cNvSpPr/>
            <p:nvPr/>
          </p:nvSpPr>
          <p:spPr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ru-RU" altLang="x-none" dirty="0">
                <a:latin typeface="Arial" panose="020B0604020202020204" pitchFamily="34" charset="0"/>
              </a:endParaRPr>
            </a:p>
          </p:txBody>
        </p:sp>
      </p:grpSp>
      <p:sp>
        <p:nvSpPr>
          <p:cNvPr id="202" name="Google Shape;202;p29"/>
          <p:cNvSpPr txBox="1"/>
          <p:nvPr>
            <p:ph type="title"/>
          </p:nvPr>
        </p:nvSpPr>
        <p:spPr>
          <a:xfrm>
            <a:off x="336465" y="11673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rgbClr val="C00000"/>
                </a:solidFill>
              </a:rPr>
              <a:t>Психологическая поддержка при учебных трудностях</a:t>
            </a:r>
            <a:endParaRPr lang="en-GB" sz="3600" b="1">
              <a:solidFill>
                <a:srgbClr val="C00000"/>
              </a:solidFill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76835" y="1837690"/>
            <a:ext cx="28054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400" b="1">
                <a:solidFill>
                  <a:schemeClr val="accent6">
                    <a:lumMod val="75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Преодоление эмоциональных барьеров</a:t>
            </a:r>
            <a:endParaRPr sz="2400" b="1">
              <a:solidFill>
                <a:schemeClr val="accent6">
                  <a:lumMod val="75000"/>
                </a:schemeClr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endParaRPr lang="ru-RU" altLang="en-US" sz="2400" b="1">
              <a:solidFill>
                <a:schemeClr val="accent6">
                  <a:lumMod val="75000"/>
                </a:schemeClr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6203315" y="1757045"/>
            <a:ext cx="3048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800" b="1">
                <a:solidFill>
                  <a:schemeClr val="accent6">
                    <a:lumMod val="75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Развитие навыков саморегуляции</a:t>
            </a:r>
            <a:endParaRPr lang="en-GB" altLang="en-US" sz="2800" b="1">
              <a:solidFill>
                <a:schemeClr val="accent6">
                  <a:lumMod val="75000"/>
                </a:schemeClr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131820" y="4018280"/>
            <a:ext cx="3048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800" b="1">
                <a:solidFill>
                  <a:schemeClr val="accent6">
                    <a:lumMod val="75000"/>
                  </a:schemeClr>
                </a:solidFill>
                <a:latin typeface="Proxima Nova"/>
                <a:ea typeface="Proxima Nova"/>
                <a:cs typeface="Proxima Nova"/>
                <a:sym typeface="Proxima Nova"/>
              </a:rPr>
              <a:t>Командный подход и мотивация</a:t>
            </a:r>
            <a:endParaRPr lang="en-GB" altLang="en-US" sz="2800" b="1">
              <a:solidFill>
                <a:schemeClr val="accent6">
                  <a:lumMod val="75000"/>
                </a:schemeClr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AutoShape 3"/>
          <p:cNvSpPr/>
          <p:nvPr/>
        </p:nvSpPr>
        <p:spPr>
          <a:xfrm>
            <a:off x="1776413" y="1803400"/>
            <a:ext cx="5759450" cy="2638425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BDBFB9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ru-RU" altLang="x-none" dirty="0">
              <a:latin typeface="Arial" panose="020B0604020202020204" pitchFamily="34" charset="0"/>
            </a:endParaRPr>
          </a:p>
        </p:txBody>
      </p:sp>
      <p:grpSp>
        <p:nvGrpSpPr>
          <p:cNvPr id="15373" name="Group 13"/>
          <p:cNvGrpSpPr/>
          <p:nvPr/>
        </p:nvGrpSpPr>
        <p:grpSpPr>
          <a:xfrm>
            <a:off x="46990" y="3089275"/>
            <a:ext cx="2786380" cy="1910715"/>
            <a:chOff x="3024" y="2823"/>
            <a:chExt cx="973" cy="1113"/>
          </a:xfrm>
        </p:grpSpPr>
        <p:sp>
          <p:nvSpPr>
            <p:cNvPr id="15382" name="Oval 14"/>
            <p:cNvSpPr/>
            <p:nvPr/>
          </p:nvSpPr>
          <p:spPr>
            <a:xfrm>
              <a:off x="3120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42" name="Oval 15"/>
            <p:cNvSpPr>
              <a:spLocks noChangeArrowheads="1"/>
            </p:cNvSpPr>
            <p:nvPr/>
          </p:nvSpPr>
          <p:spPr bwMode="gray">
            <a:xfrm>
              <a:off x="3024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gray">
            <a:xfrm>
              <a:off x="3045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5001"/>
                  </a:schemeClr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4" name="Oval 17"/>
            <p:cNvSpPr>
              <a:spLocks noChangeArrowheads="1"/>
            </p:cNvSpPr>
            <p:nvPr/>
          </p:nvSpPr>
          <p:spPr bwMode="gray">
            <a:xfrm>
              <a:off x="3081" y="2880"/>
              <a:ext cx="839" cy="83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1001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5386" name="Picture 18" descr="Picture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45" y="2880"/>
              <a:ext cx="616" cy="61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4" name="Google Shape;224;p31"/>
          <p:cNvSpPr txBox="1"/>
          <p:nvPr>
            <p:ph type="title"/>
          </p:nvPr>
        </p:nvSpPr>
        <p:spPr>
          <a:xfrm>
            <a:off x="123825" y="116840"/>
            <a:ext cx="8896985" cy="5727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rgbClr val="C00000"/>
                </a:solidFill>
              </a:rPr>
              <a:t>Использование игр и технологий в коррекции учебных трудностей</a:t>
            </a:r>
            <a:endParaRPr lang="en-GB" sz="3600" b="1">
              <a:solidFill>
                <a:srgbClr val="C00000"/>
              </a:solidFill>
            </a:endParaRPr>
          </a:p>
        </p:txBody>
      </p:sp>
      <p:grpSp>
        <p:nvGrpSpPr>
          <p:cNvPr id="9" name="Group 13"/>
          <p:cNvGrpSpPr/>
          <p:nvPr/>
        </p:nvGrpSpPr>
        <p:grpSpPr>
          <a:xfrm>
            <a:off x="3071495" y="3763010"/>
            <a:ext cx="2786380" cy="1910715"/>
            <a:chOff x="3024" y="2823"/>
            <a:chExt cx="973" cy="1113"/>
          </a:xfrm>
        </p:grpSpPr>
        <p:sp>
          <p:nvSpPr>
            <p:cNvPr id="10" name="Oval 14"/>
            <p:cNvSpPr/>
            <p:nvPr/>
          </p:nvSpPr>
          <p:spPr>
            <a:xfrm>
              <a:off x="3120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1" name="Oval 15"/>
            <p:cNvSpPr>
              <a:spLocks noChangeArrowheads="1"/>
            </p:cNvSpPr>
            <p:nvPr/>
          </p:nvSpPr>
          <p:spPr bwMode="gray">
            <a:xfrm>
              <a:off x="3024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" name="Oval 16"/>
            <p:cNvSpPr>
              <a:spLocks noChangeArrowheads="1"/>
            </p:cNvSpPr>
            <p:nvPr/>
          </p:nvSpPr>
          <p:spPr bwMode="gray">
            <a:xfrm>
              <a:off x="3045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5001"/>
                  </a:schemeClr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" name="Oval 17"/>
            <p:cNvSpPr>
              <a:spLocks noChangeArrowheads="1"/>
            </p:cNvSpPr>
            <p:nvPr/>
          </p:nvSpPr>
          <p:spPr bwMode="gray">
            <a:xfrm>
              <a:off x="3081" y="2880"/>
              <a:ext cx="839" cy="83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1001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4" name="Picture 18" descr="Picture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45" y="2880"/>
              <a:ext cx="616" cy="61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Group 13"/>
          <p:cNvGrpSpPr/>
          <p:nvPr/>
        </p:nvGrpSpPr>
        <p:grpSpPr>
          <a:xfrm>
            <a:off x="6311900" y="3259455"/>
            <a:ext cx="2786380" cy="1910715"/>
            <a:chOff x="3024" y="2823"/>
            <a:chExt cx="973" cy="1113"/>
          </a:xfrm>
        </p:grpSpPr>
        <p:sp>
          <p:nvSpPr>
            <p:cNvPr id="16" name="Oval 14"/>
            <p:cNvSpPr/>
            <p:nvPr/>
          </p:nvSpPr>
          <p:spPr>
            <a:xfrm>
              <a:off x="3120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ru-RU" altLang="x-none" dirty="0">
                <a:latin typeface="Arial" panose="020B0604020202020204" pitchFamily="34" charset="0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gray">
            <a:xfrm>
              <a:off x="3024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gray">
            <a:xfrm>
              <a:off x="3045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5001"/>
                  </a:schemeClr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gray">
            <a:xfrm>
              <a:off x="3081" y="2880"/>
              <a:ext cx="839" cy="83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1001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20" name="Picture 18" descr="Picture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45" y="2880"/>
              <a:ext cx="616" cy="6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6" name="Google Shape;226;p31"/>
          <p:cNvPicPr preferRelativeResize="0"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945" y="1555750"/>
            <a:ext cx="2033905" cy="120523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Текстовое поле 20"/>
          <p:cNvSpPr txBox="1"/>
          <p:nvPr/>
        </p:nvSpPr>
        <p:spPr>
          <a:xfrm>
            <a:off x="61595" y="3573145"/>
            <a:ext cx="2723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Образовательные</a:t>
            </a:r>
            <a:endParaRPr lang="en-GB" sz="2000" b="1">
              <a:solidFill>
                <a:srgbClr val="FFFF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r>
              <a:rPr 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игры</a:t>
            </a:r>
            <a:endParaRPr lang="en-GB" altLang="en-US" sz="2000" b="1">
              <a:solidFill>
                <a:srgbClr val="FFFF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29" name="Google Shape;229;p31"/>
          <p:cNvPicPr preferRelativeResize="0"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42690" y="1426845"/>
            <a:ext cx="1659255" cy="1596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1"/>
          <p:cNvPicPr preferRelativeResize="0"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24345" y="1530985"/>
            <a:ext cx="1609090" cy="141668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Текстовое поле 21"/>
          <p:cNvSpPr txBox="1"/>
          <p:nvPr/>
        </p:nvSpPr>
        <p:spPr>
          <a:xfrm>
            <a:off x="3098165" y="4267200"/>
            <a:ext cx="27743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Мультим</a:t>
            </a:r>
            <a:r>
              <a:rPr lang="ru-RU" alt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е</a:t>
            </a:r>
            <a:r>
              <a:rPr 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д</a:t>
            </a:r>
            <a:r>
              <a:rPr lang="ru-RU" alt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ий</a:t>
            </a:r>
            <a:r>
              <a:rPr 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ные технологии</a:t>
            </a:r>
            <a:endParaRPr lang="en-GB" altLang="en-US" sz="2000" b="1">
              <a:solidFill>
                <a:srgbClr val="FFFF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" name="Текстовое поле 22"/>
          <p:cNvSpPr txBox="1"/>
          <p:nvPr/>
        </p:nvSpPr>
        <p:spPr>
          <a:xfrm>
            <a:off x="6444615" y="3765550"/>
            <a:ext cx="25387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GB" sz="2000" b="1">
                <a:solidFill>
                  <a:srgbClr val="FFFF00"/>
                </a:solidFill>
                <a:latin typeface="Proxima Nova"/>
                <a:ea typeface="Proxima Nova"/>
                <a:cs typeface="Proxima Nova"/>
                <a:sym typeface="Proxima Nova"/>
              </a:rPr>
              <a:t>Ролевая игра и тренировка</a:t>
            </a:r>
            <a:endParaRPr lang="en-GB" altLang="en-US" sz="2000" b="1">
              <a:solidFill>
                <a:srgbClr val="FFFF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189.99212598425197,&quot;left&quot;:25,&quot;top&quot;:130,&quot;width&quot;:659.992125984252}"/>
</p:tagLst>
</file>

<file path=ppt/tags/tag2.xml><?xml version="1.0" encoding="utf-8"?>
<p:tagLst xmlns:p="http://schemas.openxmlformats.org/presentationml/2006/main">
  <p:tag name="KSO_WM_DIAGRAM_VIRTUALLY_FRAME" val="{&quot;height&quot;:189.99212598425197,&quot;left&quot;:25,&quot;top&quot;:130,&quot;width&quot;:659.992125984252}"/>
</p:tagLst>
</file>

<file path=ppt/tags/tag3.xml><?xml version="1.0" encoding="utf-8"?>
<p:tagLst xmlns:p="http://schemas.openxmlformats.org/presentationml/2006/main">
  <p:tag name="KSO_WM_DIAGRAM_VIRTUALLY_FRAME" val="{&quot;height&quot;:189.99212598425197,&quot;left&quot;:25,&quot;top&quot;:130,&quot;width&quot;:659.992125984252}"/>
</p:tagLst>
</file>

<file path=ppt/theme/theme1.xml><?xml version="1.0" encoding="utf-8"?>
<a:theme xmlns:a="http://schemas.openxmlformats.org/drawingml/2006/main" name="вектор">
  <a:themeElements>
    <a:clrScheme name="Тема Office 3">
      <a:dk1>
        <a:srgbClr val="0E3558"/>
      </a:dk1>
      <a:lt1>
        <a:srgbClr val="FFFFFF"/>
      </a:lt1>
      <a:dk2>
        <a:srgbClr val="006699"/>
      </a:dk2>
      <a:lt2>
        <a:srgbClr val="969696"/>
      </a:lt2>
      <a:accent1>
        <a:srgbClr val="3B86CB"/>
      </a:accent1>
      <a:accent2>
        <a:srgbClr val="5CB68D"/>
      </a:accent2>
      <a:accent3>
        <a:srgbClr val="FFFFFF"/>
      </a:accent3>
      <a:accent4>
        <a:srgbClr val="0A2C4A"/>
      </a:accent4>
      <a:accent5>
        <a:srgbClr val="AFC3E2"/>
      </a:accent5>
      <a:accent6>
        <a:srgbClr val="53A57F"/>
      </a:accent6>
      <a:hlink>
        <a:srgbClr val="CC3300"/>
      </a:hlink>
      <a:folHlink>
        <a:srgbClr val="333399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Тема Office 1">
        <a:dk1>
          <a:srgbClr val="132767"/>
        </a:dk1>
        <a:lt1>
          <a:srgbClr val="FFFFFF"/>
        </a:lt1>
        <a:dk2>
          <a:srgbClr val="184BB2"/>
        </a:dk2>
        <a:lt2>
          <a:srgbClr val="C0C0C0"/>
        </a:lt2>
        <a:accent1>
          <a:srgbClr val="22A2E2"/>
        </a:accent1>
        <a:accent2>
          <a:srgbClr val="81CFEB"/>
        </a:accent2>
        <a:accent3>
          <a:srgbClr val="FFFFFF"/>
        </a:accent3>
        <a:accent4>
          <a:srgbClr val="0E2057"/>
        </a:accent4>
        <a:accent5>
          <a:srgbClr val="ABCEEE"/>
        </a:accent5>
        <a:accent6>
          <a:srgbClr val="74BBD5"/>
        </a:accent6>
        <a:hlink>
          <a:srgbClr val="55ABA9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37175B"/>
        </a:dk1>
        <a:lt1>
          <a:srgbClr val="FFFFFF"/>
        </a:lt1>
        <a:dk2>
          <a:srgbClr val="754ECC"/>
        </a:dk2>
        <a:lt2>
          <a:srgbClr val="C0C0C0"/>
        </a:lt2>
        <a:accent1>
          <a:srgbClr val="869EEC"/>
        </a:accent1>
        <a:accent2>
          <a:srgbClr val="EFA441"/>
        </a:accent2>
        <a:accent3>
          <a:srgbClr val="FFFFFF"/>
        </a:accent3>
        <a:accent4>
          <a:srgbClr val="2D124C"/>
        </a:accent4>
        <a:accent5>
          <a:srgbClr val="C3CCF4"/>
        </a:accent5>
        <a:accent6>
          <a:srgbClr val="D9943A"/>
        </a:accent6>
        <a:hlink>
          <a:srgbClr val="33835F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99"/>
        </a:dk2>
        <a:lt2>
          <a:srgbClr val="969696"/>
        </a:lt2>
        <a:accent1>
          <a:srgbClr val="3B86CB"/>
        </a:accent1>
        <a:accent2>
          <a:srgbClr val="5CB68D"/>
        </a:accent2>
        <a:accent3>
          <a:srgbClr val="FFFFFF"/>
        </a:accent3>
        <a:accent4>
          <a:srgbClr val="0A2C4A"/>
        </a:accent4>
        <a:accent5>
          <a:srgbClr val="AFC3E2"/>
        </a:accent5>
        <a:accent6>
          <a:srgbClr val="53A57F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1341</Words>
  <Application>WPS Presentation</Application>
  <PresentationFormat>Экран (4:3)</PresentationFormat>
  <Paragraphs>98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SimSun</vt:lpstr>
      <vt:lpstr>Wingdings</vt:lpstr>
      <vt:lpstr>Times New Roman</vt:lpstr>
      <vt:lpstr>Verdana</vt:lpstr>
      <vt:lpstr>Aharoni</vt:lpstr>
      <vt:lpstr>Segoe Print</vt:lpstr>
      <vt:lpstr>Proxima Nova</vt:lpstr>
      <vt:lpstr>Times New Roman</vt:lpstr>
      <vt:lpstr>Microsoft YaHei</vt:lpstr>
      <vt:lpstr>Arial Unicode MS</vt:lpstr>
      <vt:lpstr>Calibri</vt:lpstr>
      <vt:lpstr>вектор</vt:lpstr>
      <vt:lpstr>PowerPoint 演示文稿</vt:lpstr>
      <vt:lpstr>PowerPoint 演示文稿</vt:lpstr>
      <vt:lpstr>Диагностика и выявление учебных затруднений</vt:lpstr>
      <vt:lpstr>Основные методы профилактики учебных трудностей</vt:lpstr>
      <vt:lpstr>PowerPoint 演示文稿</vt:lpstr>
      <vt:lpstr>PowerPoint 演示文稿</vt:lpstr>
      <vt:lpstr>Взаимодействие семьи и школы при решении образовательных проблем</vt:lpstr>
      <vt:lpstr>Психологическая поддержка при учебных трудностях</vt:lpstr>
      <vt:lpstr>Использование игр и технологий в коррекции учебных трудностей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Еленка</dc:creator>
  <cp:lastModifiedBy>bes-c</cp:lastModifiedBy>
  <cp:revision>81</cp:revision>
  <dcterms:created xsi:type="dcterms:W3CDTF">2014-02-25T14:51:00Z</dcterms:created>
  <dcterms:modified xsi:type="dcterms:W3CDTF">2025-10-28T10:21:21Z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BF85BD36038348778CFBAA17A23FF80C_13</vt:lpwstr>
  </property>
  <property fmtid="{D5CDD505-2E9C-101B-9397-08002B2CF9AE}" pid="3" name="KSOProductBuildVer">
    <vt:lpwstr>1049-12.2.0.23131</vt:lpwstr>
  </property>
</Properties>
</file>