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5"/>
  </p:notesMasterIdLst>
  <p:sldIdLst>
    <p:sldId id="298" r:id="rId3"/>
    <p:sldId id="256" r:id="rId4"/>
    <p:sldId id="268" r:id="rId5"/>
    <p:sldId id="269" r:id="rId6"/>
    <p:sldId id="272" r:id="rId7"/>
    <p:sldId id="261" r:id="rId8"/>
    <p:sldId id="275" r:id="rId9"/>
    <p:sldId id="262" r:id="rId10"/>
    <p:sldId id="276" r:id="rId11"/>
    <p:sldId id="257" r:id="rId12"/>
    <p:sldId id="277" r:id="rId13"/>
    <p:sldId id="286" r:id="rId14"/>
    <p:sldId id="278" r:id="rId15"/>
    <p:sldId id="285" r:id="rId16"/>
    <p:sldId id="279" r:id="rId17"/>
    <p:sldId id="288" r:id="rId18"/>
    <p:sldId id="304" r:id="rId19"/>
    <p:sldId id="300" r:id="rId20"/>
    <p:sldId id="299" r:id="rId21"/>
    <p:sldId id="303" r:id="rId22"/>
    <p:sldId id="283" r:id="rId23"/>
    <p:sldId id="30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2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9F3CF-FC68-44A6-BB50-815255FF1E7B}" type="datetimeFigureOut">
              <a:rPr lang="ru-RU" smtClean="0"/>
              <a:t>29.03.2026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0BC29-0A90-4C99-A547-A7549A28E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183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77807-0D1D-4091-A868-9DD3BE4574D9}" type="datetime1">
              <a:rPr lang="ru-RU" smtClean="0"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48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8D2A7-C515-4003-8B59-3FBEDFCD2B08}" type="datetime1">
              <a:rPr lang="ru-RU" smtClean="0"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730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62A57-60F5-4D57-A8D9-6EEEC760C0FC}" type="datetime1">
              <a:rPr lang="ru-RU" smtClean="0"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578A-C47A-46CB-AA21-9BD147F7B6F5}" type="datetime1">
              <a:rPr lang="ru-RU" smtClean="0"/>
              <a:t>29.03.2026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60537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A2D0-8DDE-4138-89A1-2BB62B466699}" type="datetime1">
              <a:rPr lang="ru-RU" smtClean="0"/>
              <a:t>29.03.2026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6313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4D88-A4AE-457A-8329-02D0BAE40424}" type="datetime1">
              <a:rPr lang="ru-RU" smtClean="0"/>
              <a:t>29.03.2026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8831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7F02-1AC6-4622-BF4B-DD9673DC4477}" type="datetime1">
              <a:rPr lang="ru-RU" smtClean="0"/>
              <a:t>29.03.2026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7048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F9E0-825F-4AFD-AFC8-EAB56F4991F9}" type="datetime1">
              <a:rPr lang="ru-RU" smtClean="0"/>
              <a:t>29.03.2026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133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0DBC-C358-41D2-914F-F4CCE241CD4B}" type="datetime1">
              <a:rPr lang="ru-RU" smtClean="0"/>
              <a:t>29.03.2026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7941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E1F5E-074E-4EFC-86DD-D3550D3BFE6E}" type="datetime1">
              <a:rPr lang="ru-RU" smtClean="0"/>
              <a:t>29.03.2026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087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0926F-D929-4743-8F4A-2201421A20EE}" type="datetime1">
              <a:rPr lang="ru-RU" smtClean="0"/>
              <a:t>29.03.2026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343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6231-6B85-49D4-9F15-447C54B60E5A}" type="datetime1">
              <a:rPr lang="ru-RU" smtClean="0"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5982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C256D-D095-4596-BC98-3D6A14C84C8C}" type="datetime1">
              <a:rPr lang="ru-RU" smtClean="0"/>
              <a:t>29.03.2026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51082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C9D-F90E-4313-B288-FACCC0EAAC44}" type="datetime1">
              <a:rPr lang="ru-RU" smtClean="0"/>
              <a:t>29.03.2026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959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201AE-54F2-49BA-8409-482B91FCC65A}" type="datetime1">
              <a:rPr lang="ru-RU" smtClean="0"/>
              <a:t>29.03.2026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3497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0CD08-1899-4DDC-8D1C-764E98653213}" type="datetime1">
              <a:rPr lang="ru-RU" smtClean="0"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63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73940-3AB3-4691-B405-AFD6B8E325E6}" type="datetime1">
              <a:rPr lang="ru-RU" smtClean="0"/>
              <a:t>29.03.2026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89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8E03-70D4-446D-A5B7-8702EB34CC77}" type="datetime1">
              <a:rPr lang="ru-RU" smtClean="0"/>
              <a:t>29.03.2026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194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0C9E-0010-4DDF-987E-60FBB03FBEFC}" type="datetime1">
              <a:rPr lang="ru-RU" smtClean="0"/>
              <a:t>29.03.2026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212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4616-E4F7-459F-ACBF-561ABCDC4E10}" type="datetime1">
              <a:rPr lang="ru-RU" smtClean="0"/>
              <a:t>29.03.2026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985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B3640-63AF-4256-BBBD-10A25A3BA04F}" type="datetime1">
              <a:rPr lang="ru-RU" smtClean="0"/>
              <a:t>29.03.2026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8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CE894-2E93-4353-A040-E7672E2449DB}" type="datetime1">
              <a:rPr lang="ru-RU" smtClean="0"/>
              <a:t>29.03.2026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86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76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F465D-E6AD-48C0-97A3-854B3DD4A3CA}" type="datetime1">
              <a:rPr lang="ru-RU" smtClean="0"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97C37-A46B-4CE2-8C6C-C8766EBAC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51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A4DFE-9079-4AFF-B6A9-5C2EC781F9B1}" type="datetime1">
              <a:rPr lang="ru-RU" smtClean="0"/>
              <a:t>29.03.2026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129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8906" y="940249"/>
            <a:ext cx="11236245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тренажер</a:t>
            </a:r>
            <a:endParaRPr lang="ru-RU" sz="6000" b="1" cap="none" spc="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«Организация образовательного</a:t>
            </a:r>
            <a:b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воспитательного процесса обучающихся с разными образовательными потребностями»</a:t>
            </a:r>
            <a:endParaRPr lang="ru-RU" sz="5400" b="1" cap="none" spc="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918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C3024E-9B2A-4588-B9E5-B0C002A3D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003" y="-53439"/>
            <a:ext cx="12287003" cy="69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0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048061" y="3154296"/>
            <a:ext cx="6209731" cy="3016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каждой группой своих шестиугольников;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шестиугольниками между группами; 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мозаики из шестиугольников другой группы</a:t>
            </a:r>
            <a:r>
              <a:rPr lang="ru-RU" sz="2000" dirty="0"/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46859" y="517512"/>
            <a:ext cx="10404192" cy="113877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b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шестиугольного обучения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466184" y="1955942"/>
            <a:ext cx="3171657" cy="1666875"/>
            <a:chOff x="2329784" y="2684699"/>
            <a:chExt cx="3171657" cy="1666875"/>
          </a:xfrm>
        </p:grpSpPr>
        <p:pic>
          <p:nvPicPr>
            <p:cNvPr id="12290" name="Picture 2" descr="C:\Users\Таня\Desktop\НОЯБРЬ\Сказка\пнроаера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90850" y="2684699"/>
              <a:ext cx="1876424" cy="1666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2329784" y="3229698"/>
              <a:ext cx="3171657" cy="36933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ru-RU" b="1" dirty="0"/>
                <a:t> ВАРИАНТ 3  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880100" y="2308759"/>
            <a:ext cx="537769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и групповая работа</a:t>
            </a:r>
          </a:p>
        </p:txBody>
      </p:sp>
      <p:pic>
        <p:nvPicPr>
          <p:cNvPr id="14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47" y="2789380"/>
            <a:ext cx="2989182" cy="41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75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1505"/>
            <a:ext cx="10694899" cy="6007629"/>
          </a:xfrm>
        </p:spPr>
      </p:pic>
      <p:pic>
        <p:nvPicPr>
          <p:cNvPr id="5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96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819165" y="2773463"/>
            <a:ext cx="6209731" cy="3577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гексов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разного цвета: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цвет  объединяет учебный материал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определенную категорию. </a:t>
            </a: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обучающимся: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соединить шестиугольники;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между категориями различные связи;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распределить учебный материал по общим признакам.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87853" y="404876"/>
            <a:ext cx="10404192" cy="113877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b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шестиугольного обучения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454543" y="1807434"/>
            <a:ext cx="3171657" cy="1666875"/>
            <a:chOff x="2301209" y="2684699"/>
            <a:chExt cx="3171657" cy="1666875"/>
          </a:xfrm>
        </p:grpSpPr>
        <p:pic>
          <p:nvPicPr>
            <p:cNvPr id="12290" name="Picture 2" descr="C:\Users\Таня\Desktop\НОЯБРЬ\Сказка\пнроаера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62275" y="2684699"/>
              <a:ext cx="1847850" cy="1666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2301209" y="3216048"/>
              <a:ext cx="3171657" cy="36933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ru-RU" b="1" dirty="0"/>
                <a:t>ВАРИАНТ 4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694551" y="2047133"/>
            <a:ext cx="516818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Маркированные шестиугольники</a:t>
            </a:r>
          </a:p>
        </p:txBody>
      </p:sp>
      <p:pic>
        <p:nvPicPr>
          <p:cNvPr id="14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47" y="2789380"/>
            <a:ext cx="2989182" cy="41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43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65668"/>
            <a:ext cx="10761782" cy="6045199"/>
          </a:xfrm>
        </p:spPr>
      </p:pic>
      <p:pic>
        <p:nvPicPr>
          <p:cNvPr id="5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317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09326" y="361316"/>
            <a:ext cx="10404192" cy="113877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b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шестиугольного обучения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818609" y="1847261"/>
            <a:ext cx="3171657" cy="1666875"/>
            <a:chOff x="2301209" y="2684699"/>
            <a:chExt cx="3171657" cy="1666875"/>
          </a:xfrm>
        </p:grpSpPr>
        <p:pic>
          <p:nvPicPr>
            <p:cNvPr id="12290" name="Picture 2" descr="C:\Users\Таня\Desktop\НОЯБРЬ\Сказка\пнроаера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24175" y="2684699"/>
              <a:ext cx="1914524" cy="1666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2301209" y="3216048"/>
              <a:ext cx="3171657" cy="36933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ru-RU" b="1" dirty="0"/>
                <a:t>ВАРИАНТ 5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079281" y="3013501"/>
            <a:ext cx="521563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Складывание коллажа из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гексов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изображениями</a:t>
            </a:r>
          </a:p>
        </p:txBody>
      </p:sp>
      <p:pic>
        <p:nvPicPr>
          <p:cNvPr id="14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15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47" y="2789380"/>
            <a:ext cx="2989182" cy="41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63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59" y="286809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bg1"/>
                </a:solidFill>
              </a:rPr>
              <a:t>16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73259A-0909-450D-ABCC-B752B4F0E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89"/>
          <a:stretch/>
        </p:blipFill>
        <p:spPr>
          <a:xfrm>
            <a:off x="1322121" y="225672"/>
            <a:ext cx="4773879" cy="654330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A29847-BD18-4290-963A-BC3A2E02CA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794" y="586481"/>
            <a:ext cx="5497807" cy="544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24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042181-4DF8-4704-930C-A9DE99B2E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17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3FA002-0D28-4966-A06D-31DB723EB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48" y="136524"/>
            <a:ext cx="7376877" cy="32112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F58C85-463B-43B2-AD58-4206F76639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393" y="3429000"/>
            <a:ext cx="4607458" cy="334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73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42604C7-48C7-4C47-85AB-FA2C8585D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18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E1F9B1-F012-4B45-BACB-B0991E915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210" y="755588"/>
            <a:ext cx="9113386" cy="54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65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19EF1BC-CE12-4224-9192-8DB17E055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19</a:t>
            </a:fld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A44891-DE15-4A70-8D6E-45695439A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575" y="652075"/>
            <a:ext cx="5734850" cy="5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43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8906" y="940249"/>
            <a:ext cx="11236245" cy="397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endParaRPr lang="ru-RU" sz="6000" b="1" cap="none" spc="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cap="none" spc="0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метода шестиугольного обучения для детей с ОВЗ</a:t>
            </a:r>
            <a:r>
              <a:rPr lang="ru-RU" sz="6000" b="1" cap="none" spc="0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336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19EF1BC-CE12-4224-9192-8DB17E055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E97C37-A46B-4CE2-8C6C-C8766EBAC56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Шестиугольник 4">
            <a:extLst>
              <a:ext uri="{FF2B5EF4-FFF2-40B4-BE49-F238E27FC236}">
                <a16:creationId xmlns:a16="http://schemas.microsoft.com/office/drawing/2014/main" id="{BEF4FCBC-F6C1-4102-A3CE-E9C3DB842F70}"/>
              </a:ext>
            </a:extLst>
          </p:cNvPr>
          <p:cNvSpPr/>
          <p:nvPr/>
        </p:nvSpPr>
        <p:spPr>
          <a:xfrm>
            <a:off x="4308764" y="731836"/>
            <a:ext cx="3394363" cy="2925764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Успешная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школа</a:t>
            </a:r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748BE5E8-F427-4798-AC40-157593981382}"/>
              </a:ext>
            </a:extLst>
          </p:cNvPr>
          <p:cNvSpPr/>
          <p:nvPr/>
        </p:nvSpPr>
        <p:spPr>
          <a:xfrm>
            <a:off x="1648691" y="2194718"/>
            <a:ext cx="3394363" cy="2925764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Успешный учитель</a:t>
            </a:r>
          </a:p>
        </p:txBody>
      </p:sp>
      <p:sp>
        <p:nvSpPr>
          <p:cNvPr id="13" name="Шестиугольник 12">
            <a:extLst>
              <a:ext uri="{FF2B5EF4-FFF2-40B4-BE49-F238E27FC236}">
                <a16:creationId xmlns:a16="http://schemas.microsoft.com/office/drawing/2014/main" id="{C8C5970B-AC0F-4555-A65C-EE5D2EE18BDA}"/>
              </a:ext>
            </a:extLst>
          </p:cNvPr>
          <p:cNvSpPr/>
          <p:nvPr/>
        </p:nvSpPr>
        <p:spPr>
          <a:xfrm>
            <a:off x="6968837" y="2194718"/>
            <a:ext cx="3394363" cy="2925764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Успешный ученик</a:t>
            </a:r>
          </a:p>
        </p:txBody>
      </p:sp>
    </p:spTree>
    <p:extLst>
      <p:ext uri="{BB962C8B-B14F-4D97-AF65-F5344CB8AC3E}">
        <p14:creationId xmlns:p14="http://schemas.microsoft.com/office/powerpoint/2010/main" val="2281626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2359204" y="2615010"/>
            <a:ext cx="3037847" cy="783193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be-BY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ШЕСТИУГОЛЬНОЕ ОБУЧЕНИЕ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48290" y="110312"/>
            <a:ext cx="6155996" cy="4031873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ПЛЮСЫ: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в группах, парах, индивидуально;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интерактивность, наглядность;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систематизация материала;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деятельностного и дифференцированного подходов к обучению;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учащихся, достижение включенности каждого ребенка в работу на уроке;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коммуникация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адаптивность к разным возрастным группам;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реализация развивающего потенциала конкретного урока.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48290" y="4527960"/>
            <a:ext cx="6096000" cy="1138773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txBody>
          <a:bodyPr>
            <a:spAutoFit/>
          </a:bodyPr>
          <a:lstStyle/>
          <a:p>
            <a:pPr fontAlgn="base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МИНУСЫ: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отведение большого количества времени подготовительному этапу.</a:t>
            </a:r>
          </a:p>
        </p:txBody>
      </p:sp>
      <p:pic>
        <p:nvPicPr>
          <p:cNvPr id="9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165" y="1245878"/>
            <a:ext cx="4136308" cy="57769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/>
          <a:stretch/>
        </p:blipFill>
        <p:spPr>
          <a:xfrm>
            <a:off x="3996399" y="236556"/>
            <a:ext cx="1349413" cy="13946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62"/>
          <a:stretch/>
        </p:blipFill>
        <p:spPr>
          <a:xfrm>
            <a:off x="4022517" y="4382033"/>
            <a:ext cx="1376853" cy="13946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759" y="5940852"/>
            <a:ext cx="11703596" cy="830997"/>
          </a:xfrm>
          <a:prstGeom prst="rect">
            <a:avLst/>
          </a:prstGeom>
          <a:solidFill>
            <a:srgbClr val="FFC000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вывод: данная методика универсальна, многогранна и применима в процессе проведения не только уроков или учебных занятий, а также внеклассных мероприятий. </a:t>
            </a:r>
          </a:p>
        </p:txBody>
      </p:sp>
    </p:spTree>
    <p:extLst>
      <p:ext uri="{BB962C8B-B14F-4D97-AF65-F5344CB8AC3E}">
        <p14:creationId xmlns:p14="http://schemas.microsoft.com/office/powerpoint/2010/main" val="4387133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C4E648D-4B02-4738-A468-BFABF23BA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/>
              <a:t>22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A5837-A5C6-42EB-B228-E2F481A6BF53}"/>
              </a:ext>
            </a:extLst>
          </p:cNvPr>
          <p:cNvSpPr txBox="1"/>
          <p:nvPr/>
        </p:nvSpPr>
        <p:spPr>
          <a:xfrm>
            <a:off x="3120116" y="654624"/>
            <a:ext cx="4737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/>
              <a:t>www.Classtools.net</a:t>
            </a:r>
            <a:endParaRPr lang="ru-RU" sz="3600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9734BF-5DBE-4696-AFA3-4DD1D7BB3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94" y="1389748"/>
            <a:ext cx="9520989" cy="426409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3294" y="117049"/>
            <a:ext cx="9352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https://pamhook.com/solo-apps/hexagon-generator/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5447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372578" y="551906"/>
            <a:ext cx="6530191" cy="4216539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КРИТИЧЕСКОГО МЫШЛЕНИЯ МЕТОДОМ ШЕСТИУГОЛЬНОГО ОБУЧЕНИЯ:</a:t>
            </a:r>
          </a:p>
          <a:p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использование в школах Великобритании;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не распространен в России.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МЕТОДИКИ: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уйти от пассивного слушания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активной форме работы учащихся;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занятий.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0925" y="4768445"/>
            <a:ext cx="2692550" cy="156966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Рассел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Тарр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методики шестиугольного обучения</a:t>
            </a: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0" r="20400"/>
          <a:stretch/>
        </p:blipFill>
        <p:spPr bwMode="auto">
          <a:xfrm>
            <a:off x="1536929" y="675212"/>
            <a:ext cx="3300542" cy="3666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43" y="277504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243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4715" y="417299"/>
            <a:ext cx="10404192" cy="646331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шестиугольного обучения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3136505" y="2383007"/>
            <a:ext cx="4618637" cy="4112622"/>
            <a:chOff x="3108076" y="2790174"/>
            <a:chExt cx="3689565" cy="3363353"/>
          </a:xfrm>
        </p:grpSpPr>
        <p:pic>
          <p:nvPicPr>
            <p:cNvPr id="2052" name="Picture 4" descr="C:\Users\Таня\Desktop\НОЯБРЬ\6 угольное обучение\rfhrty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8076" y="2790174"/>
              <a:ext cx="3689565" cy="3363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 rot="21124494">
              <a:off x="3439723" y="3731522"/>
              <a:ext cx="2944377" cy="188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устанавливать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связи между понятиями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событиями, искать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доказательства и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выстраивать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алгоритмы?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846811" y="931805"/>
            <a:ext cx="4076007" cy="3379327"/>
            <a:chOff x="6151539" y="1670267"/>
            <a:chExt cx="3265417" cy="2976707"/>
          </a:xfrm>
        </p:grpSpPr>
        <p:pic>
          <p:nvPicPr>
            <p:cNvPr id="2053" name="Picture 5" descr="C:\Users\Таня\Desktop\НОЯБРЬ\6 угольное обучение\ytjtyjty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1539" y="1670267"/>
              <a:ext cx="3265417" cy="2976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 rot="21349486">
              <a:off x="6582927" y="2474138"/>
              <a:ext cx="2293455" cy="10573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активизировать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деятельность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учащихся на уроке? 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116683" y="3269051"/>
            <a:ext cx="3722663" cy="3588949"/>
            <a:chOff x="8066364" y="3300328"/>
            <a:chExt cx="3219762" cy="2935087"/>
          </a:xfrm>
        </p:grpSpPr>
        <p:pic>
          <p:nvPicPr>
            <p:cNvPr id="2054" name="Picture 6" descr="C:\Users\Таня\Desktop\НОЯБРЬ\6 угольное обучение\Без имени-5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6364" y="3300328"/>
              <a:ext cx="3219762" cy="2935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 rot="853168">
              <a:off x="8829793" y="4310796"/>
              <a:ext cx="1856680" cy="9816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управлять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групповым </a:t>
              </a: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процессом?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-394455" y="1619689"/>
            <a:ext cx="4353611" cy="3733677"/>
            <a:chOff x="291759" y="2611419"/>
            <a:chExt cx="3349601" cy="3053447"/>
          </a:xfrm>
        </p:grpSpPr>
        <p:pic>
          <p:nvPicPr>
            <p:cNvPr id="2051" name="Picture 3" descr="C:\Users\Таня\Desktop\НОЯБРЬ\6 угольное обучение\hn mjgh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759" y="2611419"/>
              <a:ext cx="3349601" cy="3053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 rot="414091">
              <a:off x="786482" y="3496298"/>
              <a:ext cx="2571200" cy="12836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за определенное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время обобщить и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систематизировать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материал?</a:t>
              </a:r>
            </a:p>
          </p:txBody>
        </p:sp>
      </p:grpSp>
      <p:pic>
        <p:nvPicPr>
          <p:cNvPr id="18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681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012607" y="286683"/>
            <a:ext cx="6547125" cy="6032421"/>
          </a:xfrm>
          <a:prstGeom prst="rect">
            <a:avLst/>
          </a:prstGeom>
          <a:solidFill>
            <a:schemeClr val="bg1">
              <a:lumMod val="85000"/>
              <a:alpha val="59000"/>
            </a:schemeClr>
          </a:solidFill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ШЕСТИУГОЛЬНАЯ КАРТОЧКА – ГЕКС (HEXAGON):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некоторым образом формализованные знания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определённому аспекту.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шестиугольник соединяется с другим, благодаря определённым связям.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МЕТОДОМ ШЕСТИУГОЛЬНИКОВ: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выбирать доказательства;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классифицировать доказательства;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связывать доказательства. 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 rot="5400000">
            <a:off x="279683" y="504670"/>
            <a:ext cx="1794650" cy="1586597"/>
          </a:xfrm>
          <a:prstGeom prst="hexagon">
            <a:avLst>
              <a:gd name="adj" fmla="val 27120"/>
              <a:gd name="vf" fmla="val 11547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 rot="5400000">
            <a:off x="1295684" y="1952471"/>
            <a:ext cx="1794650" cy="1586597"/>
          </a:xfrm>
          <a:prstGeom prst="hexagon">
            <a:avLst>
              <a:gd name="adj" fmla="val 27120"/>
              <a:gd name="vf" fmla="val 11547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естиугольник 6"/>
          <p:cNvSpPr/>
          <p:nvPr/>
        </p:nvSpPr>
        <p:spPr>
          <a:xfrm rot="5400000">
            <a:off x="2882281" y="682473"/>
            <a:ext cx="1794650" cy="1586597"/>
          </a:xfrm>
          <a:prstGeom prst="hexagon">
            <a:avLst>
              <a:gd name="adj" fmla="val 27120"/>
              <a:gd name="vf" fmla="val 11547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 rot="5400000">
            <a:off x="217369" y="2894700"/>
            <a:ext cx="1794650" cy="1586597"/>
          </a:xfrm>
          <a:prstGeom prst="hexagon">
            <a:avLst>
              <a:gd name="adj" fmla="val 27120"/>
              <a:gd name="vf" fmla="val 11547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2826206" y="2837723"/>
            <a:ext cx="1794650" cy="1586597"/>
          </a:xfrm>
          <a:prstGeom prst="hexagon">
            <a:avLst>
              <a:gd name="adj" fmla="val 27120"/>
              <a:gd name="vf" fmla="val 115470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естиугольник 9"/>
          <p:cNvSpPr/>
          <p:nvPr/>
        </p:nvSpPr>
        <p:spPr>
          <a:xfrm rot="5400000">
            <a:off x="1866280" y="3792025"/>
            <a:ext cx="1794650" cy="1586597"/>
          </a:xfrm>
          <a:prstGeom prst="hexagon">
            <a:avLst>
              <a:gd name="adj" fmla="val 27120"/>
              <a:gd name="vf" fmla="val 11547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315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20" y="135466"/>
            <a:ext cx="2961267" cy="39455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458D393-51ED-46EE-A8E0-DB3D09379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919" y="135466"/>
            <a:ext cx="3911240" cy="394550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D90A288-4C94-4EA7-BD1F-A8C98CF4F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32" y="4142475"/>
            <a:ext cx="3066441" cy="286162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EB4636B-C9EE-41A2-92D9-4C86926953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8919" y="4149311"/>
            <a:ext cx="3875758" cy="285478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6595BEA-51F0-4783-8404-6C656409B3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040" b="2798"/>
          <a:stretch/>
        </p:blipFill>
        <p:spPr>
          <a:xfrm>
            <a:off x="7478423" y="629839"/>
            <a:ext cx="4545964" cy="590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55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195787" y="3451024"/>
            <a:ext cx="6776080" cy="2677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вписать учебный материал в шестиугольники: 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словосочетания; 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слова; 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разрезать шестиугольники;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задания и соединить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шестиугольники.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87853" y="373620"/>
            <a:ext cx="10404192" cy="113877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b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шестиугольного обучения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18733" y="1809442"/>
            <a:ext cx="3100193" cy="1922175"/>
            <a:chOff x="2301209" y="2684699"/>
            <a:chExt cx="3171657" cy="1666875"/>
          </a:xfrm>
        </p:grpSpPr>
        <p:pic>
          <p:nvPicPr>
            <p:cNvPr id="12290" name="Picture 2" descr="C:\Users\Таня\Desktop\НОЯБРЬ\Сказка\пнроаера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19400" y="2684699"/>
              <a:ext cx="2118298" cy="1666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2301209" y="3216048"/>
              <a:ext cx="3171657" cy="36933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ru-RU" sz="1600" b="1" dirty="0"/>
                <a:t>ВАРИАНТ 1 </a:t>
              </a:r>
              <a:r>
                <a:rPr lang="ru-RU" b="1" dirty="0"/>
                <a:t> 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653308" y="1887825"/>
            <a:ext cx="5591343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детьми учебного материала, записанного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гексов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47" y="2789380"/>
            <a:ext cx="2989182" cy="41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60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478533-10AD-4632-81D2-588CBE1D7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2" y="442052"/>
            <a:ext cx="11034716" cy="627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350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796187" y="3277734"/>
            <a:ext cx="6209731" cy="321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задача: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прибавление пунктов в каждой из категорий по мере работы над темой. </a:t>
            </a:r>
          </a:p>
          <a:p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дать учащимся время для углубленного изучения темы;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нового материала;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знаний.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4525" y="514571"/>
            <a:ext cx="10404192" cy="1138773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b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шестиугольного обучения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474245" y="1858358"/>
            <a:ext cx="3436422" cy="1833109"/>
            <a:chOff x="2439445" y="2684699"/>
            <a:chExt cx="3171657" cy="1666875"/>
          </a:xfrm>
        </p:grpSpPr>
        <p:pic>
          <p:nvPicPr>
            <p:cNvPr id="12290" name="Picture 2" descr="C:\Users\Таня\Desktop\НОЯБРЬ\Сказка\пнроаера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135839" y="2684699"/>
              <a:ext cx="1912221" cy="1666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2439445" y="3216048"/>
              <a:ext cx="3171657" cy="36933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ru-RU" b="1" dirty="0"/>
                <a:t>  </a:t>
              </a:r>
              <a:r>
                <a:rPr lang="ru-RU" sz="1600" b="1" dirty="0"/>
                <a:t>ВАРИАНТ</a:t>
              </a:r>
              <a:r>
                <a:rPr lang="ru-RU" b="1" dirty="0"/>
                <a:t>  2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141813" y="1885358"/>
            <a:ext cx="5378759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пустые шестиугольники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(выражение мнения обучающихся по проблеме)</a:t>
            </a:r>
          </a:p>
        </p:txBody>
      </p:sp>
      <p:pic>
        <p:nvPicPr>
          <p:cNvPr id="14" name="Picture 4" descr="C:\Users\Таня\Desktop\НОЯБРЬ\6 угольное обучение\book templ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59" y="288316"/>
            <a:ext cx="2192188" cy="159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97C37-A46B-4CE2-8C6C-C8766EBAC56B}" type="slidenum">
              <a:rPr lang="ru-RU" smtClean="0">
                <a:solidFill>
                  <a:schemeClr val="tx1"/>
                </a:solidFill>
              </a:rPr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9" y="2763980"/>
            <a:ext cx="2989182" cy="41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96121"/>
      </p:ext>
    </p:extLst>
  </p:cSld>
  <p:clrMapOvr>
    <a:masterClrMapping/>
  </p:clrMapOvr>
</p:sld>
</file>

<file path=ppt/theme/theme1.xml><?xml version="1.0" encoding="utf-8"?>
<a:theme xmlns:a="http://schemas.openxmlformats.org/drawingml/2006/main" name="Бесплатный_шаблон_презентаций_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Бесплатный_шаблон_презентаций_4</Template>
  <TotalTime>811</TotalTime>
  <Words>461</Words>
  <Application>Microsoft Office PowerPoint</Application>
  <PresentationFormat>Широкоэкранный</PresentationFormat>
  <Paragraphs>121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Бесплатный_шаблон_презентаций_4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Олег З</cp:lastModifiedBy>
  <cp:revision>65</cp:revision>
  <dcterms:created xsi:type="dcterms:W3CDTF">2019-04-10T17:30:33Z</dcterms:created>
  <dcterms:modified xsi:type="dcterms:W3CDTF">2026-03-29T16:31:59Z</dcterms:modified>
</cp:coreProperties>
</file>