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7" r:id="rId7"/>
    <p:sldId id="260" r:id="rId8"/>
    <p:sldId id="268" r:id="rId9"/>
    <p:sldId id="262" r:id="rId10"/>
    <p:sldId id="263" r:id="rId11"/>
    <p:sldId id="264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6" d="100"/>
          <a:sy n="86" d="100"/>
        </p:scale>
        <p:origin x="53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2/13/2026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49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182" y="623455"/>
            <a:ext cx="4804756" cy="480475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4256116"/>
            <a:ext cx="7481455" cy="43226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831273" y="1248987"/>
            <a:ext cx="5985164" cy="98090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00000"/>
                </a:solidFill>
              </a:rPr>
              <a:t>Работа с одарёнными детьми 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rgbClr val="000000"/>
                </a:solidFill>
              </a:rPr>
              <a:t>на уроках математики</a:t>
            </a:r>
            <a:endParaRPr lang="en-US" sz="2800" dirty="0"/>
          </a:p>
        </p:txBody>
      </p:sp>
      <p:sp>
        <p:nvSpPr>
          <p:cNvPr id="6" name="Text 2"/>
          <p:cNvSpPr/>
          <p:nvPr/>
        </p:nvSpPr>
        <p:spPr>
          <a:xfrm>
            <a:off x="831273" y="2327564"/>
            <a:ext cx="5818909" cy="157941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подготовила
 Агафонова Татьяна Александровна,
учитель математики  МОБУ НСОШ №2,
высшая квалификационная категория
</a:t>
            </a:r>
            <a:endParaRPr lang="en-US" sz="1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4896"/>
            <a:ext cx="1219200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5818909"/>
            <a:ext cx="7481455" cy="43226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4172989" y="649834"/>
            <a:ext cx="5985164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Результаты и перспективы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15389" y="912021"/>
            <a:ext cx="6569719" cy="167917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В результате работы с одарёнными детьми на уроках математики мы </a:t>
            </a:r>
            <a:r>
              <a:rPr lang="en-US" sz="1600" dirty="0" err="1">
                <a:solidFill>
                  <a:srgbClr val="000000"/>
                </a:solidFill>
              </a:rPr>
              <a:t>достигли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ru-RU" sz="1600" dirty="0">
                <a:solidFill>
                  <a:srgbClr val="000000"/>
                </a:solidFill>
              </a:rPr>
              <a:t> </a:t>
            </a:r>
            <a:r>
              <a:rPr lang="en-US" sz="1600" dirty="0">
                <a:solidFill>
                  <a:srgbClr val="000000"/>
                </a:solidFill>
              </a:rPr>
              <a:t>д</a:t>
            </a:r>
            <a:r>
              <a:rPr lang="ru-RU" sz="1600" dirty="0">
                <a:solidFill>
                  <a:srgbClr val="000000"/>
                </a:solidFill>
              </a:rPr>
              <a:t>о</a:t>
            </a:r>
            <a:r>
              <a:rPr lang="en-US" sz="1600" dirty="0" err="1">
                <a:solidFill>
                  <a:srgbClr val="000000"/>
                </a:solidFill>
              </a:rPr>
              <a:t>стойных</a:t>
            </a:r>
            <a:r>
              <a:rPr lang="en-US" sz="1600" dirty="0">
                <a:solidFill>
                  <a:srgbClr val="000000"/>
                </a:solidFill>
              </a:rPr>
              <a:t>  </a:t>
            </a:r>
            <a:r>
              <a:rPr lang="ru-RU" sz="1600" dirty="0">
                <a:solidFill>
                  <a:srgbClr val="000000"/>
                </a:solidFill>
              </a:rPr>
              <a:t>результатов</a:t>
            </a:r>
            <a:r>
              <a:rPr lang="en-US" sz="1600" dirty="0">
                <a:solidFill>
                  <a:srgbClr val="000000"/>
                </a:solidFill>
              </a:rPr>
              <a:t>,</a:t>
            </a:r>
            <a:r>
              <a:rPr lang="ru-RU" sz="1600" dirty="0"/>
              <a:t>  </a:t>
            </a:r>
            <a:r>
              <a:rPr lang="en-US" sz="1600" dirty="0">
                <a:solidFill>
                  <a:srgbClr val="000000"/>
                </a:solidFill>
              </a:rPr>
              <a:t>у </a:t>
            </a:r>
            <a:r>
              <a:rPr lang="ru-RU" sz="1600" dirty="0">
                <a:solidFill>
                  <a:srgbClr val="000000"/>
                </a:solidFill>
              </a:rPr>
              <a:t>об</a:t>
            </a:r>
            <a:r>
              <a:rPr lang="en-US" sz="1600" dirty="0" err="1">
                <a:solidFill>
                  <a:srgbClr val="000000"/>
                </a:solidFill>
              </a:rPr>
              <a:t>уча</a:t>
            </a:r>
            <a:r>
              <a:rPr lang="ru-RU" sz="1600" dirty="0" err="1">
                <a:solidFill>
                  <a:srgbClr val="000000"/>
                </a:solidFill>
              </a:rPr>
              <a:t>ющ</a:t>
            </a:r>
            <a:r>
              <a:rPr lang="en-US" sz="1600" dirty="0" err="1">
                <a:solidFill>
                  <a:srgbClr val="000000"/>
                </a:solidFill>
              </a:rPr>
              <a:t>ихся</a:t>
            </a:r>
            <a:r>
              <a:rPr lang="en-US" sz="1600" dirty="0">
                <a:solidFill>
                  <a:srgbClr val="000000"/>
                </a:solidFill>
              </a:rPr>
              <a:t> повысилась мотивация и интерес к предмету, улучшились навыки решения сложных задач.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449671" y="2094861"/>
            <a:ext cx="5818909" cy="108065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М</a:t>
            </a:r>
            <a:r>
              <a:rPr lang="ru-RU" sz="1600" dirty="0">
                <a:solidFill>
                  <a:srgbClr val="000000"/>
                </a:solidFill>
              </a:rPr>
              <a:t>ы</a:t>
            </a:r>
            <a:r>
              <a:rPr lang="en-US" sz="1600" dirty="0">
                <a:solidFill>
                  <a:srgbClr val="000000"/>
                </a:solidFill>
              </a:rPr>
              <a:t>  продолжаем совместную работу по подготовке к олимпиадам, к ОГЭ и ЕГЭ, решаем сложные задачи второй части</a:t>
            </a:r>
            <a:endParaRPr lang="en-US" sz="1600" dirty="0"/>
          </a:p>
        </p:txBody>
      </p:sp>
      <p:pic>
        <p:nvPicPr>
          <p:cNvPr id="8" name="Рисунок 2"/>
          <p:cNvPicPr/>
          <p:nvPr/>
        </p:nvPicPr>
        <p:blipFill rotWithShape="1">
          <a:blip r:embed="rId4"/>
          <a:srcRect l="39088" t="24831" r="38500" b="32546"/>
          <a:stretch>
            <a:fillRect/>
          </a:stretch>
        </p:blipFill>
        <p:spPr bwMode="auto">
          <a:xfrm>
            <a:off x="7895935" y="1286542"/>
            <a:ext cx="3485238" cy="3773730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5CD01B-02D0-44CC-98D6-F7BF6E243D5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685"/>
          <a:stretch/>
        </p:blipFill>
        <p:spPr>
          <a:xfrm>
            <a:off x="310427" y="3404399"/>
            <a:ext cx="4576758" cy="28577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5200" y="1046480"/>
            <a:ext cx="3674110" cy="64389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Определение одарённости</a:t>
            </a:r>
            <a:r>
              <a:rPr lang="en-US" sz="2200" dirty="0">
                <a:solidFill>
                  <a:srgbClr val="000000"/>
                </a:solidFill>
              </a:rPr>
              <a:t> 
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454727" y="1529542"/>
            <a:ext cx="10266218" cy="1579418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  <a:p>
            <a:pPr marL="0" indent="0" algn="l">
              <a:lnSpc>
                <a:spcPts val="2000"/>
              </a:lnSpc>
              <a:buNone/>
            </a:pPr>
            <a:r>
              <a:rPr lang="en-US" sz="1900" b="1" dirty="0">
                <a:solidFill>
                  <a:srgbClr val="000000"/>
                </a:solidFill>
              </a:rPr>
              <a:t>Одарённость</a:t>
            </a:r>
            <a:r>
              <a:rPr lang="ru-RU" altLang="en-US" sz="1900" b="1" dirty="0">
                <a:solidFill>
                  <a:srgbClr val="000000"/>
                </a:solidFill>
              </a:rPr>
              <a:t>  </a:t>
            </a:r>
            <a:r>
              <a:rPr lang="en-US" sz="1900" dirty="0">
                <a:solidFill>
                  <a:srgbClr val="000000"/>
                </a:solidFill>
              </a:rPr>
              <a:t>в контексте работы с детьми на уроках математики — это комплекс выдающихся способностей и задатков, которые проявляются в быстром усвоении материала, высоком уровне логического мышления и оригинальности математических решений.</a:t>
            </a: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1421476" y="2869910"/>
            <a:ext cx="10183091" cy="88114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Она включает в себя не только  успехи в обучении, но и творческий подход к решению задач.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1388224" y="3781281"/>
            <a:ext cx="10249593" cy="88114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Выявление одарённости позволяет разработать  образовательные программы, способствующие максимальному раскрытию потенциала ребёнка.</a:t>
            </a:r>
            <a:endParaRPr lang="en-US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5818909"/>
            <a:ext cx="7481455" cy="43226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3104515" y="1054100"/>
            <a:ext cx="2075815" cy="5816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Цели и задачи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1273" y="2078182"/>
            <a:ext cx="7697585" cy="88114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Стимулировать интерес одарённых детей к математике через использование инновационных методов обучения.</a:t>
            </a:r>
            <a:endParaRPr lang="en-US" sz="1900" dirty="0"/>
          </a:p>
        </p:txBody>
      </p:sp>
      <p:sp>
        <p:nvSpPr>
          <p:cNvPr id="7" name="Text 3"/>
          <p:cNvSpPr/>
          <p:nvPr/>
        </p:nvSpPr>
        <p:spPr>
          <a:xfrm>
            <a:off x="831273" y="3308465"/>
            <a:ext cx="5818909" cy="88114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Развить у учащихся глубокие математические знания и навыки критического мышления.</a:t>
            </a:r>
            <a:endParaRPr lang="en-US" sz="1900" dirty="0"/>
          </a:p>
        </p:txBody>
      </p:sp>
      <p:sp>
        <p:nvSpPr>
          <p:cNvPr id="8" name="Text 4"/>
          <p:cNvSpPr/>
          <p:nvPr/>
        </p:nvSpPr>
        <p:spPr>
          <a:xfrm>
            <a:off x="831273" y="4281055"/>
            <a:ext cx="5818909" cy="123028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Обеспечить индивидуальный подход к  ребёнку с учётом его способностей и потребностей в обучении.</a:t>
            </a:r>
            <a:endParaRPr lang="en-US" sz="19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DD5F27-2B3E-4673-8921-181D0A7C9F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66" b="3592"/>
          <a:stretch/>
        </p:blipFill>
        <p:spPr>
          <a:xfrm>
            <a:off x="8038345" y="2258479"/>
            <a:ext cx="3261421" cy="29536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71847" y="334587"/>
            <a:ext cx="10141527" cy="53201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3200" b="1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3200" b="1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3200" b="1" dirty="0">
                <a:solidFill>
                  <a:srgbClr val="000000"/>
                </a:solidFill>
              </a:rPr>
              <a:t>Портрет математически одарённого ребёнка</a:t>
            </a:r>
          </a:p>
        </p:txBody>
      </p:sp>
      <p:sp>
        <p:nvSpPr>
          <p:cNvPr id="4" name="Text 1"/>
          <p:cNvSpPr/>
          <p:nvPr/>
        </p:nvSpPr>
        <p:spPr>
          <a:xfrm>
            <a:off x="872490" y="1713865"/>
            <a:ext cx="10520045" cy="34302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endParaRPr lang="en-US" altLang="en-US" sz="1900" b="1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altLang="en-US" sz="1900" b="1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altLang="en-US" sz="1900" dirty="0">
                <a:solidFill>
                  <a:srgbClr val="000000"/>
                </a:solidFill>
              </a:rPr>
              <a:t>1</a:t>
            </a:r>
            <a:r>
              <a:rPr lang="en-US" altLang="en-US" sz="2800" dirty="0">
                <a:solidFill>
                  <a:srgbClr val="000000"/>
                </a:solidFill>
              </a:rPr>
              <a:t>. </a:t>
            </a:r>
            <a:r>
              <a:rPr lang="" altLang="en-US" sz="2800" dirty="0">
                <a:solidFill>
                  <a:srgbClr val="000000"/>
                </a:solidFill>
              </a:rPr>
              <a:t>«</a:t>
            </a:r>
            <a:r>
              <a:rPr lang="en-US" altLang="en-US" sz="2800" dirty="0">
                <a:solidFill>
                  <a:srgbClr val="000000"/>
                </a:solidFill>
              </a:rPr>
              <a:t>Скрытый гений</a:t>
            </a:r>
            <a:r>
              <a:rPr lang="" altLang="en-US" sz="2800" dirty="0">
                <a:solidFill>
                  <a:srgbClr val="000000"/>
                </a:solidFill>
              </a:rPr>
              <a:t>»</a:t>
            </a:r>
            <a:r>
              <a:rPr lang="en-US" altLang="en-US" sz="2800" dirty="0">
                <a:solidFill>
                  <a:srgbClr val="000000"/>
                </a:solidFill>
              </a:rPr>
              <a:t>. Ребёнок не блещет успеваемостью, потому что ему скучно. Он может не делать домашние задания, но на олимпиаде неожиданно решает то, что не могут решить отличники.</a:t>
            </a:r>
          </a:p>
          <a:p>
            <a:pPr marL="0" indent="0" algn="l">
              <a:lnSpc>
                <a:spcPts val="2000"/>
              </a:lnSpc>
              <a:buNone/>
            </a:pPr>
            <a:endParaRPr lang="en-US" altLang="en-US" sz="2800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altLang="en-US" sz="2800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2. </a:t>
            </a:r>
            <a:r>
              <a:rPr lang="" altLang="en-US" sz="2800" dirty="0">
                <a:solidFill>
                  <a:srgbClr val="000000"/>
                </a:solidFill>
              </a:rPr>
              <a:t>«</a:t>
            </a:r>
            <a:r>
              <a:rPr lang="en-US" altLang="en-US" sz="2800" dirty="0">
                <a:solidFill>
                  <a:srgbClr val="000000"/>
                </a:solidFill>
              </a:rPr>
              <a:t>Резонёр</a:t>
            </a:r>
            <a:r>
              <a:rPr lang="" altLang="en-US" sz="2800" dirty="0">
                <a:solidFill>
                  <a:srgbClr val="000000"/>
                </a:solidFill>
              </a:rPr>
              <a:t>»</a:t>
            </a:r>
            <a:r>
              <a:rPr lang="en-US" altLang="en-US" sz="2800" dirty="0">
                <a:solidFill>
                  <a:srgbClr val="000000"/>
                </a:solidFill>
              </a:rPr>
              <a:t>. Задаёт неудобные вопросы: </a:t>
            </a:r>
            <a:r>
              <a:rPr lang="" altLang="en-US" sz="2800" dirty="0">
                <a:solidFill>
                  <a:srgbClr val="000000"/>
                </a:solidFill>
              </a:rPr>
              <a:t>«</a:t>
            </a:r>
            <a:r>
              <a:rPr lang="en-US" altLang="en-US" sz="2800" dirty="0">
                <a:solidFill>
                  <a:srgbClr val="000000"/>
                </a:solidFill>
              </a:rPr>
              <a:t>А зачем нам это?</a:t>
            </a:r>
            <a:r>
              <a:rPr lang="" altLang="en-US" sz="2800" dirty="0">
                <a:solidFill>
                  <a:srgbClr val="000000"/>
                </a:solidFill>
              </a:rPr>
              <a:t>»</a:t>
            </a:r>
            <a:r>
              <a:rPr lang="en-US" altLang="en-US" sz="2800" dirty="0">
                <a:solidFill>
                  <a:srgbClr val="000000"/>
                </a:solidFill>
              </a:rPr>
              <a:t>, </a:t>
            </a:r>
            <a:r>
              <a:rPr lang="" altLang="en-US" sz="2800" dirty="0">
                <a:solidFill>
                  <a:srgbClr val="000000"/>
                </a:solidFill>
              </a:rPr>
              <a:t>«</a:t>
            </a:r>
            <a:r>
              <a:rPr lang="en-US" altLang="en-US" sz="2800" dirty="0">
                <a:solidFill>
                  <a:srgbClr val="000000"/>
                </a:solidFill>
              </a:rPr>
              <a:t>Кто это придумал?</a:t>
            </a:r>
            <a:r>
              <a:rPr lang="" altLang="en-US" sz="2800" dirty="0">
                <a:solidFill>
                  <a:srgbClr val="000000"/>
                </a:solidFill>
              </a:rPr>
              <a:t>»</a:t>
            </a:r>
            <a:r>
              <a:rPr lang="en-US" altLang="en-US" sz="2800" dirty="0">
                <a:solidFill>
                  <a:srgbClr val="000000"/>
                </a:solidFill>
              </a:rPr>
              <a:t>, </a:t>
            </a:r>
            <a:r>
              <a:rPr lang="" altLang="en-US" sz="2800" dirty="0">
                <a:solidFill>
                  <a:srgbClr val="000000"/>
                </a:solidFill>
              </a:rPr>
              <a:t>«</a:t>
            </a:r>
            <a:r>
              <a:rPr lang="en-US" altLang="en-US" sz="2800" dirty="0">
                <a:solidFill>
                  <a:srgbClr val="000000"/>
                </a:solidFill>
              </a:rPr>
              <a:t>А если ноль поделить на ноль?</a:t>
            </a:r>
            <a:r>
              <a:rPr lang="" altLang="en-US" sz="2800" dirty="0">
                <a:solidFill>
                  <a:srgbClr val="000000"/>
                </a:solidFill>
              </a:rPr>
              <a:t>»</a:t>
            </a:r>
            <a:r>
              <a:rPr lang="en-US" altLang="en-US" sz="2800" dirty="0">
                <a:solidFill>
                  <a:srgbClr val="000000"/>
                </a:solidFill>
              </a:rPr>
              <a:t>. Таких детей часто осаживают, хотя именно из них вырастают исследователи.</a:t>
            </a:r>
          </a:p>
          <a:p>
            <a:pPr marL="0" indent="0" algn="l">
              <a:lnSpc>
                <a:spcPts val="2000"/>
              </a:lnSpc>
              <a:buNone/>
            </a:pPr>
            <a:endParaRPr lang="en-US" altLang="en-US" sz="2800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altLang="en-US" sz="2800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3. </a:t>
            </a:r>
            <a:r>
              <a:rPr lang="" altLang="en-US" sz="2800" dirty="0">
                <a:solidFill>
                  <a:srgbClr val="000000"/>
                </a:solidFill>
              </a:rPr>
              <a:t>«</a:t>
            </a:r>
            <a:r>
              <a:rPr lang="en-US" altLang="en-US" sz="2800" dirty="0">
                <a:solidFill>
                  <a:srgbClr val="000000"/>
                </a:solidFill>
              </a:rPr>
              <a:t>Торопыга</a:t>
            </a:r>
            <a:r>
              <a:rPr lang="" altLang="en-US" sz="2800" dirty="0">
                <a:solidFill>
                  <a:srgbClr val="000000"/>
                </a:solidFill>
              </a:rPr>
              <a:t>»</a:t>
            </a:r>
            <a:r>
              <a:rPr lang="en-US" altLang="en-US" sz="2800" dirty="0">
                <a:solidFill>
                  <a:srgbClr val="000000"/>
                </a:solidFill>
              </a:rPr>
              <a:t>. Решает задачи быстрее всех, но допускает глупые ошибки в вычислениях.</a:t>
            </a:r>
          </a:p>
          <a:p>
            <a:pPr marL="0" indent="0" algn="l">
              <a:lnSpc>
                <a:spcPts val="2000"/>
              </a:lnSpc>
              <a:buNone/>
            </a:pPr>
            <a:endParaRPr lang="en-US" altLang="en-US" sz="2800" b="1" dirty="0">
              <a:solidFill>
                <a:srgbClr val="000000"/>
              </a:solidFill>
            </a:endParaRPr>
          </a:p>
          <a:p>
            <a:pPr marL="0" indent="0" algn="ctr">
              <a:lnSpc>
                <a:spcPts val="2000"/>
              </a:lnSpc>
              <a:buNone/>
            </a:pPr>
            <a:endParaRPr lang="en-US" altLang="en-US" sz="1900" b="1" dirty="0">
              <a:solidFill>
                <a:srgbClr val="000000"/>
              </a:solidFill>
            </a:endParaRPr>
          </a:p>
          <a:p>
            <a:pPr marL="0" indent="0" algn="ctr">
              <a:lnSpc>
                <a:spcPts val="2000"/>
              </a:lnSpc>
              <a:buNone/>
            </a:pP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6858000" y="1662545"/>
            <a:ext cx="4638502" cy="88114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71847" y="334587"/>
            <a:ext cx="10141527" cy="53201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altLang="en-US" sz="3200" b="1" dirty="0">
                <a:solidFill>
                  <a:srgbClr val="000000"/>
                </a:solidFill>
                <a:sym typeface="+mn-ea"/>
              </a:rPr>
              <a:t>Методы работы</a:t>
            </a:r>
            <a:endParaRPr lang="en-US" sz="3200" b="1" dirty="0">
              <a:solidFill>
                <a:srgbClr val="000000"/>
              </a:solidFill>
            </a:endParaRPr>
          </a:p>
        </p:txBody>
      </p:sp>
      <p:sp>
        <p:nvSpPr>
          <p:cNvPr id="4" name="Text 1"/>
          <p:cNvSpPr/>
          <p:nvPr/>
        </p:nvSpPr>
        <p:spPr>
          <a:xfrm>
            <a:off x="805815" y="1409065"/>
            <a:ext cx="10939780" cy="459041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Для работы с одарёнными детьми на уроках математики я</a:t>
            </a:r>
            <a:r>
              <a:rPr lang="en-US" sz="1900" b="1" dirty="0">
                <a:solidFill>
                  <a:srgbClr val="000000"/>
                </a:solidFill>
              </a:rPr>
              <a:t>  применяю дифференцированные задания</a:t>
            </a:r>
            <a:r>
              <a:rPr lang="en-US" sz="1900" dirty="0">
                <a:solidFill>
                  <a:srgbClr val="000000"/>
                </a:solidFill>
              </a:rPr>
              <a:t>, которые учитывают уровень подготовки и индивидуальные особенности каждого ученика.</a:t>
            </a:r>
          </a:p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
</a:t>
            </a:r>
            <a:r>
              <a:rPr lang="en-US" sz="1900" b="1" dirty="0">
                <a:solidFill>
                  <a:srgbClr val="000000"/>
                </a:solidFill>
              </a:rPr>
              <a:t>Использую</a:t>
            </a:r>
            <a:r>
              <a:rPr lang="en-US" sz="1900" dirty="0">
                <a:solidFill>
                  <a:srgbClr val="000000"/>
                </a:solidFill>
              </a:rPr>
              <a:t> методы проектного обучения и исследовательские задачи, позволяющие углубиться в тему и развить аналитические способности. Также активно </a:t>
            </a:r>
            <a:r>
              <a:rPr lang="en-US" sz="1900" b="1" dirty="0">
                <a:solidFill>
                  <a:srgbClr val="000000"/>
                </a:solidFill>
              </a:rPr>
              <a:t>внедряю</a:t>
            </a:r>
            <a:r>
              <a:rPr lang="en-US" sz="1900" dirty="0">
                <a:solidFill>
                  <a:srgbClr val="000000"/>
                </a:solidFill>
              </a:rPr>
              <a:t> игровые технологии и интерактивные задания для повышения мотивации и интереса к предмету.</a:t>
            </a:r>
          </a:p>
          <a:p>
            <a:pPr marL="0" indent="0" algn="l">
              <a:lnSpc>
                <a:spcPts val="2000"/>
              </a:lnSpc>
              <a:buNone/>
            </a:pPr>
            <a:endParaRPr lang="en-US" sz="1900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  <a:sym typeface="+mn-ea"/>
              </a:rPr>
              <a:t>На уроках математики для работы с одарёнными детьми  </a:t>
            </a:r>
            <a:r>
              <a:rPr lang="en-US" sz="1900" b="1" dirty="0">
                <a:solidFill>
                  <a:srgbClr val="000000"/>
                </a:solidFill>
                <a:sym typeface="+mn-ea"/>
              </a:rPr>
              <a:t>использую задания на логическое мышление</a:t>
            </a:r>
            <a:r>
              <a:rPr lang="en-US" sz="1900" dirty="0">
                <a:solidFill>
                  <a:srgbClr val="000000"/>
                </a:solidFill>
                <a:sym typeface="+mn-ea"/>
              </a:rPr>
              <a:t>, например, задачи на поиск закономерностей и нестандартных решений. Также эффективны задания на развитие пространственного воображения, такие как создание объёмных фигур из бумаги или моделирование геометрических объектов.</a:t>
            </a:r>
          </a:p>
          <a:p>
            <a:pPr marL="0" indent="0" algn="l">
              <a:lnSpc>
                <a:spcPts val="2000"/>
              </a:lnSpc>
              <a:buNone/>
            </a:pPr>
            <a:endParaRPr lang="en-US" sz="1900" dirty="0">
              <a:solidFill>
                <a:srgbClr val="000000"/>
              </a:solidFill>
              <a:sym typeface="+mn-ea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  <a:sym typeface="+mn-ea"/>
              </a:rPr>
              <a:t>Кроме того, выполняем  с одарёнными детьми исследовательские </a:t>
            </a:r>
            <a:r>
              <a:rPr lang="en-US" sz="1900" b="1" dirty="0">
                <a:solidFill>
                  <a:srgbClr val="000000"/>
                </a:solidFill>
                <a:sym typeface="+mn-ea"/>
              </a:rPr>
              <a:t>мини-проекты</a:t>
            </a:r>
            <a:r>
              <a:rPr lang="en-US" sz="1900" dirty="0">
                <a:solidFill>
                  <a:srgbClr val="000000"/>
                </a:solidFill>
                <a:sym typeface="+mn-ea"/>
              </a:rPr>
              <a:t>, связанные с математическими задачами, требующими глубокого анализа и поиска новых подходов.</a:t>
            </a:r>
            <a:endParaRPr lang="en-US" sz="1900" dirty="0"/>
          </a:p>
          <a:p>
            <a:pPr marL="0" indent="0" algn="l">
              <a:lnSpc>
                <a:spcPts val="2000"/>
              </a:lnSpc>
              <a:buNone/>
            </a:pPr>
            <a:endParaRPr lang="en-US" sz="1900" dirty="0">
              <a:solidFill>
                <a:srgbClr val="000000"/>
              </a:solidFill>
              <a:sym typeface="+mn-ea"/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sz="1900" dirty="0">
              <a:solidFill>
                <a:srgbClr val="000000"/>
              </a:solidFill>
              <a:sym typeface="+mn-ea"/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  <a:p>
            <a:pPr marL="0" indent="0" algn="l">
              <a:lnSpc>
                <a:spcPts val="2000"/>
              </a:lnSpc>
              <a:buNone/>
            </a:pPr>
            <a:r>
              <a:rPr lang="en-US" sz="1900" dirty="0">
                <a:solidFill>
                  <a:srgbClr val="000000"/>
                </a:solidFill>
              </a:rPr>
              <a:t>
</a:t>
            </a:r>
          </a:p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6858000" y="1662545"/>
            <a:ext cx="4638502" cy="88114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6882938"/>
            <a:ext cx="7481455" cy="43226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4262755" y="497205"/>
            <a:ext cx="2533015" cy="5816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Примеры заданий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1273" y="1672373"/>
            <a:ext cx="10450195" cy="269075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altLang="en-US" dirty="0"/>
              <a:t>Инструментарий урока: как сделать </a:t>
            </a:r>
            <a:r>
              <a:rPr lang="en-US" altLang="en-US" dirty="0" err="1"/>
              <a:t>математику</a:t>
            </a:r>
            <a:r>
              <a:rPr lang="en-US" altLang="en-US" dirty="0"/>
              <a:t> </a:t>
            </a:r>
            <a:r>
              <a:rPr lang="en-US" altLang="en-US" dirty="0" err="1"/>
              <a:t>живой</a:t>
            </a:r>
            <a:endParaRPr lang="ru-RU" altLang="en-US" dirty="0"/>
          </a:p>
          <a:p>
            <a:pPr marL="0" indent="0" algn="l">
              <a:buNone/>
            </a:pPr>
            <a:endParaRPr lang="en-US" altLang="en-US" dirty="0"/>
          </a:p>
          <a:p>
            <a:pPr marL="0" indent="0" algn="l">
              <a:buNone/>
            </a:pPr>
            <a:r>
              <a:rPr lang="en-US" altLang="en-US" b="1" dirty="0"/>
              <a:t>Задачи с </a:t>
            </a:r>
            <a:r>
              <a:rPr lang="en-US" altLang="en-US" b="1" dirty="0" err="1"/>
              <a:t>открытым</a:t>
            </a:r>
            <a:r>
              <a:rPr lang="en-US" altLang="en-US" b="1" dirty="0"/>
              <a:t> </a:t>
            </a:r>
            <a:r>
              <a:rPr lang="en-US" altLang="en-US" b="1" dirty="0" err="1"/>
              <a:t>концом</a:t>
            </a:r>
            <a:endParaRPr lang="ru-RU" altLang="en-US" b="1" dirty="0"/>
          </a:p>
          <a:p>
            <a:pPr marL="0" indent="0" algn="l">
              <a:buNone/>
            </a:pPr>
            <a:endParaRPr lang="en-US" altLang="en-US" b="1" dirty="0"/>
          </a:p>
          <a:p>
            <a:pPr marL="0" indent="0" algn="l">
              <a:buNone/>
            </a:pPr>
            <a:r>
              <a:rPr lang="en-US" altLang="en-US" dirty="0"/>
              <a:t>В традиционном учебнике задача имеет одно решение и один ответ. В жизни — и в большой математике — это не так.</a:t>
            </a:r>
          </a:p>
          <a:p>
            <a:pPr marL="0" indent="0" algn="l">
              <a:buNone/>
            </a:pPr>
            <a:r>
              <a:rPr lang="en-US" altLang="en-US" dirty="0"/>
              <a:t>Пример. 6 класс. Тема </a:t>
            </a:r>
            <a:r>
              <a:rPr lang="" altLang="en-US" dirty="0"/>
              <a:t>«</a:t>
            </a:r>
            <a:r>
              <a:rPr lang="en-US" altLang="en-US" dirty="0"/>
              <a:t>Проценты</a:t>
            </a:r>
            <a:r>
              <a:rPr lang="" altLang="en-US" dirty="0"/>
              <a:t>»</a:t>
            </a:r>
            <a:r>
              <a:rPr lang="en-US" altLang="en-US" dirty="0"/>
              <a:t>.</a:t>
            </a:r>
            <a:endParaRPr lang="ru-RU" altLang="en-US" dirty="0"/>
          </a:p>
          <a:p>
            <a:pPr marL="0" indent="0" algn="l">
              <a:buNone/>
            </a:pPr>
            <a:endParaRPr lang="en-US" altLang="en-US" dirty="0"/>
          </a:p>
          <a:p>
            <a:pPr marL="0" indent="0" algn="l">
              <a:buNone/>
            </a:pPr>
            <a:r>
              <a:rPr lang="en-US" altLang="en-US" dirty="0"/>
              <a:t>Обычная задача: </a:t>
            </a:r>
            <a:r>
              <a:rPr lang="" altLang="en-US" dirty="0"/>
              <a:t>«</a:t>
            </a:r>
            <a:r>
              <a:rPr lang="en-US" altLang="en-US" dirty="0"/>
              <a:t>В классе 25 человек, 60% — девочки. Сколько мальчиков?</a:t>
            </a:r>
            <a:r>
              <a:rPr lang="" altLang="en-US" dirty="0"/>
              <a:t>»</a:t>
            </a:r>
          </a:p>
          <a:p>
            <a:pPr marL="0" indent="0" algn="l">
              <a:buNone/>
            </a:pPr>
            <a:r>
              <a:rPr lang="en-US" altLang="en-US" dirty="0"/>
              <a:t>Задача с открытым концом: </a:t>
            </a:r>
            <a:r>
              <a:rPr lang="" altLang="en-US" dirty="0"/>
              <a:t>«</a:t>
            </a:r>
            <a:r>
              <a:rPr lang="en-US" altLang="en-US" dirty="0"/>
              <a:t>В классе 25 человек. Девочек больше, чем мальчиков. Какое количество девочек может быть в классе?</a:t>
            </a:r>
            <a:r>
              <a:rPr lang="" altLang="en-US" dirty="0"/>
              <a:t>»</a:t>
            </a:r>
            <a:endParaRPr lang="ru-RU" altLang="en-US" dirty="0"/>
          </a:p>
          <a:p>
            <a:pPr marL="0" indent="0" algn="l">
              <a:buNone/>
            </a:pPr>
            <a:r>
              <a:rPr lang="en-US" altLang="en-US" dirty="0"/>
              <a:t>  </a:t>
            </a:r>
          </a:p>
          <a:p>
            <a:pPr marL="0" indent="0" algn="l">
              <a:buNone/>
            </a:pPr>
            <a:r>
              <a:rPr lang="en-US" altLang="en-US" dirty="0"/>
              <a:t>Здесь ребёнок не просто считает, а исследует, перебирает варианты, понимает </a:t>
            </a:r>
            <a:r>
              <a:rPr lang="en-US" altLang="en-US" dirty="0" err="1"/>
              <a:t>границы</a:t>
            </a:r>
            <a:r>
              <a:rPr lang="en-US" altLang="en-US" dirty="0"/>
              <a:t> </a:t>
            </a:r>
            <a:r>
              <a:rPr lang="en-US" altLang="en-US" dirty="0" err="1"/>
              <a:t>применимости</a:t>
            </a:r>
            <a:endParaRPr lang="ru-RU" altLang="en-US" sz="1900" dirty="0"/>
          </a:p>
          <a:p>
            <a:pPr marL="0" indent="0" algn="l">
              <a:lnSpc>
                <a:spcPct val="100000"/>
              </a:lnSpc>
              <a:buNone/>
            </a:pPr>
            <a:endParaRPr lang="en-US" altLang="en-US" sz="1900" dirty="0"/>
          </a:p>
        </p:txBody>
      </p:sp>
      <p:sp>
        <p:nvSpPr>
          <p:cNvPr id="7" name="Text 3"/>
          <p:cNvSpPr/>
          <p:nvPr/>
        </p:nvSpPr>
        <p:spPr>
          <a:xfrm>
            <a:off x="765233" y="3973599"/>
            <a:ext cx="5818909" cy="192855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6882938"/>
            <a:ext cx="7481455" cy="43226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4572000" y="843163"/>
            <a:ext cx="2533015" cy="5816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Примеры заданий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70902" y="1257906"/>
            <a:ext cx="10450195" cy="269075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ct val="100000"/>
              </a:lnSpc>
              <a:buNone/>
            </a:pPr>
            <a:endParaRPr lang="en-US" altLang="en-US" sz="1900" dirty="0"/>
          </a:p>
        </p:txBody>
      </p:sp>
      <p:sp>
        <p:nvSpPr>
          <p:cNvPr id="7" name="Text 3"/>
          <p:cNvSpPr/>
          <p:nvPr/>
        </p:nvSpPr>
        <p:spPr>
          <a:xfrm>
            <a:off x="765233" y="3973599"/>
            <a:ext cx="5818909" cy="192855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endParaRPr lang="en-US" sz="19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9BBF8B9-2A8F-4F0D-9762-C54D5D184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902" y="1391685"/>
            <a:ext cx="10555865" cy="29854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Задачи-ловушки и провокации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Это сильнейший инструмент для развития критического мышления.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Пример. 5 класс. Тема «Площадь»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Даётся фигура сложной формы. Предлагаю «готовое решение» с намеренной ошибкой :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«Я нашла площадь: умножила  длину на ширину, получилось 30»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Задание: согласны?  Докажите, что я неправа.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Одарённый ребёнок испытывает интеллектуальный азарт от того,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  <a:t>что может поспорить с учителем и оказаться правым.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490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6949440"/>
            <a:ext cx="7481455" cy="432262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1443832" y="847897"/>
            <a:ext cx="8009219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00000"/>
                </a:solidFill>
              </a:rPr>
              <a:t>Нестандартные формы работы с понятиями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1272" y="1662545"/>
            <a:ext cx="10194793" cy="467175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000000"/>
                </a:solidFill>
              </a:rPr>
              <a:t>Математика — это не только числа, но и смыслы. Для развития понятийного мышления использую  эффективные такие приёмы:
 «Корзина понятий»: на этапе актуализации ученики записывают все ассоциации с термином (например, «дробь»). Затем мы классифицируем: математические дроби, барабанные, огнестрельные… А в чём общий смысл? Во всех случаях — часть целого</a:t>
            </a:r>
            <a:endParaRPr lang="en-US" dirty="0"/>
          </a:p>
          <a:p>
            <a:pPr marL="0" indent="0" algn="l">
              <a:lnSpc>
                <a:spcPts val="2000"/>
              </a:lnSpc>
              <a:buNone/>
            </a:pPr>
            <a:endParaRPr lang="en-US" dirty="0"/>
          </a:p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000000"/>
                </a:solidFill>
              </a:rPr>
              <a:t>- «Лови ошибку»:  даю текст с историческими или математическими ошибками.</a:t>
            </a:r>
            <a:endParaRPr lang="en-US" dirty="0"/>
          </a:p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000000"/>
                </a:solidFill>
              </a:rPr>
              <a:t> Задание: найти и </a:t>
            </a:r>
            <a:r>
              <a:rPr lang="en-US" dirty="0" err="1">
                <a:solidFill>
                  <a:srgbClr val="000000"/>
                </a:solidFill>
              </a:rPr>
              <a:t>классифицировать</a:t>
            </a:r>
            <a:r>
              <a:rPr lang="en-US" dirty="0">
                <a:solidFill>
                  <a:srgbClr val="000000"/>
                </a:solidFill>
              </a:rPr>
              <a:t>.</a:t>
            </a:r>
            <a:endParaRPr lang="ru-RU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dirty="0">
                <a:solidFill>
                  <a:srgbClr val="000000"/>
                </a:solidFill>
              </a:rPr>
              <a:t>
«Авторская </a:t>
            </a:r>
            <a:r>
              <a:rPr lang="en-US" dirty="0" err="1">
                <a:solidFill>
                  <a:srgbClr val="000000"/>
                </a:solidFill>
              </a:rPr>
              <a:t>задача</a:t>
            </a:r>
            <a:r>
              <a:rPr lang="en-US" dirty="0">
                <a:solidFill>
                  <a:srgbClr val="000000"/>
                </a:solidFill>
              </a:rPr>
              <a:t>»</a:t>
            </a:r>
            <a:endParaRPr lang="ru-RU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endParaRPr lang="ru-RU" dirty="0">
              <a:solidFill>
                <a:srgbClr val="000000"/>
              </a:solidFill>
            </a:endParaRP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</a:rPr>
              <a:t>Задание: придумать задачу по теме так, чтобы в ней была «изюминка» (ловушка, неочевидное решение, межпредметная связь). 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</a:rPr>
              <a:t>Лучшие задачи идут в копилку класса.</a:t>
            </a:r>
          </a:p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
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94313" y="800100"/>
            <a:ext cx="8048799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00000"/>
                </a:solidFill>
              </a:rPr>
              <a:t>Саморазвитие и самообразование одарённых детей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773084" y="1379913"/>
            <a:ext cx="10922924" cy="287620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Ключевые принципы
 -Свобода выбора: Ребенок сам выбирает глубину погружения в тему и темп.</a:t>
            </a:r>
            <a:endParaRPr lang="en-US" sz="16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dirty="0"/>
          </a:p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Моя задача  — предложить ресурсы, а не готовую программу. </a:t>
            </a:r>
            <a:endParaRPr lang="ru-RU" sz="1600" dirty="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sz="1600" dirty="0"/>
          </a:p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 - Продукт, а не оценка: Важен не балл, а результат исследования. Это формирует внутреннюю мотивацию 
 - Зона ближайшего развития: Обучение идет «вперед» программы
 Моя задача- быть  наставником , а не транслятором </a:t>
            </a:r>
            <a:r>
              <a:rPr lang="en-US" sz="1600" dirty="0" err="1">
                <a:solidFill>
                  <a:srgbClr val="000000"/>
                </a:solidFill>
              </a:rPr>
              <a:t>знаний</a:t>
            </a:r>
            <a:r>
              <a:rPr lang="en-US" sz="1600" dirty="0">
                <a:solidFill>
                  <a:srgbClr val="000000"/>
                </a:solidFill>
              </a:rPr>
              <a:t>.</a:t>
            </a:r>
            <a:endParaRPr lang="ru-RU" sz="1600">
              <a:solidFill>
                <a:srgbClr val="000000"/>
              </a:solidFill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
 - Умение учиться: Акцент не на количестве знаний, а на навыках поиска информации, критического мышления.
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56211" y="4256116"/>
            <a:ext cx="10931236" cy="137991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                                                                                  </a:t>
            </a:r>
            <a:r>
              <a:rPr lang="en-US" sz="1600" b="1" dirty="0">
                <a:solidFill>
                  <a:srgbClr val="000000"/>
                </a:solidFill>
              </a:rPr>
              <a:t>Практические инструменты</a:t>
            </a:r>
            <a:r>
              <a:rPr lang="en-US" sz="1600" dirty="0">
                <a:solidFill>
                  <a:srgbClr val="000000"/>
                </a:solidFill>
              </a:rPr>
              <a:t>
-Онлайн-курсы и лектории
-Районная физико-математическая школа
-Участие в конкурсах и олимпиадах.
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948</Words>
  <Application>Microsoft Office PowerPoint</Application>
  <PresentationFormat>Широкоэкранный</PresentationFormat>
  <Paragraphs>92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Montserrat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8</cp:revision>
  <dcterms:created xsi:type="dcterms:W3CDTF">2026-02-12T20:58:00Z</dcterms:created>
  <dcterms:modified xsi:type="dcterms:W3CDTF">2026-02-12T21:38:44Z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B52BD0A1DF104176B63ECFC970390739_12</vt:lpwstr>
  </property>
  <property fmtid="{D5CDD505-2E9C-101B-9397-08002B2CF9AE}" pid="3" name="KSOProductBuildVer">
    <vt:lpwstr>1033-12.2.0.23196</vt:lpwstr>
  </property>
</Properties>
</file>