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56" r:id="rId1"/>
  </p:sldMasterIdLst>
  <p:sldIdLst>
    <p:sldId id="256" r:id="rId2"/>
    <p:sldId id="257" r:id="rId3"/>
    <p:sldId id="258" r:id="rId4"/>
    <p:sldId id="274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6" r:id="rId14"/>
    <p:sldId id="277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3B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31" autoAdjust="0"/>
    <p:restoredTop sz="94660"/>
  </p:normalViewPr>
  <p:slideViewPr>
    <p:cSldViewPr>
      <p:cViewPr varScale="1">
        <p:scale>
          <a:sx n="84" d="100"/>
          <a:sy n="84" d="100"/>
        </p:scale>
        <p:origin x="1603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7B0D39-6BD0-4BB3-BBCD-5E8883B56404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7B0D39-6BD0-4BB3-BBCD-5E8883B56404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7B0D39-6BD0-4BB3-BBCD-5E8883B56404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7B0D39-6BD0-4BB3-BBCD-5E8883B56404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7B0D39-6BD0-4BB3-BBCD-5E8883B56404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7B0D39-6BD0-4BB3-BBCD-5E8883B56404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7B0D39-6BD0-4BB3-BBCD-5E8883B56404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7B0D39-6BD0-4BB3-BBCD-5E8883B56404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7B0D39-6BD0-4BB3-BBCD-5E8883B56404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67B0D39-6BD0-4BB3-BBCD-5E8883B56404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7B0D39-6BD0-4BB3-BBCD-5E8883B56404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67B0D39-6BD0-4BB3-BBCD-5E8883B56404}" type="datetimeFigureOut">
              <a:rPr lang="ru-RU" smtClean="0"/>
              <a:pPr/>
              <a:t>20.10.2025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03EBFEB-04EC-47F8-889F-59BEFFABE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500174"/>
            <a:ext cx="8501122" cy="302433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редневзвешенная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 оценки образовательных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достижений обучающихся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868" y="5715016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зам.директора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МР МБОУ Степная СОШ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Клопова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Екатерина Алексеевна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4915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760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Совокупный вес оценок (внимание: включая обязательные оценки, а не только полученные учеником):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2*5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+ 3*3 + 1*2 + 3*1 =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24.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Здесь: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2*5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получено 2 оценки с весом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3*3 - получено 3 оценки с весом 3;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2 - получена одна оценка с весом 2 (1*2);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3*1 - получено 3 оценки с весом 1;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Итоговая оценка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ученика будет равняться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/24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2,95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Средневзвешенная оценка даёт более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точный объективный уровень успеваемости.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8596" y="642918"/>
            <a:ext cx="8072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 работы 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49137"/>
              </p:ext>
            </p:extLst>
          </p:nvPr>
        </p:nvGraphicFramePr>
        <p:xfrm>
          <a:off x="827584" y="332660"/>
          <a:ext cx="7848871" cy="60486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7514"/>
                <a:gridCol w="5000768"/>
                <a:gridCol w="1780589"/>
              </a:tblGrid>
              <a:tr h="1634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№ п/п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Вид учебной работы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Вес отметки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Диагностическая работа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Диктант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Сочинение классное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Контрольная работа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Проверочная работа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Защита проекта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Промежуточная аттестация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Тематическая работа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9.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Практическая работа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10.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Тест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11.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Пересказ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12.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Техника чтения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13.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Аудирование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3269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14.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Работа с первоисточником, документом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15.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Сочинение домашнее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16.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Комплексная оценка работы на уроке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Лабораторная работа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18.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Изложение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19.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Чтение наизусть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20.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Работа на уроке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21.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Устная речь (диалог, монолог)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3269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22.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Словарный, терминологический диктант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23.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Творческая работа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24.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Зачет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25.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Устный ответ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26.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Самостоятельная работа 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27.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Теоретический опрос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28.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Реферат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3269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29.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Выполнение заданий в рабочей тетради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30.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Работа с текстом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31.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Работа над ошибками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32.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Контрольное списывание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  <a:tr h="1634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33.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Домашняя работа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1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787" marR="42787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8332073"/>
              </p:ext>
            </p:extLst>
          </p:nvPr>
        </p:nvGraphicFramePr>
        <p:xfrm>
          <a:off x="1285852" y="2285992"/>
          <a:ext cx="6405577" cy="3368828"/>
        </p:xfrm>
        <a:graphic>
          <a:graphicData uri="http://schemas.openxmlformats.org/drawingml/2006/table">
            <a:tbl>
              <a:tblPr/>
              <a:tblGrid>
                <a:gridCol w="32232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822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796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Средневзвешенная отметка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38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Четвертная,</a:t>
                      </a:r>
                      <a:r>
                        <a:rPr lang="ru-RU" sz="28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полугодовая, </a:t>
                      </a:r>
                      <a:r>
                        <a:rPr lang="ru-RU" sz="2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годовая </a:t>
                      </a: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отметка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21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0 - </a:t>
                      </a: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2,49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21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2,5 </a:t>
                      </a: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3,49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21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3,5 </a:t>
                      </a: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4,49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221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4,5 </a:t>
                      </a: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- 5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642918"/>
            <a:ext cx="72008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Шкала соответствия средневзвешенной отметки и четвертной/полугодовой/годовой отметки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28680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Некоторые плюсы средневзвешенной системы оценивания в школе: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Учёт многогранности образовательного процесса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Средневзвешенная система позволяет сбалансировать разные аспекты обучения и оценить их значение в рамках образовательной программы. 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Более точное отражение реальных знаний и умений учащихся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В традиционных системах, где оценка часто основывается на одном или нескольких тестах, ученики, которые не могут показать хорошие результаты в тестах, могут не получить справедливую оценку за их труд в других областях. 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Снижение влияния случайных факторов на итоговую оценку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Например, если ученик по какой-то причине не смог правильно ответить на все вопросы на контрольной работе, но при этом активно участвует в обсуждениях, выполняет домашние задания на высоком уровне и показывает отличные результаты в практических заданиях, его итоговая оценка будет отражать его реальный уровень знаний и умений, а не только случайную ошибку.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Возможность выучить тему и переписать контрольную работу в течение 2 недель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, если отсутствовал или получил «неудовлетворительно» 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Возможность перекрыть неудовлетворительную оценку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выполнив задание с большем весом.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Индивидуализация образовательного процесса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С помощью средневзвешенной системы можно более точно отследить, в каких областях ученик преуспевает, а где ему необходима дополнительная помощь. 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Помощь педагогу в выявлении общих тенденций в классе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Например, если в классе большинство учеников плохо выполняет проектные задания, это может быть сигналом для преподавателя о необходимости пересмотра подходов к проектной работе. 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00042"/>
            <a:ext cx="835824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Некоторые минусы средневзвешенной системы оценивания в школе: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Сложность перехода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Переход к средневзвешенной системе оценки требует от педагогов и администрации школ значительных усилий для подготовки и адаптации. 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Необходимость информирования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Важно, чтобы все участники образовательного процесса, включая учеников, родителей и педагогов, были осведомлены о принципах работы этой системы и понимали её значимость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Снижение успеваемости в первой четверти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нужно достаточно много времени, чтобы ребята и родители поняли суть системы и то, как исправить неудовлетворительные оценки.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Сложность и непонятность для младших школьников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коэффициенты и расчеты неясны, обучающиеся могут испытывать трудности в понимании своей средней оценки и того, как ее можно улучшить.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выше сказанного видно, что плюсов от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среднезвешенного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оценивания гораздо больше, чем минусов. 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354019">
            <a:off x="1523279" y="1897113"/>
            <a:ext cx="6234443" cy="2892698"/>
          </a:xfrm>
          <a:solidFill>
            <a:schemeClr val="bg2"/>
          </a:solidFill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BE3B06"/>
                </a:solidFill>
              </a:rPr>
              <a:t>СПАСИБО   ЗА    ВНИМАНИЕ!</a:t>
            </a:r>
            <a:endParaRPr lang="ru-RU" sz="6600" dirty="0">
              <a:solidFill>
                <a:srgbClr val="BE3B06"/>
              </a:solidFill>
            </a:endParaRPr>
          </a:p>
        </p:txBody>
      </p:sp>
      <p:pic>
        <p:nvPicPr>
          <p:cNvPr id="1026" name="Picture 2" descr="http://player.myshared.ru/33/1327725/slides/slide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72454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2910" y="500042"/>
            <a:ext cx="7572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Желаем удачи!</a:t>
            </a:r>
            <a:endParaRPr lang="ru-RU" sz="4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7467600" cy="5277200"/>
          </a:xfrm>
        </p:spPr>
        <p:txBody>
          <a:bodyPr>
            <a:normAutofit/>
          </a:bodyPr>
          <a:lstStyle/>
          <a:p>
            <a:pPr lvl="1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Средневзвешенная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система оценки знаний, умений и навыков учащихся представляет собой интегральную оценку результатов всех видов деятельности учеников в триместрах, а также ее учет при выставлении итоговой оценки.</a:t>
            </a:r>
          </a:p>
          <a:p>
            <a:pPr lvl="1"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Средневзвешенная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система оценки вводится с целью стимулирования и активизации текущей учёбы учащихся, повышения объективности оценки их знаний, умений и навыков, обеспечения четкого оперативного контроля за ходом учебного процесса.</a:t>
            </a:r>
          </a:p>
          <a:p>
            <a:pPr lvl="1"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Средневзвешенная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система оценки направлена на качественную подготовку учеников, глубокое усвоение ими изучаемого материала и включает всестороннюю оценку учебной деятельности учащихся в учебном году.</a:t>
            </a:r>
          </a:p>
          <a:p>
            <a:endParaRPr lang="ru-RU" sz="2000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363272" cy="4968552"/>
          </a:xfrm>
        </p:spPr>
        <p:txBody>
          <a:bodyPr/>
          <a:lstStyle/>
          <a:p>
            <a:pPr lvl="1" algn="ctr">
              <a:buNone/>
            </a:pPr>
            <a:r>
              <a:rPr lang="ru-RU" sz="20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использования </a:t>
            </a:r>
          </a:p>
          <a:p>
            <a:pPr lvl="1" algn="ctr">
              <a:buNone/>
            </a:pPr>
            <a:r>
              <a:rPr lang="ru-RU" sz="20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средневзвешенной системы оценки:</a:t>
            </a:r>
          </a:p>
          <a:p>
            <a:pPr lvl="1" algn="ctr">
              <a:buNone/>
            </a:pPr>
            <a:endParaRPr lang="ru-RU" sz="2000" b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	стимулировать учебно-познавательную деятельность учащихся, осуществляя объективное оценивание различных видов работ;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	повышать качество изучения и усвоения материала;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в)	мотивировать ученика к системной работе в процессе получения знаний и усвоения учебного материала на протяжении всего учебного года;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г)	повысить объективность итоговой отметки, усилив ее зависимость от результатов ежедневной работы на протяжении всего учебного года.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42910" y="1428736"/>
            <a:ext cx="7467600" cy="4873752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Первый этап – подготовительный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Август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года. (создана комиссия для разработки положения «Об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среднезвешенном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оценивание», проведено общешкольное собрание с родителями, педагогический совет, введены соответствующие изменения в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эл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журнал)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Второй этап – практический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С сентября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г. по май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2024г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(реализация программы)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Третий  этап – аналитический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Июнь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2024г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/>
              <a:t/>
            </a:r>
            <a:br>
              <a:rPr lang="ru-RU" b="1" u="sng" dirty="0" smtClean="0"/>
            </a:br>
            <a:r>
              <a:rPr lang="ru-RU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программы: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043890" cy="5853264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Каждый вид деятельности (контрольная, самостоятельная работа, ответ на уроке, лабораторная работа, др. виды работ) имеет </a:t>
            </a:r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свой собственный вес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что позволяет рассчитывать средневзвешенную оценку и тем самым более объективно оценивать успеваемость.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Возможные значения веса - от 0 до 	5. Значение 0 означает, что соответствующий столбец классного журнала не должен учитываться при расчете средневзвешенной оценки.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умолчанию для всех заданий задается одинаковый вес - 1.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892480" cy="4525963"/>
          </a:xfrm>
        </p:spPr>
        <p:txBody>
          <a:bodyPr/>
          <a:lstStyle/>
          <a:p>
            <a:pPr algn="ctr">
              <a:buNone/>
            </a:pPr>
            <a:r>
              <a:rPr lang="ru-RU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Формула подсчета </a:t>
            </a:r>
          </a:p>
          <a:p>
            <a:pPr algn="ctr">
              <a:buNone/>
            </a:pPr>
            <a:r>
              <a:rPr lang="ru-RU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средневзвешенной оценки:</a:t>
            </a:r>
            <a:endParaRPr lang="ru-RU" sz="3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068960"/>
            <a:ext cx="851011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435280" cy="5217443"/>
          </a:xfrm>
        </p:spPr>
        <p:txBody>
          <a:bodyPr/>
          <a:lstStyle/>
          <a:p>
            <a:pPr algn="ctr">
              <a:buNone/>
            </a:pP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Особенности подсчета:</a:t>
            </a:r>
          </a:p>
          <a:p>
            <a:pPr algn="ctr">
              <a:buNone/>
            </a:pPr>
            <a:endParaRPr lang="ru-RU" sz="24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"Долги" ученика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(невыполненные задания с обязательной оценкой, т.е. "точки" в журнале, причем только те, срок выполнения которых истёк) учитываются как минимальные оценки (двойки).  </a:t>
            </a:r>
          </a:p>
          <a:p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Пропуски (посещаемость)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никак не учитываются при подсчете средневзвешенного. На результат "взвешивания" влияют только оценки и "точки" в журнале. 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4608512" cy="3168351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Пусть в течение четверти было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 контрольных работы (вес каждой -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5),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 самостоятельных работы (вес - 3),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одна практическая работа (вес - 2)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три проверки тетрадей (вес - 1).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8229600" cy="432048"/>
          </a:xfrm>
        </p:spPr>
        <p:txBody>
          <a:bodyPr>
            <a:noAutofit/>
          </a:bodyPr>
          <a:lstStyle/>
          <a:p>
            <a:pPr lvl="0"/>
            <a:r>
              <a:rPr lang="ru-RU" sz="28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Пример подсчета средневзвешенной оценки: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1484784"/>
            <a:ext cx="43559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 получил 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первую контрольную 3,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вторую прогулял,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одну самостоятельную писал сам (2 ),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вторую списал у соседа (4),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третью проболел.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проверку тетрадей - две оценки 5 и одна 4.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Практическую работу написал на 4.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282" y="4357694"/>
            <a:ext cx="87129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выписать оценки в ряд, получим: 3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2 4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5 5 4 4.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5072074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среднему баллу ученик претендует на твёрдую «4» (27/7=3,85).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9036496" cy="38164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Однако, если использовать веса оценок, получим: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3*5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2*5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+ 2*3 + 4*3 + 2*3 + 5*1 + 5*1 + 4*1 + 4*2 =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77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баллов.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Здесь: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3*5-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первая контрольная,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2*5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вторая контрольная, которую он пропустил,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2*3 + 4*3 + 2*3 с весом 3 - это самостоятельные работы,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5*1 + 5*1 + 4*1 с весом 1 - проверки тетрадей,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4*2 - практическая работа.</a:t>
            </a:r>
          </a:p>
          <a:p>
            <a:pPr>
              <a:buNone/>
            </a:pPr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1574</TotalTime>
  <Words>735</Words>
  <Application>Microsoft Office PowerPoint</Application>
  <PresentationFormat>Экран (4:3)</PresentationFormat>
  <Paragraphs>204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Средневзвешенная  система оценки образовательных  достижений обучающихся</vt:lpstr>
      <vt:lpstr>Презентация PowerPoint</vt:lpstr>
      <vt:lpstr>Презентация PowerPoint</vt:lpstr>
      <vt:lpstr>  Этапы реализации программы:  </vt:lpstr>
      <vt:lpstr>Презентация PowerPoint</vt:lpstr>
      <vt:lpstr>Презентация PowerPoint</vt:lpstr>
      <vt:lpstr>Презентация PowerPoint</vt:lpstr>
      <vt:lpstr>Пример подсчета средневзвешенной оценки: </vt:lpstr>
      <vt:lpstr>пример</vt:lpstr>
      <vt:lpstr>Презентация PowerPoint</vt:lpstr>
      <vt:lpstr>Презентация PowerPoint</vt:lpstr>
      <vt:lpstr>Шкала соответствия средневзвешенной отметки и четвертной/полугодовой/годовой отметки </vt:lpstr>
      <vt:lpstr>Презентация PowerPoint</vt:lpstr>
      <vt:lpstr>Презентация PowerPoint</vt:lpstr>
      <vt:lpstr>СПАСИБО   ЗА   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Средневзвешенная  система оценки образовательных  достижений обучающихся</dc:title>
  <dc:creator>Леха</dc:creator>
  <cp:lastModifiedBy>User</cp:lastModifiedBy>
  <cp:revision>55</cp:revision>
  <dcterms:created xsi:type="dcterms:W3CDTF">2018-08-29T10:18:35Z</dcterms:created>
  <dcterms:modified xsi:type="dcterms:W3CDTF">2025-10-21T04:38:43Z</dcterms:modified>
</cp:coreProperties>
</file>