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6" r:id="rId5"/>
    <p:sldId id="267" r:id="rId6"/>
    <p:sldId id="257" r:id="rId7"/>
    <p:sldId id="263" r:id="rId8"/>
    <p:sldId id="261" r:id="rId9"/>
    <p:sldId id="268" r:id="rId10"/>
    <p:sldId id="269" r:id="rId11"/>
    <p:sldId id="270" r:id="rId12"/>
    <p:sldId id="264" r:id="rId13"/>
    <p:sldId id="260" r:id="rId14"/>
    <p:sldId id="272" r:id="rId15"/>
    <p:sldId id="273" r:id="rId16"/>
    <p:sldId id="274" r:id="rId17"/>
    <p:sldId id="271" r:id="rId18"/>
    <p:sldId id="275" r:id="rId19"/>
    <p:sldId id="276" r:id="rId20"/>
    <p:sldId id="287" r:id="rId21"/>
    <p:sldId id="286" r:id="rId22"/>
    <p:sldId id="292" r:id="rId23"/>
    <p:sldId id="294" r:id="rId24"/>
    <p:sldId id="310" r:id="rId25"/>
    <p:sldId id="312" r:id="rId26"/>
    <p:sldId id="315" r:id="rId27"/>
    <p:sldId id="317" r:id="rId28"/>
    <p:sldId id="314" r:id="rId29"/>
    <p:sldId id="318" r:id="rId30"/>
    <p:sldId id="319" r:id="rId31"/>
    <p:sldId id="307" r:id="rId32"/>
    <p:sldId id="262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B012"/>
    <a:srgbClr val="9A1A03"/>
    <a:srgbClr val="06336E"/>
    <a:srgbClr val="FF7570"/>
    <a:srgbClr val="394ACE"/>
    <a:srgbClr val="3948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4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893" y="7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1-4 мин.</c:v>
                </c:pt>
                <c:pt idx="1">
                  <c:v>5 - 23 мин.</c:v>
                </c:pt>
                <c:pt idx="2">
                  <c:v>24 -34 мин. </c:v>
                </c:pt>
                <c:pt idx="3">
                  <c:v>35 -45 мин.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50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61-4A46-9F5B-38804C3144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1768063"/>
        <c:axId val="91768543"/>
      </c:areaChart>
      <c:catAx>
        <c:axId val="9176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768543"/>
        <c:crosses val="autoZero"/>
        <c:auto val="1"/>
        <c:lblAlgn val="ctr"/>
        <c:lblOffset val="100"/>
        <c:noMultiLvlLbl val="0"/>
      </c:catAx>
      <c:valAx>
        <c:axId val="91768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176806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F3267-1025-8F97-84C7-6D6F1B26E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792" y="242687"/>
            <a:ext cx="7440531" cy="2387600"/>
          </a:xfrm>
        </p:spPr>
        <p:txBody>
          <a:bodyPr anchor="ctr"/>
          <a:lstStyle>
            <a:lvl1pPr algn="l">
              <a:defRPr sz="6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9DCCD8-336F-5B6E-3D7A-C197ADC4E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7792" y="2722362"/>
            <a:ext cx="4363034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66868-B6E3-0C7F-2F98-44ABA83A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pPr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31D-2EA7-2D07-4E55-942D8EA0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91F7A-BA25-9C40-5147-632CDA97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B172-37AB-9C92-E2CC-164192D1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9AD25-74B4-0B23-D1B7-4CBC09AF6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BB94A-F3EB-BFBF-0786-30CF402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AD872-9F34-8E29-3901-E7F41D582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252B0-F413-AEE1-65A4-72BC80A5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5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0364E3-DEFE-384E-874E-CFE6BAB5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B3B02D-7CF6-A0EA-23CD-25518099C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58812-845A-DBCA-0E6E-58A42D9FA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A56FF-DD40-2CB9-0030-B9FBA70F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D17E0-69B1-A6AD-2312-C86F36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9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90B68-8F96-411F-AAE8-9EEC655B9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102213" cy="1325563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2A2F1-E7B1-7893-5A19-AD14132A4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FBE0797-8440-3EB9-6A78-2DD2D09201B7}"/>
              </a:ext>
            </a:extLst>
          </p:cNvPr>
          <p:cNvCxnSpPr>
            <a:cxnSpLocks/>
          </p:cNvCxnSpPr>
          <p:nvPr userDrawn="1"/>
        </p:nvCxnSpPr>
        <p:spPr>
          <a:xfrm>
            <a:off x="838200" y="1756175"/>
            <a:ext cx="5257800" cy="0"/>
          </a:xfrm>
          <a:prstGeom prst="line">
            <a:avLst/>
          </a:prstGeom>
          <a:ln w="317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340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3C622-07CE-1784-8746-BAEE04C6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0F502-C499-4611-3F82-6450B1736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7542D-213D-02E1-AF6C-9E29A8C0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D7B38-E6A4-7E3C-B690-CBC6DD3B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6065C-AD2A-D8F0-1E2D-D2CD813C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2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2446-78F4-64D9-3BCE-B9B91273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A39EB-795F-5834-CDD8-29B155F00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D5F12-8ED9-32B4-BB3B-3E01DD801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E1BD5-5603-A051-14D1-A7C4B24E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FE315-FA80-84A9-E1B9-8416AA27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326ED5-2606-B40D-F5E5-77149B7C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7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81981-2075-0694-7437-B911A70A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ACD91A-0078-E00B-DD0A-4AC86EE9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177F6-3FB6-7F47-4026-151E329E5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AAFA44-ED3A-4C88-36DE-546D666C8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2EF0E0-4204-8A2D-788E-8A68A484D5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F9F21-2C53-54FC-954A-28888E02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F40D8F-3FF1-B013-9E23-0F5CCA6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1B5BFD-34E4-920A-D0E3-75F10FB1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2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DA88-B122-214E-B5E0-E3180B2C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2150FF-7599-CC84-9385-2CE33961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BD902-BE9F-D468-C220-5A6EE243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B1DB4D-98BF-AEC3-954C-FFA4313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0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25A582-B8F3-D896-3894-4126EE55E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4BD34A-A509-1A8E-7751-54B78A86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74E2-6255-3BF7-E53A-CF19F0BB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20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64AF3-E71C-F0BC-1964-F4E4F97F2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B0028-AA70-4D34-B623-DCA42E476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5CAC5-73A4-6A14-2862-26B2F34F2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9F47A-338A-F9B4-C5BC-E36C588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6B6B3-E169-2693-1A50-7F8EF0E8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1D5CC7-2DD3-61E1-014C-07FA3810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3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03ECE-CB5B-3F96-328B-747AA9D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E46DD8-16C2-0AB0-7CDB-92680FFCFA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8036F4-98F8-A308-233D-A211459D9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C9AFC1-D75B-EA63-8936-6E709A93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98E78-E48C-49E2-1978-305BC5E9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84CEC-2C05-0F62-428F-0939AE6F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135E0D-0038-412F-7A8E-40CEC63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ABF78-79CA-46B4-C1B2-3891D2DC1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C76DF-8B83-4025-02A8-3BE948E65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5384C-6B6C-EDC3-46C0-9BFB44D79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CD001-6171-B71F-A678-1D1A06DAF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897A19B5-97F5-4E9A-1613-D5654B987D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9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svg"/><Relationship Id="rId7" Type="http://schemas.openxmlformats.org/officeDocument/2006/relationships/image" Target="../media/image54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AACC2-987C-EC31-7079-F1BA92032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916" y="2873018"/>
            <a:ext cx="4922886" cy="11347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Мастер-класс «Современный урок. Требования к организации»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3881EC-C179-DDA0-E966-5C8954177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4040" y="4916558"/>
            <a:ext cx="4155311" cy="159742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/>
              <a:t>Заместитель </a:t>
            </a:r>
            <a:r>
              <a:rPr lang="ru-RU" sz="2400" dirty="0"/>
              <a:t>директора по УР Козлова О.П.</a:t>
            </a:r>
          </a:p>
          <a:p>
            <a:pPr algn="l"/>
            <a:endParaRPr lang="ru-RU" dirty="0"/>
          </a:p>
          <a:p>
            <a:pPr algn="r"/>
            <a:r>
              <a:rPr lang="ru-RU" sz="2400" dirty="0"/>
              <a:t>Новоорск, 2025г.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C8BC10-EC04-4076-A373-5CD37443723F}"/>
              </a:ext>
            </a:extLst>
          </p:cNvPr>
          <p:cNvSpPr txBox="1"/>
          <p:nvPr/>
        </p:nvSpPr>
        <p:spPr>
          <a:xfrm>
            <a:off x="482891" y="193763"/>
            <a:ext cx="46109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Муниципальное общеобразовательное автономное учреждение </a:t>
            </a:r>
          </a:p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средняя общеобразовательная школа №1  п. Новоорск </a:t>
            </a:r>
          </a:p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имени Героя Советского Союза Калачева А.В.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248ABE-491D-4F06-B914-149C29DE5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91" y="819725"/>
            <a:ext cx="2614325" cy="198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AEEA4-E604-4AE4-79AF-B005D9809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257175"/>
            <a:ext cx="10791825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Тип №3. Урок систематизации знаний (общеметодологической направленности)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524B82-749E-4DA7-9B78-536125223B87}"/>
              </a:ext>
            </a:extLst>
          </p:cNvPr>
          <p:cNvSpPr txBox="1"/>
          <p:nvPr/>
        </p:nvSpPr>
        <p:spPr>
          <a:xfrm>
            <a:off x="495302" y="1325563"/>
            <a:ext cx="9344024" cy="452431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Цели: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Деятельностная: научить детей структуризации полученного знания, развивать умение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перехода от частного к общему и наоборот, научить видеть каждое новое знание,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повторить изученный способ действий в рамках всей изучаемой темы.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Содержательная: научить обобщению, развивать умение строить теоретические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предположения о дальнейшем развитии темы, научить видению нового знания в структуре общего курса, его связь с уже приобретенным опытом и его значение для последующего обучения.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Структура урока систематизации знаний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Самоопределение.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Актуализация знаний и фиксирование затруднений.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Постановка учебной задачи, целей урока.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Составление плана, стратегии по разрешению затруднения.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Реализация выбранного проекта.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Этап самостоятельной работы с проверкой по эталону.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Этап рефлексии учебной деятельности.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924640-7CC6-4143-97BE-9C668D9A5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356" y="3790964"/>
            <a:ext cx="3777342" cy="561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7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AEEA4-E604-4AE4-79AF-B005D9809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257176"/>
            <a:ext cx="10791825" cy="1068388"/>
          </a:xfrm>
        </p:spPr>
        <p:txBody>
          <a:bodyPr>
            <a:normAutofit fontScale="90000"/>
          </a:bodyPr>
          <a:lstStyle/>
          <a:p>
            <a:r>
              <a:rPr lang="ru-RU" dirty="0"/>
              <a:t>Тип №4. Урок развивающего контроля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524B82-749E-4DA7-9B78-536125223B87}"/>
              </a:ext>
            </a:extLst>
          </p:cNvPr>
          <p:cNvSpPr txBox="1"/>
          <p:nvPr/>
        </p:nvSpPr>
        <p:spPr>
          <a:xfrm>
            <a:off x="495302" y="1325563"/>
            <a:ext cx="9344024" cy="452431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Цели: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Деятельностная: научить детей способам самоконтроля и взаимоконтроля, формировать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способности, позволяющие осуществлять контроль.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Содержательная: проверка знания, умений, приобретенных навыков и самопроверка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учеников.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Структура урока развивающего контроля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Мотивационный этап.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Актуализация знаний и осуществление пробного действия.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Фиксирование локальных затруднений.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Создание плана по решению проблемы.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Реализация на практике выбранного плана.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Обобщение видов затруднений.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Осуществление самостоятельной работы и самопроверки с использованием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эталонного образца.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Решение задач творческого уровня.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• Рефлексия деятельности.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5344A6-D688-48A6-8D0C-CA0A3F503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981" y="2693987"/>
            <a:ext cx="3438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11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E46C5-CB81-133A-7209-67F060B27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Способность учащихся к усвоению информации на уроке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72BFB90-CB86-4BDA-B44A-2F7B9E624F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8649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991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07" y="1"/>
            <a:ext cx="10922793" cy="723900"/>
          </a:xfrm>
        </p:spPr>
        <p:txBody>
          <a:bodyPr/>
          <a:lstStyle/>
          <a:p>
            <a:r>
              <a:rPr lang="ru-RU" dirty="0"/>
              <a:t>Современные образовательные технологии</a:t>
            </a:r>
          </a:p>
        </p:txBody>
      </p:sp>
      <p:graphicFrame>
        <p:nvGraphicFramePr>
          <p:cNvPr id="8" name="Таблица 10">
            <a:extLst>
              <a:ext uri="{FF2B5EF4-FFF2-40B4-BE49-F238E27FC236}">
                <a16:creationId xmlns:a16="http://schemas.microsoft.com/office/drawing/2014/main" id="{3BA5646E-11C3-3436-4AB6-EF10748F3F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1253236"/>
              </p:ext>
            </p:extLst>
          </p:nvPr>
        </p:nvGraphicFramePr>
        <p:xfrm>
          <a:off x="135732" y="676591"/>
          <a:ext cx="11710986" cy="599852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731043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3305175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7674768">
                  <a:extLst>
                    <a:ext uri="{9D8B030D-6E8A-4147-A177-3AD203B41FA5}">
                      <a16:colId xmlns:a16="http://schemas.microsoft.com/office/drawing/2014/main" val="3241802405"/>
                    </a:ext>
                  </a:extLst>
                </a:gridCol>
              </a:tblGrid>
              <a:tr h="42068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№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Современные образовательные технологии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ТЕХНОЛОГИЯ ПРОБЛЕМНОГО ОБУЧЕНИЯ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Учитель создаёт проблемную ситуацию (познавательную задачу) и подталкивает учеников к поиску решения. 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ТЕХНОЛОГИЯ РАЗВИВАЮЩЕГО ОБУЧЕНИЯ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Развивающее обучение стремится к формированию умений, необходимых для самостоятельного мышления и решения проблем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ТЕХНОЛОГИЯ ПРОЕКТНОГО ОБУЧЕНИЯ 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Учащиеся приобретают знания и навыки в процессе самостоятельного планирования и выполнения практических заданий-проектов, направленных на решение конкретных проблем и создание конечного продукта.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ЗДОРОВЬЕСБЕРЕГАЮЩИЕ ТЕХНОЛОГИИ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Это комплекс мер по охране и укреплению здоровья субъектов образовательного процесса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23369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ТЕХНОЛОГИЯ СОТРУДНИЧЕСТВА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Активная совместная деятельность учащихся в малых учебных группах в разных учебных ситуациях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0167924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ТЕХНОЛОГИЯ РАЗВИТИЯ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Вид личностно-ориентированного обучения, направленный на формирование навыков мыслительной деятельности: планирования, прогнозирования, анализа и структуризации информации. </a:t>
                      </a:r>
                      <a:endParaRPr kumimoji="0" lang="ru-RU" sz="1800" b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69626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ТЕХНОЛОГИЯ ЛИЧНОСТНО-ОРИЕНТИРОВАННОГО ОБУЧЕНИЯ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Центром образовательного процесса является личность ученика. Учитываются индивидуальные особенности, интересы, потребности и склонности каждого учащегося.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598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12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07" y="1"/>
            <a:ext cx="10922793" cy="723900"/>
          </a:xfrm>
        </p:spPr>
        <p:txBody>
          <a:bodyPr/>
          <a:lstStyle/>
          <a:p>
            <a:r>
              <a:rPr lang="ru-RU" dirty="0"/>
              <a:t>Карта контроля качества урока</a:t>
            </a:r>
          </a:p>
        </p:txBody>
      </p:sp>
      <p:graphicFrame>
        <p:nvGraphicFramePr>
          <p:cNvPr id="8" name="Таблица 10">
            <a:extLst>
              <a:ext uri="{FF2B5EF4-FFF2-40B4-BE49-F238E27FC236}">
                <a16:creationId xmlns:a16="http://schemas.microsoft.com/office/drawing/2014/main" id="{3BA5646E-11C3-3436-4AB6-EF10748F3F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1851737"/>
              </p:ext>
            </p:extLst>
          </p:nvPr>
        </p:nvGraphicFramePr>
        <p:xfrm>
          <a:off x="78582" y="693916"/>
          <a:ext cx="11941969" cy="604725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68521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4638018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903297">
                  <a:extLst>
                    <a:ext uri="{9D8B030D-6E8A-4147-A177-3AD203B41FA5}">
                      <a16:colId xmlns:a16="http://schemas.microsoft.com/office/drawing/2014/main" val="3241802405"/>
                    </a:ext>
                  </a:extLst>
                </a:gridCol>
                <a:gridCol w="5932133">
                  <a:extLst>
                    <a:ext uri="{9D8B030D-6E8A-4147-A177-3AD203B41FA5}">
                      <a16:colId xmlns:a16="http://schemas.microsoft.com/office/drawing/2014/main" val="463929342"/>
                    </a:ext>
                  </a:extLst>
                </a:gridCol>
              </a:tblGrid>
              <a:tr h="297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38100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ЦЕЛЕПОЛАГАНИЕ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ДЕЯТЕЛЬНОСТИ УЧЕНИКОВ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 формулируется совместно с учениками (использует проблемный метод, смысловую догадку, метод ассоциаций, иное)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проблемные методы обучения (частично-поисковый, исследовательский), приемы активизации познавательной деятельности школьников, диалоговые технологии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 возможно продиагностировать и достичь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Организуется деятельность по самостоятельному получению знаний учениками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 формулируется четко и доступно для понимания учеников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Организуется проектная или учебно-исследовательская деятельность школьников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79423369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Поставленные задачи соответствуют достижению цели, являются необходимыми и достаточными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предусматривают учет индивидуальных особенностей и интересов учеников, дифференциацию и индивидуализацию обучения, в том числе возможность выбора темпа, уровня сложности, способов деятельности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090167924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МОТИВАЦИИ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Включаются задания на формирование, развитие или совершенствование универсальных учебных действий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17169626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Мотивация выделяется в отдельный этап урока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задания на формирование функциональной грамотности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859598186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Проводится мотивация на каждом этапе урока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Включаются задания, которые направлены на формирование положительной учебной мотивации, в том числе учебно-познавательных мотивов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149723317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Применяются различные способы формирования мотивации (от мотивации через оценку до практической значимости темы с приведением примеров)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разнообразные способы и средства обратной связи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727049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05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07" y="1"/>
            <a:ext cx="10922793" cy="723900"/>
          </a:xfrm>
        </p:spPr>
        <p:txBody>
          <a:bodyPr/>
          <a:lstStyle/>
          <a:p>
            <a:r>
              <a:rPr lang="ru-RU" dirty="0"/>
              <a:t>Карта контроля качества урока</a:t>
            </a:r>
          </a:p>
        </p:txBody>
      </p:sp>
      <p:graphicFrame>
        <p:nvGraphicFramePr>
          <p:cNvPr id="8" name="Таблица 10">
            <a:extLst>
              <a:ext uri="{FF2B5EF4-FFF2-40B4-BE49-F238E27FC236}">
                <a16:creationId xmlns:a16="http://schemas.microsoft.com/office/drawing/2014/main" id="{3BA5646E-11C3-3436-4AB6-EF10748F3F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234482"/>
              </p:ext>
            </p:extLst>
          </p:nvPr>
        </p:nvGraphicFramePr>
        <p:xfrm>
          <a:off x="78582" y="693916"/>
          <a:ext cx="11941969" cy="614756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68521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4638018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903297">
                  <a:extLst>
                    <a:ext uri="{9D8B030D-6E8A-4147-A177-3AD203B41FA5}">
                      <a16:colId xmlns:a16="http://schemas.microsoft.com/office/drawing/2014/main" val="3241802405"/>
                    </a:ext>
                  </a:extLst>
                </a:gridCol>
                <a:gridCol w="5932133">
                  <a:extLst>
                    <a:ext uri="{9D8B030D-6E8A-4147-A177-3AD203B41FA5}">
                      <a16:colId xmlns:a16="http://schemas.microsoft.com/office/drawing/2014/main" val="463929342"/>
                    </a:ext>
                  </a:extLst>
                </a:gridCol>
              </a:tblGrid>
              <a:tr h="297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38100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Задания, которые включатся в урок, являются необходимыми и достаточными, чтобы достичь цели урока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Организуется рефлексия с учетом возрастных особенностей школьников (оценка новизны, сложности, полезности выполненных заданий, уровня достижения цели урока, степени выполнения поставленных задач, полученного результата и деятельности, взаимодействия, иное)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Используются методы и приемы, которые оправданы для данного урока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значимость знаний и способов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 урока соответствует поставленной цели, структура урока логична, этапы взаимосвязаны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урока соответствует планируемым результатам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урока формулируется четко и доступно для понимания учеников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ИНФОРМАЦИОННОЕ И ТЕХНИЧЕСКОЕ ОБЕСПЕЧЕНИЕ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79423369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И РЕФЛЕКСИЯ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 использование условно-изобразительной наглядности (знаково-символические средства, модели и другие). Используется наглядность целесообразно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090167924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Используется формирующее или критериальное оценивание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использование ИКТ-технологий. Применяется ИКТ-технологии целесообразно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17169626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возможность разработать и обсудить с учениками критерии оценки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Наглядность, которая используется, функциональна (использует для решения определенной учебной задачи). Средства обучения используются целесообразно, учитывается специфика программы и возраста школьников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859598186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Организуется </a:t>
                      </a:r>
                      <a:r>
                        <a:rPr lang="ru-RU" sz="1350" dirty="0" err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взаимооценка</a:t>
                      </a: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 самооценка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использование разнообразных справочных материалов (словарей, энциклопедий, справочников)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149723317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Даются комментарии к отметкам, которые выставляются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использование электронных или цифровых образовательных ресурсов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727049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49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07" y="1"/>
            <a:ext cx="10922793" cy="723900"/>
          </a:xfrm>
        </p:spPr>
        <p:txBody>
          <a:bodyPr/>
          <a:lstStyle/>
          <a:p>
            <a:r>
              <a:rPr lang="ru-RU" dirty="0"/>
              <a:t>Карта контроля качества урока</a:t>
            </a:r>
          </a:p>
        </p:txBody>
      </p:sp>
      <p:graphicFrame>
        <p:nvGraphicFramePr>
          <p:cNvPr id="8" name="Таблица 10">
            <a:extLst>
              <a:ext uri="{FF2B5EF4-FFF2-40B4-BE49-F238E27FC236}">
                <a16:creationId xmlns:a16="http://schemas.microsoft.com/office/drawing/2014/main" id="{3BA5646E-11C3-3436-4AB6-EF10748F3F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6816429"/>
              </p:ext>
            </p:extLst>
          </p:nvPr>
        </p:nvGraphicFramePr>
        <p:xfrm>
          <a:off x="78582" y="693916"/>
          <a:ext cx="11941969" cy="461810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68521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4638018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903297">
                  <a:extLst>
                    <a:ext uri="{9D8B030D-6E8A-4147-A177-3AD203B41FA5}">
                      <a16:colId xmlns:a16="http://schemas.microsoft.com/office/drawing/2014/main" val="3241802405"/>
                    </a:ext>
                  </a:extLst>
                </a:gridCol>
                <a:gridCol w="5932133">
                  <a:extLst>
                    <a:ext uri="{9D8B030D-6E8A-4147-A177-3AD203B41FA5}">
                      <a16:colId xmlns:a16="http://schemas.microsoft.com/office/drawing/2014/main" val="463929342"/>
                    </a:ext>
                  </a:extLst>
                </a:gridCol>
              </a:tblGrid>
              <a:tr h="297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FFFFFF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38100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использование материалов разных форматов (тексты, таблицы, схемы, графики, видео, аудио)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УСЛОВИЙ ОХРАНЫ ЗДОРОВЬЯ ДЕТЕЙ, СОБЛЮДЕНИЕ САНИТАРНЫХ НОРМ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используют технологическую карту урока или рабочий лист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Предусмотрено чередование различных видов деятельности с целью профилактики переутомления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b="1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ВОСПИТАТЕЛЬНОГО ПОТЕНЦИАЛА УРОКА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Предусмотрены динамические паузы (физкультминутки) и проводится комплекс упражнений для профилактики утомления глаз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Школьники побуждаются соблюдать общепринятые правила поведения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уроке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Подбираются виды деятельности с учетом возрастных и индивидуальных психологических особенностей школьников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794233698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Привлекается внимание учеников к ценностному аспекту явлений, которые изучают на уроке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090167924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Включается в урок социально-значимая информация и организуется работа школьников с ней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1716962612"/>
                  </a:ext>
                </a:extLst>
              </a:tr>
              <a:tr h="49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dirty="0">
                          <a:solidFill>
                            <a:srgbClr val="000000"/>
                          </a:solidFill>
                          <a:effectLst/>
                          <a:latin typeface="PT Sans" panose="020B0503020203020204" pitchFamily="3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Применяются на уроке интерактивные формы работы, чтобы развивать навыки коммуникации (интеллектуальные игры, работа в парах и группах, командная работа, дискуссии для развития навыков ведения диалога)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57150" marB="571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0" marR="28575" marT="57150" marB="57150" anchor="ctr"/>
                </a:tc>
                <a:extLst>
                  <a:ext uri="{0D108BD9-81ED-4DB2-BD59-A6C34878D82A}">
                    <a16:rowId xmlns:a16="http://schemas.microsoft.com/office/drawing/2014/main" val="2859598186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337385-01E8-4A47-A46A-53DC75B1E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674" y="3429000"/>
            <a:ext cx="3937065" cy="2950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098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563" y="154920"/>
            <a:ext cx="9102213" cy="600550"/>
          </a:xfrm>
        </p:spPr>
        <p:txBody>
          <a:bodyPr>
            <a:normAutofit fontScale="90000"/>
          </a:bodyPr>
          <a:lstStyle/>
          <a:p>
            <a:r>
              <a:rPr lang="ru-RU" dirty="0"/>
              <a:t>Вопросы для самооценки урока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03812D-262A-4731-B908-4A98C3D7FBD3}"/>
              </a:ext>
            </a:extLst>
          </p:cNvPr>
          <p:cNvSpPr txBox="1"/>
          <p:nvPr/>
        </p:nvSpPr>
        <p:spPr>
          <a:xfrm>
            <a:off x="0" y="755470"/>
            <a:ext cx="12192000" cy="5716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1.	</a:t>
            </a: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 какому типу урока может быть отнесен данный урок? Каково его место в системе других уроков по теме?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2.	Каковы цель и задачи урока? Какие личностные, метапредметные и предметные результаты планировали получить к концу урока?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3.	Насколько удачно было отобрано содержание урока в соответствии с поставленной целью?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4.	Насколько содержание урока соответствовало требованиям ФГОС? Все ли требования программы по данной теме (вопросу) получили отражение в уроке?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5.	Рационально ли было распределено время на этапы урока?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6.	Какие(</a:t>
            </a:r>
            <a:r>
              <a:rPr lang="ru-RU" sz="15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ое</a:t>
            </a: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) понятия были намечены для усвоения учащимися? На какие другие понятия они (оно) опираются? Для каких понятий являются базой?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7.	Какие учебные действия должны осуществить учащиеся, чтобы освоить данное понятие и общий способ действия?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8.	Какие виды деятельности учащихся реализованы на уроке? С какой целью? Как деятельность учащихся соотносится с планируемыми результатами?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9.	Какие именно УУД формируются на уроке? Какие методы применялись для формирования УУД?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10.	Как была обеспечена на уроке связь обучения с жизнью? Какие практические навыки сформированы на уроке?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11.	Имел ли место дифференцированный подход к учащимся? На каких этапах урока? Каким образом?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12.	Были ли использованы воспитательные возможности содержания учебного материала?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13.	Правильно ли определен объем и содержание домашнего задания с учетом цели, особенностей класса и качества усвоения материала на уроке?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14.	Как Вы сами оцениваете результаты своего урока?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15.	Удалось ли реализовать все поставленные задачи урока? Если не удалось, то почему?</a:t>
            </a:r>
          </a:p>
        </p:txBody>
      </p:sp>
    </p:spTree>
    <p:extLst>
      <p:ext uri="{BB962C8B-B14F-4D97-AF65-F5344CB8AC3E}">
        <p14:creationId xmlns:p14="http://schemas.microsoft.com/office/powerpoint/2010/main" val="413953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Чтобы привести урок в соответствие с требованиями рекомендовано: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03812D-262A-4731-B908-4A98C3D7FBD3}"/>
              </a:ext>
            </a:extLst>
          </p:cNvPr>
          <p:cNvSpPr txBox="1"/>
          <p:nvPr/>
        </p:nvSpPr>
        <p:spPr>
          <a:xfrm>
            <a:off x="85725" y="1800692"/>
            <a:ext cx="10086975" cy="5798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Четко формулировать цель урока. Следить за тем, чтобы цель урока была доступной для понимания обучающимися.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Включать задания, предусматривающие организацию самостоятельной активной деятельности обучающихся (элементы проектной и учебно-исследовательской деятельности). Использовать на уроке приемы активизации познавательной деятельности обучающихся. Подбирать задания с учетом индивидуальных особенностей и интересов обучающихся, использовать приемы дифференциации и индивидуализации обучения.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Использовать на уроках критериальное (формирующее) оценивание.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При организации рефлексии учитывать возрастные особенности обучающихся.</a:t>
            </a:r>
          </a:p>
          <a:p>
            <a:br>
              <a:rPr lang="ru-RU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588085-2615-429C-9A0B-94294DD11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2191" y="3514725"/>
            <a:ext cx="2769809" cy="207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1434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44B5C-654E-4EFA-75E7-5F090565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03812D-262A-4731-B908-4A98C3D7FBD3}"/>
              </a:ext>
            </a:extLst>
          </p:cNvPr>
          <p:cNvSpPr txBox="1"/>
          <p:nvPr/>
        </p:nvSpPr>
        <p:spPr>
          <a:xfrm>
            <a:off x="85725" y="1800692"/>
            <a:ext cx="10086975" cy="3338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«Как организовать и контролировать сопровождение молодых и вновь прибывших специалистов». Елена Кондратенко © Материал из Справочная система «Завуч: обучение и воспитание». Подробнее: https://1zavuch.ru/#/document/16/116713/tit2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Научно-педагогическое обеспечение современного урока: Методические рекомендации / В. В. Сериков И. М.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Осмоловская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Е.Н.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Дзятковская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и др. / под ред. В. В. Серикова. М.: ФГБНУ «Институт содержания и методов обучения», 2024. 41 с.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588085-2615-429C-9A0B-94294DD11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2191" y="3514725"/>
            <a:ext cx="2769809" cy="2073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1711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92246-65A4-6BA6-3CC1-27670157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Системно-деятельностный подход </a:t>
            </a:r>
          </a:p>
        </p:txBody>
      </p:sp>
      <p:sp>
        <p:nvSpPr>
          <p:cNvPr id="4" name="Объект 5">
            <a:extLst>
              <a:ext uri="{FF2B5EF4-FFF2-40B4-BE49-F238E27FC236}">
                <a16:creationId xmlns:a16="http://schemas.microsoft.com/office/drawing/2014/main" id="{F21D19EC-C5BA-A120-E691-0352A41437F3}"/>
              </a:ext>
            </a:extLst>
          </p:cNvPr>
          <p:cNvSpPr txBox="1">
            <a:spLocks/>
          </p:cNvSpPr>
          <p:nvPr/>
        </p:nvSpPr>
        <p:spPr>
          <a:xfrm>
            <a:off x="838200" y="1991170"/>
            <a:ext cx="10515600" cy="337558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5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Системно-деятельностный подход 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— основа организации образовательной деятельности в соответствии с обновлёнными ФГОС НОО и ООО. </a:t>
            </a:r>
          </a:p>
          <a:p>
            <a:pPr>
              <a:lnSpc>
                <a:spcPts val="165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Основная идея системно-деятельностного подхода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заключается в том, что учение рассматривается не как простая трансляция знаний от учителя к учащимся, а как сотрудничество, совместная деятельность. 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ts val="165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Для реализации системно-деятельностного подхода используются активные методы обучения: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ролевые и деловые игры, проблемный метод, исследовательский метод, метод решения практических задач и другие.  </a:t>
            </a:r>
          </a:p>
          <a:p>
            <a:pPr>
              <a:lnSpc>
                <a:spcPts val="165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Основной результат обучения — развитие личности ребёнка на основе универсальных учебных действий.  </a:t>
            </a:r>
          </a:p>
          <a:p>
            <a:pPr>
              <a:lnSpc>
                <a:spcPts val="1650"/>
              </a:lnSpc>
              <a:spcAft>
                <a:spcPts val="600"/>
              </a:spcAft>
            </a:pP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1650"/>
              </a:lnSpc>
              <a:spcAft>
                <a:spcPts val="600"/>
              </a:spcAft>
            </a:pP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BA376F-C4E2-4457-9A4B-D001E4E72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767" y="4814749"/>
            <a:ext cx="2556293" cy="38242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C1402C-DCAF-4D55-B742-0F52A1C9A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037" y="4876572"/>
            <a:ext cx="2865394" cy="37005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3441D4-DD0E-4178-A189-B0C845F7F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76574"/>
            <a:ext cx="2567378" cy="370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6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53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Информация об уроке: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685" y="1320658"/>
            <a:ext cx="10528338" cy="525597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C00000"/>
                </a:solidFill>
              </a:rPr>
              <a:t>Урок математики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rgbClr val="C00000"/>
                </a:solidFill>
              </a:rPr>
              <a:t> по теме: «Коэффициент»</a:t>
            </a: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Тип урока: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урок открытия новых знаний</a:t>
            </a:r>
          </a:p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урока: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овладения обучающимися знания числового коэффициента, умения находить коэффициент простейших алгебраических выражений.</a:t>
            </a:r>
          </a:p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Использованы: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развивающего обучения, информационно-коммуникационная технология, педагогика сотрудничества, технология проблемного обучения, здоровьесберегающие технологии</a:t>
            </a:r>
          </a:p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Методы обучения: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словесный, наглядный, практический, поисковый, интерактивный, метод стимулирования и мотивации, метод контроля и самоконтроля</a:t>
            </a:r>
          </a:p>
          <a:p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8398761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53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Структура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911" y="1343584"/>
            <a:ext cx="10772178" cy="5149291"/>
          </a:xfrm>
        </p:spPr>
        <p:txBody>
          <a:bodyPr>
            <a:normAutofit fontScale="77500" lnSpcReduction="20000"/>
          </a:bodyPr>
          <a:lstStyle/>
          <a:p>
            <a:r>
              <a:rPr lang="ru-RU" sz="4000" dirty="0"/>
              <a:t>Организационное начало</a:t>
            </a:r>
          </a:p>
          <a:p>
            <a:r>
              <a:rPr lang="ru-RU" sz="4000" dirty="0"/>
              <a:t>Актуализация знаний</a:t>
            </a:r>
          </a:p>
          <a:p>
            <a:r>
              <a:rPr lang="ru-RU" sz="4000" dirty="0"/>
              <a:t>Целеполагание </a:t>
            </a:r>
          </a:p>
          <a:p>
            <a:r>
              <a:rPr lang="ru-RU" sz="4000" dirty="0"/>
              <a:t>Построение проекта выхода из затруднения</a:t>
            </a:r>
          </a:p>
          <a:p>
            <a:r>
              <a:rPr lang="ru-RU" sz="4000" dirty="0"/>
              <a:t>Первичное усвоение новых знаний</a:t>
            </a:r>
          </a:p>
          <a:p>
            <a:r>
              <a:rPr lang="ru-RU" sz="4000" dirty="0"/>
              <a:t>Физкультминутка</a:t>
            </a:r>
          </a:p>
          <a:p>
            <a:r>
              <a:rPr lang="ru-RU" sz="4000" dirty="0"/>
              <a:t>Первичное закрепление</a:t>
            </a:r>
          </a:p>
          <a:p>
            <a:r>
              <a:rPr lang="ru-RU" sz="4000" dirty="0"/>
              <a:t>Применение сформированных знаний, умений и навыков на практике.</a:t>
            </a:r>
          </a:p>
          <a:p>
            <a:r>
              <a:rPr lang="ru-RU" sz="4000" dirty="0"/>
              <a:t>Рефлексия</a:t>
            </a:r>
          </a:p>
          <a:p>
            <a:r>
              <a:rPr lang="ru-RU" sz="4000" dirty="0"/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2282176004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76" y="213426"/>
            <a:ext cx="10742793" cy="923331"/>
          </a:xfrm>
        </p:spPr>
        <p:txBody>
          <a:bodyPr>
            <a:normAutofit fontScale="90000"/>
          </a:bodyPr>
          <a:lstStyle/>
          <a:p>
            <a:r>
              <a:rPr lang="ru-RU" sz="4000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 </a:t>
            </a:r>
            <a:br>
              <a:rPr lang="ru-RU" sz="4000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</a:br>
            <a:r>
              <a:rPr lang="ru-RU" sz="3100" b="1" dirty="0">
                <a:solidFill>
                  <a:srgbClr val="C00000"/>
                </a:solidFill>
                <a:sym typeface="Calibri"/>
              </a:rPr>
              <a:t>1</a:t>
            </a:r>
            <a:r>
              <a:rPr lang="ru-RU" sz="3100" b="1" dirty="0">
                <a:solidFill>
                  <a:srgbClr val="C00000"/>
                </a:solidFill>
              </a:rPr>
              <a:t> этап – организационный момент</a:t>
            </a:r>
            <a:br>
              <a:rPr lang="ru-RU" sz="3100" b="1" dirty="0">
                <a:solidFill>
                  <a:srgbClr val="C00000"/>
                </a:solidFill>
              </a:rPr>
            </a:br>
            <a:br>
              <a:rPr lang="ru-RU" sz="3100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</a:br>
            <a:endParaRPr lang="ru-RU" sz="3100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82383" y="2506662"/>
            <a:ext cx="7886700" cy="4351338"/>
          </a:xfrm>
        </p:spPr>
        <p:txBody>
          <a:bodyPr>
            <a:normAutofit/>
          </a:bodyPr>
          <a:lstStyle/>
          <a:p>
            <a:pPr marL="2743200" lvl="8" indent="0">
              <a:buNone/>
            </a:pPr>
            <a:br>
              <a:rPr lang="ru-RU" sz="2800" i="1" kern="0" dirty="0">
                <a:solidFill>
                  <a:srgbClr val="000000"/>
                </a:solidFill>
                <a:cs typeface="Calibri"/>
                <a:sym typeface="Calibri"/>
              </a:rPr>
            </a:br>
            <a:r>
              <a:rPr lang="ru-RU" sz="3200" i="1" kern="0" dirty="0">
                <a:solidFill>
                  <a:srgbClr val="000000"/>
                </a:solidFill>
                <a:cs typeface="Calibri"/>
                <a:sym typeface="Calibri"/>
              </a:rPr>
              <a:t>                                      </a:t>
            </a:r>
          </a:p>
          <a:p>
            <a:pPr marL="0" indent="0">
              <a:buNone/>
            </a:pPr>
            <a:r>
              <a:rPr lang="ru-RU" sz="3200" i="1" kern="0" dirty="0">
                <a:solidFill>
                  <a:srgbClr val="000000"/>
                </a:solidFill>
                <a:cs typeface="Calibri"/>
                <a:sym typeface="Calibri"/>
              </a:rPr>
              <a:t>                                                            </a:t>
            </a:r>
            <a:endParaRPr lang="ru-RU" sz="3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50976" y="145311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Задача этапа: </a:t>
            </a:r>
          </a:p>
          <a:p>
            <a:r>
              <a:rPr lang="ru-RU" dirty="0"/>
              <a:t>подготовить обучающихся  к работе на уроке. </a:t>
            </a:r>
          </a:p>
          <a:p>
            <a:endParaRPr lang="ru-RU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учителя:</a:t>
            </a:r>
          </a:p>
          <a:p>
            <a:r>
              <a:rPr lang="ru-RU" dirty="0"/>
              <a:t>учитель приветствует учащихся, </a:t>
            </a:r>
          </a:p>
          <a:p>
            <a:r>
              <a:rPr lang="ru-RU" dirty="0"/>
              <a:t>настраивает их на работу.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74924" y="222180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обучающихся:</a:t>
            </a:r>
          </a:p>
          <a:p>
            <a:r>
              <a:rPr lang="ru-RU" dirty="0"/>
              <a:t>настраиваются на работу, приводят в порядок рабочие места, в ходе беседы перестраиваются на урок математики.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732" y="3730039"/>
            <a:ext cx="3107476" cy="23306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686" y="3563224"/>
            <a:ext cx="3328086" cy="24960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467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66" y="259577"/>
            <a:ext cx="7511084" cy="95553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2 этап – актуализация знаний            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9782" y="1186249"/>
            <a:ext cx="10363200" cy="4294678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A5A5A5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Задача этапа:          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повторить изученный материал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926" y="1442396"/>
            <a:ext cx="3480707" cy="8980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81077" y="2046882"/>
            <a:ext cx="350219" cy="2139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70013" y="2031811"/>
            <a:ext cx="361547" cy="225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0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023582" y="1731187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1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 </a:t>
            </a:r>
            <a:r>
              <a:rPr lang="ru-RU" sz="2100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учителя:</a:t>
            </a:r>
            <a:endParaRPr lang="ru-RU" sz="21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предлагает узнать дату рождения телефона,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выполняя устные вычисления с рациональными числами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4472C4">
                    <a:lumMod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обучающихся:                                                                                                              </a:t>
            </a:r>
            <a:r>
              <a:rPr lang="ru-RU" sz="2100" dirty="0">
                <a:solidFill>
                  <a:prstClr val="black"/>
                </a:solidFill>
              </a:rPr>
              <a:t>озвучивают правила действий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с рациональными числами,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выполняют устные вычисления,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100" dirty="0">
                <a:solidFill>
                  <a:prstClr val="black"/>
                </a:solidFill>
              </a:rPr>
              <a:t>заполняют маршрутный лист.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307618" y="2028461"/>
            <a:ext cx="430090" cy="229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262226" y="2046882"/>
            <a:ext cx="444117" cy="2292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18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737972" y="2042670"/>
            <a:ext cx="527413" cy="2428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76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518" y="295209"/>
            <a:ext cx="3395766" cy="4938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291" y="3755962"/>
            <a:ext cx="1819674" cy="2426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6002" y="3005821"/>
            <a:ext cx="2382280" cy="31763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13660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016" y="1046205"/>
            <a:ext cx="10363200" cy="27459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3-4 этапы: Целеполагание и построение выхода из затруднения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096000" y="1276004"/>
            <a:ext cx="40422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u="sng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Прием</a:t>
            </a:r>
            <a:r>
              <a:rPr lang="ru-RU" u="sng" dirty="0"/>
              <a:t> </a:t>
            </a:r>
            <a:r>
              <a:rPr lang="ru-RU" b="1" u="sng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«Проблемная ситуация»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15546" y="1441600"/>
            <a:ext cx="571706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этапа: </a:t>
            </a:r>
          </a:p>
          <a:p>
            <a:r>
              <a:rPr lang="ru-RU" dirty="0"/>
              <a:t>определить тему урока, сформулировать  цель;</a:t>
            </a:r>
          </a:p>
          <a:p>
            <a:r>
              <a:rPr lang="ru-RU" dirty="0"/>
              <a:t>построить выход из затруднения</a:t>
            </a:r>
          </a:p>
          <a:p>
            <a:endParaRPr lang="ru-RU" dirty="0"/>
          </a:p>
          <a:p>
            <a:r>
              <a:rPr lang="ru-RU" dirty="0"/>
              <a:t> 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учителя:</a:t>
            </a:r>
          </a:p>
          <a:p>
            <a:r>
              <a:rPr lang="ru-RU" dirty="0"/>
              <a:t>создает проблемную ситуацию, </a:t>
            </a:r>
          </a:p>
          <a:p>
            <a:r>
              <a:rPr lang="ru-RU" dirty="0"/>
              <a:t>предлагая найти «лишнее» выражение;</a:t>
            </a:r>
          </a:p>
          <a:p>
            <a:r>
              <a:rPr lang="ru-RU" dirty="0"/>
              <a:t>задает игровую ситуацию, которая должна побудить учащихся к дальнейшей продуктивной работе на уроке</a:t>
            </a:r>
          </a:p>
          <a:p>
            <a:r>
              <a:rPr lang="ru-RU" dirty="0"/>
              <a:t>(голосовой помощник Алиса) </a:t>
            </a:r>
          </a:p>
          <a:p>
            <a:endParaRPr lang="ru-RU" dirty="0"/>
          </a:p>
          <a:p>
            <a:endParaRPr lang="ru-RU" dirty="0"/>
          </a:p>
          <a:p>
            <a:endParaRPr lang="ru-RU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570574" y="1969874"/>
            <a:ext cx="448138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обучающихся:</a:t>
            </a:r>
          </a:p>
          <a:p>
            <a:r>
              <a:rPr lang="ru-RU" dirty="0"/>
              <a:t>анализируют данные выражения: </a:t>
            </a:r>
          </a:p>
          <a:p>
            <a:r>
              <a:rPr lang="ru-RU" dirty="0"/>
              <a:t>находят черты сходства и различия;</a:t>
            </a:r>
          </a:p>
          <a:p>
            <a:r>
              <a:rPr lang="ru-RU" dirty="0"/>
              <a:t>участвуют в беседе,</a:t>
            </a:r>
          </a:p>
          <a:p>
            <a:r>
              <a:rPr lang="ru-RU" dirty="0"/>
              <a:t>определяют тему урока, </a:t>
            </a:r>
          </a:p>
          <a:p>
            <a:r>
              <a:rPr lang="ru-RU" dirty="0"/>
              <a:t>формулируют цель.</a:t>
            </a:r>
          </a:p>
          <a:p>
            <a:endParaRPr lang="ru-RU" b="1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633" y="4144340"/>
            <a:ext cx="2899718" cy="21747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486" y="4158989"/>
            <a:ext cx="2882524" cy="2160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752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255" y="294868"/>
            <a:ext cx="9715234" cy="165146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5 этап: Открытие </a:t>
            </a:r>
            <a:r>
              <a:rPr lang="ru-RU" sz="3200" b="1" dirty="0">
                <a:solidFill>
                  <a:srgbClr val="C00000"/>
                </a:solidFill>
              </a:rPr>
              <a:t>нового знания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2000" b="1" dirty="0"/>
              <a:t>Задача этапа : формировать знание о числовом </a:t>
            </a:r>
            <a:br>
              <a:rPr lang="ru-RU" sz="2000" b="1" dirty="0"/>
            </a:br>
            <a:r>
              <a:rPr lang="ru-RU" sz="2000" b="1" dirty="0"/>
              <a:t>коэффициенте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7805985" y="3515798"/>
            <a:ext cx="2234117" cy="23755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996286" y="4296507"/>
            <a:ext cx="18535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Что</a:t>
            </a:r>
            <a:r>
              <a:rPr kumimoji="0" lang="ru-RU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такое коэффициент?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533" y="3062601"/>
            <a:ext cx="4561301" cy="28974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098" y="761138"/>
            <a:ext cx="4366844" cy="24569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Объект 17"/>
          <p:cNvSpPr>
            <a:spLocks noGrp="1"/>
          </p:cNvSpPr>
          <p:nvPr>
            <p:ph idx="1"/>
          </p:nvPr>
        </p:nvSpPr>
        <p:spPr>
          <a:xfrm>
            <a:off x="1057485" y="2095166"/>
            <a:ext cx="9824699" cy="3037007"/>
          </a:xfrm>
        </p:spPr>
        <p:txBody>
          <a:bodyPr>
            <a:normAutofit/>
          </a:bodyPr>
          <a:lstStyle/>
          <a:p>
            <a:r>
              <a:rPr lang="ru-RU" sz="2000" b="1" u="sng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Прием</a:t>
            </a:r>
            <a:r>
              <a:rPr lang="ru-RU" sz="2000" u="sng" dirty="0"/>
              <a:t> </a:t>
            </a:r>
            <a:r>
              <a:rPr lang="ru-RU" sz="2000" b="1" u="sng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«Видеофрагмент»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857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482" y="259060"/>
            <a:ext cx="8101350" cy="19304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5.1 этап: Первичное закрепление нового материала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000" b="1" dirty="0"/>
              <a:t>Задача этапа: развивать практические способности обучающихся, встроить новые знания в систему имеющихся знаний. 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23850" y="1764050"/>
            <a:ext cx="921814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обучающихся:</a:t>
            </a:r>
          </a:p>
          <a:p>
            <a:r>
              <a:rPr lang="ru-RU" dirty="0"/>
              <a:t>закрепляют новый материал с проговариванием во внешней речи: </a:t>
            </a:r>
          </a:p>
          <a:p>
            <a:r>
              <a:rPr lang="ru-RU" dirty="0"/>
              <a:t>комментированное решение задания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383" y="3849820"/>
            <a:ext cx="1828800" cy="2438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50524" y="3327961"/>
            <a:ext cx="4189055" cy="31417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920" y="3781168"/>
            <a:ext cx="1880290" cy="25070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28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627" y="538337"/>
            <a:ext cx="9233439" cy="490622"/>
          </a:xfrm>
        </p:spPr>
        <p:txBody>
          <a:bodyPr>
            <a:noAutofit/>
          </a:bodyPr>
          <a:lstStyle/>
          <a:p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5.2 Динамическая пауза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000" b="1" dirty="0"/>
              <a:t>Задача этапа:  смена вида деятельности, снятие локального утомления обучающихся.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223" y="2510040"/>
            <a:ext cx="4201297" cy="31509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900" y="2510040"/>
            <a:ext cx="4124214" cy="30931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922638" y="1825625"/>
            <a:ext cx="10431162" cy="4319802"/>
          </a:xfrm>
        </p:spPr>
        <p:txBody>
          <a:bodyPr/>
          <a:lstStyle/>
          <a:p>
            <a:r>
              <a:rPr lang="ru-RU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317951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76" y="283100"/>
            <a:ext cx="9608382" cy="226513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6 этап: Применение сформированных знаний, умений и навыков на практике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000" b="1" dirty="0"/>
              <a:t>Задачи этапа: развивать практические способности обучающихся, встроить новые знания в систему имеющихся знаний. </a:t>
            </a:r>
            <a:br>
              <a:rPr lang="ru-RU" sz="2000" b="1" dirty="0"/>
            </a:br>
            <a:r>
              <a:rPr lang="ru-RU" sz="2000" b="1" dirty="0"/>
              <a:t>Выполнение практической работы  (работа в парах)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797644" y="2548236"/>
            <a:ext cx="4399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zh-CN" b="1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Прием «Исследование»</a:t>
            </a:r>
          </a:p>
        </p:txBody>
      </p:sp>
      <p:sp>
        <p:nvSpPr>
          <p:cNvPr id="3" name="AutoShape 2" descr="blob:https://web.whatsapp.com/0f05ce82-f222-404c-9ec8-6b562e990b3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869" y="4216494"/>
            <a:ext cx="2576560" cy="1932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97405" y="3138432"/>
            <a:ext cx="3344561" cy="25084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332" y="3138434"/>
            <a:ext cx="3344562" cy="25084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290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520" y="0"/>
            <a:ext cx="10583386" cy="19304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6 этап: Применение сформированных знаний, умений и навыков на практике.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Самостоятельное выполнение интерактивного задания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473102" y="3342598"/>
            <a:ext cx="3813543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Деятельность обучающихся: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/>
              <a:t>открывают ссылку на задание и выполняют его самостоятельно </a:t>
            </a:r>
          </a:p>
          <a:p>
            <a:pPr marL="342900" lvl="0" indent="-139700"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kern="0" dirty="0">
              <a:solidFill>
                <a:srgbClr val="000000"/>
              </a:solidFill>
              <a:cs typeface="Calibri"/>
              <a:sym typeface="Calibri"/>
            </a:endParaRPr>
          </a:p>
          <a:p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1333" y="2329446"/>
            <a:ext cx="2991597" cy="39887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412" y="2319610"/>
            <a:ext cx="3049030" cy="40653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280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FDB01-98A0-1126-BAEF-EDFAD993F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Некоторые принципы подхода:</a:t>
            </a:r>
          </a:p>
        </p:txBody>
      </p:sp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FD188264-A421-AAAD-3562-A6C78C240A6C}"/>
              </a:ext>
            </a:extLst>
          </p:cNvPr>
          <p:cNvSpPr/>
          <p:nvPr/>
        </p:nvSpPr>
        <p:spPr>
          <a:xfrm>
            <a:off x="169209" y="1955174"/>
            <a:ext cx="2886075" cy="3180550"/>
          </a:xfrm>
          <a:prstGeom prst="rect">
            <a:avLst/>
          </a:prstGeom>
          <a:solidFill>
            <a:srgbClr val="0633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4">
            <a:extLst>
              <a:ext uri="{FF2B5EF4-FFF2-40B4-BE49-F238E27FC236}">
                <a16:creationId xmlns:a16="http://schemas.microsoft.com/office/drawing/2014/main" id="{EED208F2-AFA1-594B-A780-42C6F734EA6D}"/>
              </a:ext>
            </a:extLst>
          </p:cNvPr>
          <p:cNvSpPr/>
          <p:nvPr/>
        </p:nvSpPr>
        <p:spPr>
          <a:xfrm>
            <a:off x="1214324" y="1668319"/>
            <a:ext cx="733425" cy="733425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4C12D-6D97-AA46-FEC1-73A70C4CE952}"/>
              </a:ext>
            </a:extLst>
          </p:cNvPr>
          <p:cNvSpPr txBox="1"/>
          <p:nvPr/>
        </p:nvSpPr>
        <p:spPr>
          <a:xfrm>
            <a:off x="1192792" y="1656807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8" name="Прямоугольник 6">
            <a:extLst>
              <a:ext uri="{FF2B5EF4-FFF2-40B4-BE49-F238E27FC236}">
                <a16:creationId xmlns:a16="http://schemas.microsoft.com/office/drawing/2014/main" id="{39922B81-B152-4647-DA2D-38DAC987A169}"/>
              </a:ext>
            </a:extLst>
          </p:cNvPr>
          <p:cNvSpPr/>
          <p:nvPr/>
        </p:nvSpPr>
        <p:spPr>
          <a:xfrm>
            <a:off x="3123644" y="1951326"/>
            <a:ext cx="2886075" cy="3180550"/>
          </a:xfrm>
          <a:prstGeom prst="rect">
            <a:avLst/>
          </a:prstGeom>
          <a:solidFill>
            <a:srgbClr val="9A1A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4BA876D1-4F7C-53F2-5298-4E292441278C}"/>
              </a:ext>
            </a:extLst>
          </p:cNvPr>
          <p:cNvSpPr txBox="1">
            <a:spLocks/>
          </p:cNvSpPr>
          <p:nvPr/>
        </p:nvSpPr>
        <p:spPr>
          <a:xfrm>
            <a:off x="3103196" y="2474200"/>
            <a:ext cx="2949664" cy="2667001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Обучение — совместная деятельность учителя и учащихся, основанная на сотрудничестве и взаимопонимании.</a:t>
            </a:r>
          </a:p>
        </p:txBody>
      </p:sp>
      <p:sp>
        <p:nvSpPr>
          <p:cNvPr id="10" name="Овал 8">
            <a:extLst>
              <a:ext uri="{FF2B5EF4-FFF2-40B4-BE49-F238E27FC236}">
                <a16:creationId xmlns:a16="http://schemas.microsoft.com/office/drawing/2014/main" id="{F5517632-BBCA-CB91-AF9D-33468C633A8D}"/>
              </a:ext>
            </a:extLst>
          </p:cNvPr>
          <p:cNvSpPr/>
          <p:nvPr/>
        </p:nvSpPr>
        <p:spPr>
          <a:xfrm>
            <a:off x="4194940" y="1691820"/>
            <a:ext cx="733425" cy="733425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20322-3DA3-6965-191B-5AB30F8EB235}"/>
              </a:ext>
            </a:extLst>
          </p:cNvPr>
          <p:cNvSpPr txBox="1"/>
          <p:nvPr/>
        </p:nvSpPr>
        <p:spPr>
          <a:xfrm>
            <a:off x="4177120" y="1651707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</a:rPr>
              <a:t>2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0">
            <a:extLst>
              <a:ext uri="{FF2B5EF4-FFF2-40B4-BE49-F238E27FC236}">
                <a16:creationId xmlns:a16="http://schemas.microsoft.com/office/drawing/2014/main" id="{683E73E9-FA81-530C-017E-0037E2586A1D}"/>
              </a:ext>
            </a:extLst>
          </p:cNvPr>
          <p:cNvSpPr/>
          <p:nvPr/>
        </p:nvSpPr>
        <p:spPr>
          <a:xfrm>
            <a:off x="6128326" y="1947246"/>
            <a:ext cx="2886075" cy="3180550"/>
          </a:xfrm>
          <a:prstGeom prst="rect">
            <a:avLst/>
          </a:prstGeom>
          <a:solidFill>
            <a:srgbClr val="F7B0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CFB6665-209A-920A-A9AC-CC1109186FF9}"/>
              </a:ext>
            </a:extLst>
          </p:cNvPr>
          <p:cNvSpPr txBox="1">
            <a:spLocks/>
          </p:cNvSpPr>
          <p:nvPr/>
        </p:nvSpPr>
        <p:spPr>
          <a:xfrm>
            <a:off x="6140083" y="2486473"/>
            <a:ext cx="2949664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>
                <a:solidFill>
                  <a:schemeClr val="bg1"/>
                </a:solidFill>
              </a:rPr>
              <a:t>Система «учитель — ученик» эффективно работает тогда, когда открытие нового знания разворачивается через последовательность чётко продуманных учителем учебных задач, вопросов и заданий.</a:t>
            </a:r>
          </a:p>
        </p:txBody>
      </p:sp>
      <p:sp>
        <p:nvSpPr>
          <p:cNvPr id="14" name="Овал 12">
            <a:extLst>
              <a:ext uri="{FF2B5EF4-FFF2-40B4-BE49-F238E27FC236}">
                <a16:creationId xmlns:a16="http://schemas.microsoft.com/office/drawing/2014/main" id="{17EFAC16-E4E8-8D74-941C-5F67F6D8A533}"/>
              </a:ext>
            </a:extLst>
          </p:cNvPr>
          <p:cNvSpPr/>
          <p:nvPr/>
        </p:nvSpPr>
        <p:spPr>
          <a:xfrm>
            <a:off x="7129722" y="1692364"/>
            <a:ext cx="733425" cy="733425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15B968-1F68-1E47-4F85-76F4595FCABC}"/>
              </a:ext>
            </a:extLst>
          </p:cNvPr>
          <p:cNvSpPr txBox="1"/>
          <p:nvPr/>
        </p:nvSpPr>
        <p:spPr>
          <a:xfrm>
            <a:off x="7129723" y="1693858"/>
            <a:ext cx="733424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</a:rPr>
              <a:t>3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205678" y="2522680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Новые знания не даются в готовом виде.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Дети «открывают» их сами в процессе активной самостоятельной работы.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8F6D8E-C27E-4A0C-BF22-577AA413C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970" y="1949256"/>
            <a:ext cx="2883658" cy="3182388"/>
          </a:xfrm>
          <a:prstGeom prst="rect">
            <a:avLst/>
          </a:prstGeom>
        </p:spPr>
      </p:pic>
      <p:sp>
        <p:nvSpPr>
          <p:cNvPr id="17" name="Объект 2">
            <a:extLst>
              <a:ext uri="{FF2B5EF4-FFF2-40B4-BE49-F238E27FC236}">
                <a16:creationId xmlns:a16="http://schemas.microsoft.com/office/drawing/2014/main" id="{461B48BB-BB52-4B71-95D6-540FCDC495CA}"/>
              </a:ext>
            </a:extLst>
          </p:cNvPr>
          <p:cNvSpPr txBox="1">
            <a:spLocks/>
          </p:cNvSpPr>
          <p:nvPr/>
        </p:nvSpPr>
        <p:spPr>
          <a:xfrm>
            <a:off x="9176970" y="2401744"/>
            <a:ext cx="2949664" cy="2667001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>
                <a:solidFill>
                  <a:schemeClr val="bg1"/>
                </a:solidFill>
              </a:rPr>
              <a:t>Необходимо использование различных источников информации и организация сотрудничества на разных уровнях (индивидуальная, групповая, парная работа).</a:t>
            </a:r>
          </a:p>
        </p:txBody>
      </p:sp>
      <p:sp>
        <p:nvSpPr>
          <p:cNvPr id="20" name="Овал 12">
            <a:extLst>
              <a:ext uri="{FF2B5EF4-FFF2-40B4-BE49-F238E27FC236}">
                <a16:creationId xmlns:a16="http://schemas.microsoft.com/office/drawing/2014/main" id="{ACDEE7E1-7247-49F7-B220-B2C28F35AE83}"/>
              </a:ext>
            </a:extLst>
          </p:cNvPr>
          <p:cNvSpPr/>
          <p:nvPr/>
        </p:nvSpPr>
        <p:spPr>
          <a:xfrm>
            <a:off x="10260464" y="1627312"/>
            <a:ext cx="733425" cy="733425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D3405F-6FAC-40BF-A89E-E69CA39302B9}"/>
              </a:ext>
            </a:extLst>
          </p:cNvPr>
          <p:cNvSpPr txBox="1"/>
          <p:nvPr/>
        </p:nvSpPr>
        <p:spPr>
          <a:xfrm>
            <a:off x="10282981" y="1605663"/>
            <a:ext cx="671636" cy="7078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22" name="Прямоугольник 6">
            <a:extLst>
              <a:ext uri="{FF2B5EF4-FFF2-40B4-BE49-F238E27FC236}">
                <a16:creationId xmlns:a16="http://schemas.microsoft.com/office/drawing/2014/main" id="{EB79AA97-A6FC-4FF4-8CF4-1860BC481654}"/>
              </a:ext>
            </a:extLst>
          </p:cNvPr>
          <p:cNvSpPr/>
          <p:nvPr/>
        </p:nvSpPr>
        <p:spPr>
          <a:xfrm>
            <a:off x="2597921" y="5188480"/>
            <a:ext cx="7443387" cy="1579790"/>
          </a:xfrm>
          <a:prstGeom prst="rect">
            <a:avLst/>
          </a:prstGeom>
          <a:solidFill>
            <a:srgbClr val="9A1A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Объект 2">
            <a:extLst>
              <a:ext uri="{FF2B5EF4-FFF2-40B4-BE49-F238E27FC236}">
                <a16:creationId xmlns:a16="http://schemas.microsoft.com/office/drawing/2014/main" id="{BF443215-1363-4B81-AC8C-19778CCECED3}"/>
              </a:ext>
            </a:extLst>
          </p:cNvPr>
          <p:cNvSpPr txBox="1">
            <a:spLocks/>
          </p:cNvSpPr>
          <p:nvPr/>
        </p:nvSpPr>
        <p:spPr>
          <a:xfrm>
            <a:off x="2736308" y="5448366"/>
            <a:ext cx="7204105" cy="1367183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Формирование у обучающегося умения и желания учиться всю жизнь, работать в команде, давать оценку своей деятельности и деятельности одноклассников, быть способным осуществлять рефлексию.</a:t>
            </a:r>
          </a:p>
        </p:txBody>
      </p:sp>
    </p:spTree>
    <p:extLst>
      <p:ext uri="{BB962C8B-B14F-4D97-AF65-F5344CB8AC3E}">
        <p14:creationId xmlns:p14="http://schemas.microsoft.com/office/powerpoint/2010/main" val="326570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923" y="449243"/>
            <a:ext cx="8806206" cy="10282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7 этап: Рефлексия учебной деятельности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/>
              <a:t>Задача этапа:  Определить степень усвоения  учебного материала и развивать творческие способности учащихся, анализ учебной деятельности на уроке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209266" y="1892257"/>
            <a:ext cx="4275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Прием «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Синквейн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76631" y="2374710"/>
            <a:ext cx="3447098" cy="2585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021375" y="1857632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-Составим </a:t>
            </a:r>
            <a:r>
              <a:rPr lang="ru-RU" i="1" kern="0" dirty="0" err="1">
                <a:solidFill>
                  <a:srgbClr val="000000"/>
                </a:solidFill>
                <a:cs typeface="Calibri"/>
                <a:sym typeface="Calibri"/>
              </a:rPr>
              <a:t>синквейн</a:t>
            </a:r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 по теме урока «Коэффициент»</a:t>
            </a:r>
          </a:p>
          <a:p>
            <a:pPr marL="285750" indent="-285750">
              <a:buFontTx/>
              <a:buChar char="-"/>
            </a:pPr>
            <a:endParaRPr lang="ru-RU" i="1" kern="0" dirty="0">
              <a:solidFill>
                <a:srgbClr val="000000"/>
              </a:solidFill>
              <a:cs typeface="Calibri"/>
              <a:sym typeface="Calibri"/>
            </a:endParaRPr>
          </a:p>
          <a:p>
            <a:pPr>
              <a:buFontTx/>
              <a:buChar char="-"/>
            </a:pPr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Какие будут варианты?</a:t>
            </a:r>
          </a:p>
          <a:p>
            <a:pPr>
              <a:buFontTx/>
              <a:buChar char="-"/>
            </a:pPr>
            <a:endParaRPr lang="ru-RU" i="1" kern="0" dirty="0">
              <a:solidFill>
                <a:srgbClr val="000000"/>
              </a:solidFill>
              <a:cs typeface="Calibri"/>
              <a:sym typeface="Calibri"/>
            </a:endParaRPr>
          </a:p>
          <a:p>
            <a:r>
              <a:rPr lang="ru-RU" i="1" kern="0" dirty="0">
                <a:solidFill>
                  <a:srgbClr val="C00000"/>
                </a:solidFill>
                <a:cs typeface="Calibri"/>
                <a:sym typeface="Calibri"/>
              </a:rPr>
              <a:t>      </a:t>
            </a:r>
            <a:r>
              <a:rPr lang="ru-RU" i="1" kern="0" dirty="0">
                <a:cs typeface="Calibri"/>
                <a:sym typeface="Calibri"/>
              </a:rPr>
              <a:t>1</a:t>
            </a:r>
            <a:r>
              <a:rPr lang="ru-RU" i="1" kern="0" dirty="0">
                <a:solidFill>
                  <a:srgbClr val="C00000"/>
                </a:solidFill>
                <a:cs typeface="Calibri"/>
                <a:sym typeface="Calibri"/>
              </a:rPr>
              <a:t>  Коэффициент</a:t>
            </a:r>
          </a:p>
          <a:p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      2 Числовой, разный</a:t>
            </a:r>
          </a:p>
          <a:p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      3 Вычислить, найти, определить</a:t>
            </a:r>
          </a:p>
          <a:p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      4 Числовой множитель буквенного произведения</a:t>
            </a:r>
          </a:p>
          <a:p>
            <a:r>
              <a:rPr lang="ru-RU" i="1" kern="0" dirty="0">
                <a:solidFill>
                  <a:srgbClr val="000000"/>
                </a:solidFill>
                <a:cs typeface="Calibri"/>
                <a:sym typeface="Calibri"/>
              </a:rPr>
              <a:t>      5 Число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19A801-AF2E-CA2D-D534-8F07C2D49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375" y="4573186"/>
            <a:ext cx="4322439" cy="4999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5133777-49EF-18F8-C129-5881D2CD0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6782" y="4337583"/>
            <a:ext cx="3124967" cy="234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3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0436" y="727283"/>
            <a:ext cx="7886700" cy="1325563"/>
          </a:xfrm>
        </p:spPr>
        <p:txBody>
          <a:bodyPr>
            <a:normAutofit/>
          </a:bodyPr>
          <a:lstStyle/>
          <a:p>
            <a:r>
              <a:rPr lang="ru-RU" sz="4000" kern="0" dirty="0">
                <a:solidFill>
                  <a:srgbClr val="000000"/>
                </a:solidFill>
                <a:latin typeface="Calibri"/>
                <a:cs typeface="Calibri"/>
                <a:sym typeface="Calibri"/>
              </a:rPr>
              <a:t> </a:t>
            </a:r>
            <a:endParaRPr lang="ru-RU" sz="2800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41183" y="1640484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kern="0" dirty="0">
                <a:solidFill>
                  <a:srgbClr val="000000"/>
                </a:solidFill>
                <a:cs typeface="Calibri"/>
                <a:sym typeface="Calibri"/>
              </a:rPr>
              <a:t>  </a:t>
            </a:r>
          </a:p>
          <a:p>
            <a:pPr marL="0" indent="0">
              <a:buNone/>
            </a:pPr>
            <a:endParaRPr lang="ru-RU" sz="3200" i="1" kern="0" dirty="0">
              <a:solidFill>
                <a:srgbClr val="000000"/>
              </a:solidFill>
              <a:cs typeface="Calibri"/>
              <a:sym typeface="Calibri"/>
            </a:endParaRPr>
          </a:p>
          <a:p>
            <a:pPr marL="0" indent="0">
              <a:buNone/>
            </a:pPr>
            <a:endParaRPr lang="ru-RU" sz="3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671" y="775857"/>
            <a:ext cx="106632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ru-RU" sz="2800" dirty="0">
                <a:solidFill>
                  <a:srgbClr val="C00000"/>
                </a:solidFill>
              </a:rPr>
              <a:t>8 этап: Информирование о домашнем задании</a:t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688" y="2780279"/>
            <a:ext cx="4607697" cy="34557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099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9">
            <a:extLst>
              <a:ext uri="{FF2B5EF4-FFF2-40B4-BE49-F238E27FC236}">
                <a16:creationId xmlns:a16="http://schemas.microsoft.com/office/drawing/2014/main" id="{CF524301-0F29-8713-43B3-29D2BC0D466D}"/>
              </a:ext>
            </a:extLst>
          </p:cNvPr>
          <p:cNvSpPr txBox="1">
            <a:spLocks/>
          </p:cNvSpPr>
          <p:nvPr/>
        </p:nvSpPr>
        <p:spPr>
          <a:xfrm>
            <a:off x="3334872" y="1548148"/>
            <a:ext cx="5522258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</a:rPr>
              <a:t>СПАСИБО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B41D3D-0B99-929B-0528-8DC7783924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5373" y="4781407"/>
            <a:ext cx="630000" cy="63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82A15F-5EE6-00D1-176D-9ED66066D1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335373" y="4777336"/>
            <a:ext cx="630000" cy="63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739E8F-82BA-7C68-C051-23940D6107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235373" y="4777336"/>
            <a:ext cx="630000" cy="63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EF4CD6C-BC33-6469-78E3-F5DB3E97905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135373" y="4777336"/>
            <a:ext cx="630000" cy="630000"/>
          </a:xfrm>
          <a:prstGeom prst="rect">
            <a:avLst/>
          </a:prstGeom>
        </p:spPr>
      </p:pic>
      <p:sp>
        <p:nvSpPr>
          <p:cNvPr id="9" name="Текст 11">
            <a:extLst>
              <a:ext uri="{FF2B5EF4-FFF2-40B4-BE49-F238E27FC236}">
                <a16:creationId xmlns:a16="http://schemas.microsoft.com/office/drawing/2014/main" id="{B9D6F153-234F-17BA-0F09-95BD5CC37120}"/>
              </a:ext>
            </a:extLst>
          </p:cNvPr>
          <p:cNvSpPr txBox="1">
            <a:spLocks/>
          </p:cNvSpPr>
          <p:nvPr/>
        </p:nvSpPr>
        <p:spPr>
          <a:xfrm>
            <a:off x="2608499" y="2882976"/>
            <a:ext cx="6975002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AF1BD1-CDD0-47ED-8DEA-6D7B66904490}"/>
              </a:ext>
            </a:extLst>
          </p:cNvPr>
          <p:cNvSpPr txBox="1"/>
          <p:nvPr/>
        </p:nvSpPr>
        <p:spPr>
          <a:xfrm>
            <a:off x="1152525" y="2698415"/>
            <a:ext cx="1052512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МОАУ СОШ №1 п. Новоорск имени Калачева А. В.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Контактный телефон: 8(35363) 7-15-17</a:t>
            </a:r>
          </a:p>
          <a:p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Еmail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 ou290001@yandex.ru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Юридический и почтовый адрес ОУ: 462800 Оренбургская область, Новоорский район п. Новоорск, ул. Оренбургская 59 а</a:t>
            </a:r>
          </a:p>
        </p:txBody>
      </p:sp>
    </p:spTree>
    <p:extLst>
      <p:ext uri="{BB962C8B-B14F-4D97-AF65-F5344CB8AC3E}">
        <p14:creationId xmlns:p14="http://schemas.microsoft.com/office/powerpoint/2010/main" val="270915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5766-B485-1B60-B913-C79592F3F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Отличия современного урока 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— </a:t>
            </a:r>
            <a:b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это урок, в котором ученики не просто усваивают знания, а «открывают» их в процессе собственной деятельности</a:t>
            </a:r>
            <a:endParaRPr lang="ru-RU" dirty="0"/>
          </a:p>
        </p:txBody>
      </p:sp>
      <p:grpSp>
        <p:nvGrpSpPr>
          <p:cNvPr id="3" name="Группа 30">
            <a:extLst>
              <a:ext uri="{FF2B5EF4-FFF2-40B4-BE49-F238E27FC236}">
                <a16:creationId xmlns:a16="http://schemas.microsoft.com/office/drawing/2014/main" id="{EBD7C654-1136-A565-7850-CA4595795953}"/>
              </a:ext>
            </a:extLst>
          </p:cNvPr>
          <p:cNvGrpSpPr/>
          <p:nvPr/>
        </p:nvGrpSpPr>
        <p:grpSpPr>
          <a:xfrm>
            <a:off x="435416" y="1932360"/>
            <a:ext cx="5482845" cy="2365671"/>
            <a:chOff x="1234105" y="2146500"/>
            <a:chExt cx="4185000" cy="2047500"/>
          </a:xfrm>
        </p:grpSpPr>
        <p:sp>
          <p:nvSpPr>
            <p:cNvPr id="30" name="Овал 7">
              <a:extLst>
                <a:ext uri="{FF2B5EF4-FFF2-40B4-BE49-F238E27FC236}">
                  <a16:creationId xmlns:a16="http://schemas.microsoft.com/office/drawing/2014/main" id="{48F00B89-E226-23EB-2C12-0AC926638ADC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6">
              <a:extLst>
                <a:ext uri="{FF2B5EF4-FFF2-40B4-BE49-F238E27FC236}">
                  <a16:creationId xmlns:a16="http://schemas.microsoft.com/office/drawing/2014/main" id="{0BA87D19-05AE-9881-76D8-30D8D23A2997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2">
              <a:extLst>
                <a:ext uri="{FF2B5EF4-FFF2-40B4-BE49-F238E27FC236}">
                  <a16:creationId xmlns:a16="http://schemas.microsoft.com/office/drawing/2014/main" id="{4C02245C-883A-DFD9-24BD-6EE9C33CC298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: фигура 5">
              <a:extLst>
                <a:ext uri="{FF2B5EF4-FFF2-40B4-BE49-F238E27FC236}">
                  <a16:creationId xmlns:a16="http://schemas.microsoft.com/office/drawing/2014/main" id="{919F5CD7-D7BB-5975-DA53-E2FA93F8AAB0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4" name="Овал 8">
              <a:extLst>
                <a:ext uri="{FF2B5EF4-FFF2-40B4-BE49-F238E27FC236}">
                  <a16:creationId xmlns:a16="http://schemas.microsoft.com/office/drawing/2014/main" id="{0113E5BE-0B87-B190-DA5A-0BF40AFF9B01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: фигура 17">
              <a:extLst>
                <a:ext uri="{FF2B5EF4-FFF2-40B4-BE49-F238E27FC236}">
                  <a16:creationId xmlns:a16="http://schemas.microsoft.com/office/drawing/2014/main" id="{62AE5ABB-9569-6387-DBB9-D53F63C47D05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6" name="Прямоугольник 9">
              <a:extLst>
                <a:ext uri="{FF2B5EF4-FFF2-40B4-BE49-F238E27FC236}">
                  <a16:creationId xmlns:a16="http://schemas.microsoft.com/office/drawing/2014/main" id="{B50E6142-47F5-33AB-AB38-E04658D574DB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18">
              <a:extLst>
                <a:ext uri="{FF2B5EF4-FFF2-40B4-BE49-F238E27FC236}">
                  <a16:creationId xmlns:a16="http://schemas.microsoft.com/office/drawing/2014/main" id="{46EDDFBB-8020-BC94-62F7-F36350755D69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19">
              <a:extLst>
                <a:ext uri="{FF2B5EF4-FFF2-40B4-BE49-F238E27FC236}">
                  <a16:creationId xmlns:a16="http://schemas.microsoft.com/office/drawing/2014/main" id="{F85EC4ED-3CDB-A04E-F314-DE0CA614A563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39" name="Прямоугольник 20">
              <a:extLst>
                <a:ext uri="{FF2B5EF4-FFF2-40B4-BE49-F238E27FC236}">
                  <a16:creationId xmlns:a16="http://schemas.microsoft.com/office/drawing/2014/main" id="{74B9BABD-428E-656B-9438-07EEA42BAFDE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21">
              <a:extLst>
                <a:ext uri="{FF2B5EF4-FFF2-40B4-BE49-F238E27FC236}">
                  <a16:creationId xmlns:a16="http://schemas.microsoft.com/office/drawing/2014/main" id="{E140D1A8-3542-C55E-3607-19DDC91BFEB4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41" name="Полилиния: фигура 28">
              <a:extLst>
                <a:ext uri="{FF2B5EF4-FFF2-40B4-BE49-F238E27FC236}">
                  <a16:creationId xmlns:a16="http://schemas.microsoft.com/office/drawing/2014/main" id="{42F53007-D369-E1F6-1486-5B100EA4988E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42" name="Рисунок 31">
            <a:extLst>
              <a:ext uri="{FF2B5EF4-FFF2-40B4-BE49-F238E27FC236}">
                <a16:creationId xmlns:a16="http://schemas.microsoft.com/office/drawing/2014/main" id="{6CFD6ED2-7B56-B025-D168-60C90F7AE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6375" y="2045883"/>
            <a:ext cx="360000" cy="348361"/>
          </a:xfrm>
          <a:prstGeom prst="rect">
            <a:avLst/>
          </a:prstGeom>
        </p:spPr>
      </p:pic>
      <p:grpSp>
        <p:nvGrpSpPr>
          <p:cNvPr id="43" name="Группа 32">
            <a:extLst>
              <a:ext uri="{FF2B5EF4-FFF2-40B4-BE49-F238E27FC236}">
                <a16:creationId xmlns:a16="http://schemas.microsoft.com/office/drawing/2014/main" id="{4B49166E-93D4-2749-7E0D-4FB324BC78DF}"/>
              </a:ext>
            </a:extLst>
          </p:cNvPr>
          <p:cNvGrpSpPr/>
          <p:nvPr/>
        </p:nvGrpSpPr>
        <p:grpSpPr>
          <a:xfrm>
            <a:off x="6301593" y="1898999"/>
            <a:ext cx="5482844" cy="2399535"/>
            <a:chOff x="1234105" y="2146500"/>
            <a:chExt cx="4185000" cy="2047500"/>
          </a:xfrm>
        </p:grpSpPr>
        <p:sp>
          <p:nvSpPr>
            <p:cNvPr id="44" name="Овал 33">
              <a:extLst>
                <a:ext uri="{FF2B5EF4-FFF2-40B4-BE49-F238E27FC236}">
                  <a16:creationId xmlns:a16="http://schemas.microsoft.com/office/drawing/2014/main" id="{FDFC13BE-2731-0ABA-7229-A20BFADD316D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34">
              <a:extLst>
                <a:ext uri="{FF2B5EF4-FFF2-40B4-BE49-F238E27FC236}">
                  <a16:creationId xmlns:a16="http://schemas.microsoft.com/office/drawing/2014/main" id="{AAC1E0F4-4B3B-2A98-11D1-D20B2AD43247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Прямоугольник: скругленные углы 35">
              <a:extLst>
                <a:ext uri="{FF2B5EF4-FFF2-40B4-BE49-F238E27FC236}">
                  <a16:creationId xmlns:a16="http://schemas.microsoft.com/office/drawing/2014/main" id="{71A7A672-0E95-10D1-CBCA-61B16B2F2FEB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: фигура 36">
              <a:extLst>
                <a:ext uri="{FF2B5EF4-FFF2-40B4-BE49-F238E27FC236}">
                  <a16:creationId xmlns:a16="http://schemas.microsoft.com/office/drawing/2014/main" id="{DAA579CC-10BE-12E6-A3D0-4F73AF4B3438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8" name="Овал 37">
              <a:extLst>
                <a:ext uri="{FF2B5EF4-FFF2-40B4-BE49-F238E27FC236}">
                  <a16:creationId xmlns:a16="http://schemas.microsoft.com/office/drawing/2014/main" id="{3DEEF6A1-B911-5225-6738-B7970E802FE8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: фигура 38">
              <a:extLst>
                <a:ext uri="{FF2B5EF4-FFF2-40B4-BE49-F238E27FC236}">
                  <a16:creationId xmlns:a16="http://schemas.microsoft.com/office/drawing/2014/main" id="{27A93831-73BF-6A63-EADB-EE25B7B30DB6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0" name="Прямоугольник 39">
              <a:extLst>
                <a:ext uri="{FF2B5EF4-FFF2-40B4-BE49-F238E27FC236}">
                  <a16:creationId xmlns:a16="http://schemas.microsoft.com/office/drawing/2014/main" id="{59CC72D0-CF54-7310-94EE-92FDF173C668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Овал 40">
              <a:extLst>
                <a:ext uri="{FF2B5EF4-FFF2-40B4-BE49-F238E27FC236}">
                  <a16:creationId xmlns:a16="http://schemas.microsoft.com/office/drawing/2014/main" id="{F89B630A-D106-3E68-2AA8-3255DDE6AD02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41">
              <a:extLst>
                <a:ext uri="{FF2B5EF4-FFF2-40B4-BE49-F238E27FC236}">
                  <a16:creationId xmlns:a16="http://schemas.microsoft.com/office/drawing/2014/main" id="{6D03CF03-49FA-D901-01AB-E6914E8A00B3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53" name="Прямоугольник 42">
              <a:extLst>
                <a:ext uri="{FF2B5EF4-FFF2-40B4-BE49-F238E27FC236}">
                  <a16:creationId xmlns:a16="http://schemas.microsoft.com/office/drawing/2014/main" id="{83C7A331-AD9C-FEA8-6C5A-43A3436CF475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43">
              <a:extLst>
                <a:ext uri="{FF2B5EF4-FFF2-40B4-BE49-F238E27FC236}">
                  <a16:creationId xmlns:a16="http://schemas.microsoft.com/office/drawing/2014/main" id="{4D9E99BD-6FD2-7221-4B6A-D66F9B202327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55" name="Полилиния: фигура 44">
              <a:extLst>
                <a:ext uri="{FF2B5EF4-FFF2-40B4-BE49-F238E27FC236}">
                  <a16:creationId xmlns:a16="http://schemas.microsoft.com/office/drawing/2014/main" id="{C31DE2F1-0649-CC1B-ABE3-6233316B4A1C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56" name="Рисунок 46">
            <a:extLst>
              <a:ext uri="{FF2B5EF4-FFF2-40B4-BE49-F238E27FC236}">
                <a16:creationId xmlns:a16="http://schemas.microsoft.com/office/drawing/2014/main" id="{6BD59E14-A962-E1DA-732F-99E13423C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29690" y="2006967"/>
            <a:ext cx="360000" cy="360000"/>
          </a:xfrm>
          <a:prstGeom prst="rect">
            <a:avLst/>
          </a:prstGeom>
        </p:spPr>
      </p:pic>
      <p:sp>
        <p:nvSpPr>
          <p:cNvPr id="57" name="Прямоугольник 47">
            <a:extLst>
              <a:ext uri="{FF2B5EF4-FFF2-40B4-BE49-F238E27FC236}">
                <a16:creationId xmlns:a16="http://schemas.microsoft.com/office/drawing/2014/main" id="{0EF13BC8-E7D2-33D6-9141-C225FCCE9271}"/>
              </a:ext>
            </a:extLst>
          </p:cNvPr>
          <p:cNvSpPr/>
          <p:nvPr/>
        </p:nvSpPr>
        <p:spPr>
          <a:xfrm>
            <a:off x="724224" y="2865703"/>
            <a:ext cx="50112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Сформировать основные компоненты учебной деятельности. Ученик – субъект учебной деятельности, который заинтересован в учении и саморазвитии</a:t>
            </a:r>
          </a:p>
        </p:txBody>
      </p:sp>
      <p:sp>
        <p:nvSpPr>
          <p:cNvPr id="58" name="Прямоугольник 48">
            <a:extLst>
              <a:ext uri="{FF2B5EF4-FFF2-40B4-BE49-F238E27FC236}">
                <a16:creationId xmlns:a16="http://schemas.microsoft.com/office/drawing/2014/main" id="{30B216E9-5C74-D2C1-7DBF-03A0F4301DC3}"/>
              </a:ext>
            </a:extLst>
          </p:cNvPr>
          <p:cNvSpPr/>
          <p:nvPr/>
        </p:nvSpPr>
        <p:spPr>
          <a:xfrm>
            <a:off x="2438987" y="2530659"/>
            <a:ext cx="1628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Цель</a:t>
            </a:r>
          </a:p>
        </p:txBody>
      </p:sp>
      <p:sp>
        <p:nvSpPr>
          <p:cNvPr id="59" name="Прямоугольник 49">
            <a:extLst>
              <a:ext uri="{FF2B5EF4-FFF2-40B4-BE49-F238E27FC236}">
                <a16:creationId xmlns:a16="http://schemas.microsoft.com/office/drawing/2014/main" id="{C00DB040-E618-728E-8734-A498978E43AB}"/>
              </a:ext>
            </a:extLst>
          </p:cNvPr>
          <p:cNvSpPr/>
          <p:nvPr/>
        </p:nvSpPr>
        <p:spPr>
          <a:xfrm>
            <a:off x="6556120" y="2827191"/>
            <a:ext cx="4911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Субъект учения. У школьника сформирована внутренняя потребность включиться в деятельность («хочу»). Ученик выделяет содержательную область («могу»)</a:t>
            </a:r>
          </a:p>
        </p:txBody>
      </p:sp>
      <p:sp>
        <p:nvSpPr>
          <p:cNvPr id="60" name="Прямоугольник 50">
            <a:extLst>
              <a:ext uri="{FF2B5EF4-FFF2-40B4-BE49-F238E27FC236}">
                <a16:creationId xmlns:a16="http://schemas.microsoft.com/office/drawing/2014/main" id="{019ACFBD-3085-4E8F-CB0A-D3E18764B864}"/>
              </a:ext>
            </a:extLst>
          </p:cNvPr>
          <p:cNvSpPr/>
          <p:nvPr/>
        </p:nvSpPr>
        <p:spPr>
          <a:xfrm>
            <a:off x="7411095" y="2517063"/>
            <a:ext cx="3705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Позиция ученика</a:t>
            </a:r>
          </a:p>
        </p:txBody>
      </p:sp>
      <p:grpSp>
        <p:nvGrpSpPr>
          <p:cNvPr id="61" name="Группа 51">
            <a:extLst>
              <a:ext uri="{FF2B5EF4-FFF2-40B4-BE49-F238E27FC236}">
                <a16:creationId xmlns:a16="http://schemas.microsoft.com/office/drawing/2014/main" id="{40C36A29-A2D8-BB42-7D92-D793C40023F8}"/>
              </a:ext>
            </a:extLst>
          </p:cNvPr>
          <p:cNvGrpSpPr/>
          <p:nvPr/>
        </p:nvGrpSpPr>
        <p:grpSpPr>
          <a:xfrm>
            <a:off x="430784" y="4230532"/>
            <a:ext cx="5482845" cy="2512100"/>
            <a:chOff x="1234105" y="2146500"/>
            <a:chExt cx="4185000" cy="2047500"/>
          </a:xfrm>
        </p:grpSpPr>
        <p:sp>
          <p:nvSpPr>
            <p:cNvPr id="62" name="Овал 52">
              <a:extLst>
                <a:ext uri="{FF2B5EF4-FFF2-40B4-BE49-F238E27FC236}">
                  <a16:creationId xmlns:a16="http://schemas.microsoft.com/office/drawing/2014/main" id="{5CA28D82-67A0-1030-B3C5-E67B9F171529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3" name="Овал 53">
              <a:extLst>
                <a:ext uri="{FF2B5EF4-FFF2-40B4-BE49-F238E27FC236}">
                  <a16:creationId xmlns:a16="http://schemas.microsoft.com/office/drawing/2014/main" id="{57EC4D70-E8B9-5CF6-478C-4B5FF689EF51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Прямоугольник: скругленные углы 54">
              <a:extLst>
                <a:ext uri="{FF2B5EF4-FFF2-40B4-BE49-F238E27FC236}">
                  <a16:creationId xmlns:a16="http://schemas.microsoft.com/office/drawing/2014/main" id="{A129D42C-14C7-41CF-EA75-7AA846FCBA18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олилиния: фигура 55">
              <a:extLst>
                <a:ext uri="{FF2B5EF4-FFF2-40B4-BE49-F238E27FC236}">
                  <a16:creationId xmlns:a16="http://schemas.microsoft.com/office/drawing/2014/main" id="{E27480EA-52F8-EEA6-903E-1E2AC93EA3FD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6" name="Овал 56">
              <a:extLst>
                <a:ext uri="{FF2B5EF4-FFF2-40B4-BE49-F238E27FC236}">
                  <a16:creationId xmlns:a16="http://schemas.microsoft.com/office/drawing/2014/main" id="{204E5649-D3D3-9F95-372E-4BD37C31BA73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7" name="Полилиния: фигура 57">
              <a:extLst>
                <a:ext uri="{FF2B5EF4-FFF2-40B4-BE49-F238E27FC236}">
                  <a16:creationId xmlns:a16="http://schemas.microsoft.com/office/drawing/2014/main" id="{CFBC143A-2C25-B6D6-E060-C617D9141F21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8" name="Прямоугольник 58">
              <a:extLst>
                <a:ext uri="{FF2B5EF4-FFF2-40B4-BE49-F238E27FC236}">
                  <a16:creationId xmlns:a16="http://schemas.microsoft.com/office/drawing/2014/main" id="{7EB6333A-DFAF-E6AE-FC22-5DBB8D756543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59">
              <a:extLst>
                <a:ext uri="{FF2B5EF4-FFF2-40B4-BE49-F238E27FC236}">
                  <a16:creationId xmlns:a16="http://schemas.microsoft.com/office/drawing/2014/main" id="{871F4333-BA63-C818-542E-7BE2E7A88A45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Овал 60">
              <a:extLst>
                <a:ext uri="{FF2B5EF4-FFF2-40B4-BE49-F238E27FC236}">
                  <a16:creationId xmlns:a16="http://schemas.microsoft.com/office/drawing/2014/main" id="{FC0B7FE7-4FA0-44E7-9651-B5C491E9941F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71" name="Прямоугольник 61">
              <a:extLst>
                <a:ext uri="{FF2B5EF4-FFF2-40B4-BE49-F238E27FC236}">
                  <a16:creationId xmlns:a16="http://schemas.microsoft.com/office/drawing/2014/main" id="{D4A69513-C052-BD32-0F29-C96F00A5FF44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62">
              <a:extLst>
                <a:ext uri="{FF2B5EF4-FFF2-40B4-BE49-F238E27FC236}">
                  <a16:creationId xmlns:a16="http://schemas.microsoft.com/office/drawing/2014/main" id="{B9B1CA9D-F096-6913-696B-A3965789452C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73" name="Полилиния: фигура 63">
              <a:extLst>
                <a:ext uri="{FF2B5EF4-FFF2-40B4-BE49-F238E27FC236}">
                  <a16:creationId xmlns:a16="http://schemas.microsoft.com/office/drawing/2014/main" id="{C8E079CA-8A8C-DD20-19D0-E53794CA75FE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74" name="Рисунок 64">
            <a:extLst>
              <a:ext uri="{FF2B5EF4-FFF2-40B4-BE49-F238E27FC236}">
                <a16:creationId xmlns:a16="http://schemas.microsoft.com/office/drawing/2014/main" id="{A810443D-2CE1-CD05-DBB7-81F32621AF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91743" y="4325443"/>
            <a:ext cx="360000" cy="360000"/>
          </a:xfrm>
          <a:prstGeom prst="rect">
            <a:avLst/>
          </a:prstGeom>
        </p:spPr>
      </p:pic>
      <p:grpSp>
        <p:nvGrpSpPr>
          <p:cNvPr id="75" name="Группа 65">
            <a:extLst>
              <a:ext uri="{FF2B5EF4-FFF2-40B4-BE49-F238E27FC236}">
                <a16:creationId xmlns:a16="http://schemas.microsoft.com/office/drawing/2014/main" id="{9D737C7F-8052-890B-F337-342DC92812CD}"/>
              </a:ext>
            </a:extLst>
          </p:cNvPr>
          <p:cNvGrpSpPr/>
          <p:nvPr/>
        </p:nvGrpSpPr>
        <p:grpSpPr>
          <a:xfrm>
            <a:off x="6240389" y="4197170"/>
            <a:ext cx="5621173" cy="2545461"/>
            <a:chOff x="1234105" y="2146500"/>
            <a:chExt cx="4185000" cy="2047500"/>
          </a:xfrm>
        </p:grpSpPr>
        <p:sp>
          <p:nvSpPr>
            <p:cNvPr id="76" name="Овал 66">
              <a:extLst>
                <a:ext uri="{FF2B5EF4-FFF2-40B4-BE49-F238E27FC236}">
                  <a16:creationId xmlns:a16="http://schemas.microsoft.com/office/drawing/2014/main" id="{4CE708B9-7DE6-EBA6-40D7-E3F209719829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7" name="Овал 67">
              <a:extLst>
                <a:ext uri="{FF2B5EF4-FFF2-40B4-BE49-F238E27FC236}">
                  <a16:creationId xmlns:a16="http://schemas.microsoft.com/office/drawing/2014/main" id="{8D3EA3B5-2AFF-1A24-872D-EC440F4E0A30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8" name="Прямоугольник: скругленные углы 68">
              <a:extLst>
                <a:ext uri="{FF2B5EF4-FFF2-40B4-BE49-F238E27FC236}">
                  <a16:creationId xmlns:a16="http://schemas.microsoft.com/office/drawing/2014/main" id="{237A046C-BC47-43B3-CFBD-D5A0EE1513EA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олилиния: фигура 69">
              <a:extLst>
                <a:ext uri="{FF2B5EF4-FFF2-40B4-BE49-F238E27FC236}">
                  <a16:creationId xmlns:a16="http://schemas.microsoft.com/office/drawing/2014/main" id="{7F415B4E-F58A-3844-A511-2D9A3CEF0848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80" name="Овал 70">
              <a:extLst>
                <a:ext uri="{FF2B5EF4-FFF2-40B4-BE49-F238E27FC236}">
                  <a16:creationId xmlns:a16="http://schemas.microsoft.com/office/drawing/2014/main" id="{6B008C68-AD10-F564-C2C9-4CC2A42CF27F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1" name="Полилиния: фигура 71">
              <a:extLst>
                <a:ext uri="{FF2B5EF4-FFF2-40B4-BE49-F238E27FC236}">
                  <a16:creationId xmlns:a16="http://schemas.microsoft.com/office/drawing/2014/main" id="{772C8C78-564E-1E8D-994A-44C631CBD1B7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2" name="Прямоугольник 72">
              <a:extLst>
                <a:ext uri="{FF2B5EF4-FFF2-40B4-BE49-F238E27FC236}">
                  <a16:creationId xmlns:a16="http://schemas.microsoft.com/office/drawing/2014/main" id="{21A0BEE0-0521-8F48-BD67-3321FC5E122A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3" name="Овал 73">
              <a:extLst>
                <a:ext uri="{FF2B5EF4-FFF2-40B4-BE49-F238E27FC236}">
                  <a16:creationId xmlns:a16="http://schemas.microsoft.com/office/drawing/2014/main" id="{A32E3119-E59E-5D4A-E289-5A00DF1E9EE7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74">
              <a:extLst>
                <a:ext uri="{FF2B5EF4-FFF2-40B4-BE49-F238E27FC236}">
                  <a16:creationId xmlns:a16="http://schemas.microsoft.com/office/drawing/2014/main" id="{40EEBF08-BE90-3B3C-A35F-56EEBE7C937A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85" name="Прямоугольник 75">
              <a:extLst>
                <a:ext uri="{FF2B5EF4-FFF2-40B4-BE49-F238E27FC236}">
                  <a16:creationId xmlns:a16="http://schemas.microsoft.com/office/drawing/2014/main" id="{F5F067EA-4292-DEA9-1D49-B023573B3E03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76">
              <a:extLst>
                <a:ext uri="{FF2B5EF4-FFF2-40B4-BE49-F238E27FC236}">
                  <a16:creationId xmlns:a16="http://schemas.microsoft.com/office/drawing/2014/main" id="{AC00FEF9-CADA-7A5B-33B5-4E3A38A81726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87" name="Полилиния: фигура 77">
              <a:extLst>
                <a:ext uri="{FF2B5EF4-FFF2-40B4-BE49-F238E27FC236}">
                  <a16:creationId xmlns:a16="http://schemas.microsoft.com/office/drawing/2014/main" id="{6D2E75D4-1B56-9C16-E365-E14C10083B82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88" name="Рисунок 78">
            <a:extLst>
              <a:ext uri="{FF2B5EF4-FFF2-40B4-BE49-F238E27FC236}">
                <a16:creationId xmlns:a16="http://schemas.microsoft.com/office/drawing/2014/main" id="{27E034F1-E161-9816-6C38-C8C07903E8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896375" y="4315548"/>
            <a:ext cx="360000" cy="360000"/>
          </a:xfrm>
          <a:prstGeom prst="rect">
            <a:avLst/>
          </a:prstGeom>
        </p:spPr>
      </p:pic>
      <p:sp>
        <p:nvSpPr>
          <p:cNvPr id="89" name="Прямоугольник 79">
            <a:extLst>
              <a:ext uri="{FF2B5EF4-FFF2-40B4-BE49-F238E27FC236}">
                <a16:creationId xmlns:a16="http://schemas.microsoft.com/office/drawing/2014/main" id="{2CF0289F-6359-81C2-C20D-9C8F974796D8}"/>
              </a:ext>
            </a:extLst>
          </p:cNvPr>
          <p:cNvSpPr/>
          <p:nvPr/>
        </p:nvSpPr>
        <p:spPr>
          <a:xfrm>
            <a:off x="538385" y="5138958"/>
            <a:ext cx="5197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Учитель организует учебную деятельность: объясняет, показывает, напоминает, подводит к проблеме, сознательно ошибается, создает ситуацию успеха, совещается, предотвращает, стимулирует, закрепляет авторитет ученика среди одноклассников</a:t>
            </a:r>
          </a:p>
        </p:txBody>
      </p:sp>
      <p:sp>
        <p:nvSpPr>
          <p:cNvPr id="90" name="Прямоугольник 80">
            <a:extLst>
              <a:ext uri="{FF2B5EF4-FFF2-40B4-BE49-F238E27FC236}">
                <a16:creationId xmlns:a16="http://schemas.microsoft.com/office/drawing/2014/main" id="{6EDE1DB2-BCF0-FAAF-711F-C84B84811A45}"/>
              </a:ext>
            </a:extLst>
          </p:cNvPr>
          <p:cNvSpPr/>
          <p:nvPr/>
        </p:nvSpPr>
        <p:spPr>
          <a:xfrm>
            <a:off x="1092618" y="4827920"/>
            <a:ext cx="41718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Профессиональная позиция учителя</a:t>
            </a:r>
          </a:p>
        </p:txBody>
      </p:sp>
      <p:sp>
        <p:nvSpPr>
          <p:cNvPr id="91" name="Прямоугольник 81">
            <a:extLst>
              <a:ext uri="{FF2B5EF4-FFF2-40B4-BE49-F238E27FC236}">
                <a16:creationId xmlns:a16="http://schemas.microsoft.com/office/drawing/2014/main" id="{52F3BCF9-CB60-124F-9DCC-EFD5282FEC69}"/>
              </a:ext>
            </a:extLst>
          </p:cNvPr>
          <p:cNvSpPr/>
          <p:nvPr/>
        </p:nvSpPr>
        <p:spPr>
          <a:xfrm>
            <a:off x="7464083" y="5490729"/>
            <a:ext cx="3512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Позиция делового партнерства</a:t>
            </a:r>
          </a:p>
        </p:txBody>
      </p:sp>
      <p:sp>
        <p:nvSpPr>
          <p:cNvPr id="92" name="Прямоугольник 82">
            <a:extLst>
              <a:ext uri="{FF2B5EF4-FFF2-40B4-BE49-F238E27FC236}">
                <a16:creationId xmlns:a16="http://schemas.microsoft.com/office/drawing/2014/main" id="{9F893450-57A1-295F-0D2F-70B887E18CB1}"/>
              </a:ext>
            </a:extLst>
          </p:cNvPr>
          <p:cNvSpPr/>
          <p:nvPr/>
        </p:nvSpPr>
        <p:spPr>
          <a:xfrm>
            <a:off x="7033781" y="4815234"/>
            <a:ext cx="4433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Характер отношений учителя и ученика</a:t>
            </a:r>
          </a:p>
        </p:txBody>
      </p:sp>
    </p:spTree>
    <p:extLst>
      <p:ext uri="{BB962C8B-B14F-4D97-AF65-F5344CB8AC3E}">
        <p14:creationId xmlns:p14="http://schemas.microsoft.com/office/powerpoint/2010/main" val="379198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35766-B485-1B60-B913-C79592F3F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Отличия современного урока 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— </a:t>
            </a:r>
            <a:b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это урок, в котором ученики не просто усваивают знания, а «открывают» их в процессе собственной деятельности</a:t>
            </a:r>
            <a:endParaRPr lang="ru-RU" dirty="0"/>
          </a:p>
        </p:txBody>
      </p:sp>
      <p:grpSp>
        <p:nvGrpSpPr>
          <p:cNvPr id="3" name="Группа 30">
            <a:extLst>
              <a:ext uri="{FF2B5EF4-FFF2-40B4-BE49-F238E27FC236}">
                <a16:creationId xmlns:a16="http://schemas.microsoft.com/office/drawing/2014/main" id="{EBD7C654-1136-A565-7850-CA4595795953}"/>
              </a:ext>
            </a:extLst>
          </p:cNvPr>
          <p:cNvGrpSpPr/>
          <p:nvPr/>
        </p:nvGrpSpPr>
        <p:grpSpPr>
          <a:xfrm>
            <a:off x="435416" y="1932360"/>
            <a:ext cx="5482845" cy="2365671"/>
            <a:chOff x="1234105" y="2146500"/>
            <a:chExt cx="4185000" cy="2047500"/>
          </a:xfrm>
        </p:grpSpPr>
        <p:sp>
          <p:nvSpPr>
            <p:cNvPr id="30" name="Овал 7">
              <a:extLst>
                <a:ext uri="{FF2B5EF4-FFF2-40B4-BE49-F238E27FC236}">
                  <a16:creationId xmlns:a16="http://schemas.microsoft.com/office/drawing/2014/main" id="{48F00B89-E226-23EB-2C12-0AC926638ADC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6">
              <a:extLst>
                <a:ext uri="{FF2B5EF4-FFF2-40B4-BE49-F238E27FC236}">
                  <a16:creationId xmlns:a16="http://schemas.microsoft.com/office/drawing/2014/main" id="{0BA87D19-05AE-9881-76D8-30D8D23A2997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2">
              <a:extLst>
                <a:ext uri="{FF2B5EF4-FFF2-40B4-BE49-F238E27FC236}">
                  <a16:creationId xmlns:a16="http://schemas.microsoft.com/office/drawing/2014/main" id="{4C02245C-883A-DFD9-24BD-6EE9C33CC298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: фигура 5">
              <a:extLst>
                <a:ext uri="{FF2B5EF4-FFF2-40B4-BE49-F238E27FC236}">
                  <a16:creationId xmlns:a16="http://schemas.microsoft.com/office/drawing/2014/main" id="{919F5CD7-D7BB-5975-DA53-E2FA93F8AAB0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4" name="Овал 8">
              <a:extLst>
                <a:ext uri="{FF2B5EF4-FFF2-40B4-BE49-F238E27FC236}">
                  <a16:creationId xmlns:a16="http://schemas.microsoft.com/office/drawing/2014/main" id="{0113E5BE-0B87-B190-DA5A-0BF40AFF9B01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: фигура 17">
              <a:extLst>
                <a:ext uri="{FF2B5EF4-FFF2-40B4-BE49-F238E27FC236}">
                  <a16:creationId xmlns:a16="http://schemas.microsoft.com/office/drawing/2014/main" id="{62AE5ABB-9569-6387-DBB9-D53F63C47D05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6" name="Прямоугольник 9">
              <a:extLst>
                <a:ext uri="{FF2B5EF4-FFF2-40B4-BE49-F238E27FC236}">
                  <a16:creationId xmlns:a16="http://schemas.microsoft.com/office/drawing/2014/main" id="{B50E6142-47F5-33AB-AB38-E04658D574DB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18">
              <a:extLst>
                <a:ext uri="{FF2B5EF4-FFF2-40B4-BE49-F238E27FC236}">
                  <a16:creationId xmlns:a16="http://schemas.microsoft.com/office/drawing/2014/main" id="{46EDDFBB-8020-BC94-62F7-F36350755D69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19">
              <a:extLst>
                <a:ext uri="{FF2B5EF4-FFF2-40B4-BE49-F238E27FC236}">
                  <a16:creationId xmlns:a16="http://schemas.microsoft.com/office/drawing/2014/main" id="{F85EC4ED-3CDB-A04E-F314-DE0CA614A563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39" name="Прямоугольник 20">
              <a:extLst>
                <a:ext uri="{FF2B5EF4-FFF2-40B4-BE49-F238E27FC236}">
                  <a16:creationId xmlns:a16="http://schemas.microsoft.com/office/drawing/2014/main" id="{74B9BABD-428E-656B-9438-07EEA42BAFDE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21">
              <a:extLst>
                <a:ext uri="{FF2B5EF4-FFF2-40B4-BE49-F238E27FC236}">
                  <a16:creationId xmlns:a16="http://schemas.microsoft.com/office/drawing/2014/main" id="{E140D1A8-3542-C55E-3607-19DDC91BFEB4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41" name="Полилиния: фигура 28">
              <a:extLst>
                <a:ext uri="{FF2B5EF4-FFF2-40B4-BE49-F238E27FC236}">
                  <a16:creationId xmlns:a16="http://schemas.microsoft.com/office/drawing/2014/main" id="{42F53007-D369-E1F6-1486-5B100EA4988E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42" name="Рисунок 31">
            <a:extLst>
              <a:ext uri="{FF2B5EF4-FFF2-40B4-BE49-F238E27FC236}">
                <a16:creationId xmlns:a16="http://schemas.microsoft.com/office/drawing/2014/main" id="{6CFD6ED2-7B56-B025-D168-60C90F7AE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6375" y="2045883"/>
            <a:ext cx="360000" cy="348361"/>
          </a:xfrm>
          <a:prstGeom prst="rect">
            <a:avLst/>
          </a:prstGeom>
        </p:spPr>
      </p:pic>
      <p:grpSp>
        <p:nvGrpSpPr>
          <p:cNvPr id="43" name="Группа 32">
            <a:extLst>
              <a:ext uri="{FF2B5EF4-FFF2-40B4-BE49-F238E27FC236}">
                <a16:creationId xmlns:a16="http://schemas.microsoft.com/office/drawing/2014/main" id="{4B49166E-93D4-2749-7E0D-4FB324BC78DF}"/>
              </a:ext>
            </a:extLst>
          </p:cNvPr>
          <p:cNvGrpSpPr/>
          <p:nvPr/>
        </p:nvGrpSpPr>
        <p:grpSpPr>
          <a:xfrm>
            <a:off x="6286655" y="1862921"/>
            <a:ext cx="5482844" cy="2399535"/>
            <a:chOff x="1234105" y="2146500"/>
            <a:chExt cx="4185000" cy="2047500"/>
          </a:xfrm>
        </p:grpSpPr>
        <p:sp>
          <p:nvSpPr>
            <p:cNvPr id="44" name="Овал 33">
              <a:extLst>
                <a:ext uri="{FF2B5EF4-FFF2-40B4-BE49-F238E27FC236}">
                  <a16:creationId xmlns:a16="http://schemas.microsoft.com/office/drawing/2014/main" id="{FDFC13BE-2731-0ABA-7229-A20BFADD316D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34">
              <a:extLst>
                <a:ext uri="{FF2B5EF4-FFF2-40B4-BE49-F238E27FC236}">
                  <a16:creationId xmlns:a16="http://schemas.microsoft.com/office/drawing/2014/main" id="{AAC1E0F4-4B3B-2A98-11D1-D20B2AD43247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6" name="Прямоугольник: скругленные углы 35">
              <a:extLst>
                <a:ext uri="{FF2B5EF4-FFF2-40B4-BE49-F238E27FC236}">
                  <a16:creationId xmlns:a16="http://schemas.microsoft.com/office/drawing/2014/main" id="{71A7A672-0E95-10D1-CBCA-61B16B2F2FEB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: фигура 36">
              <a:extLst>
                <a:ext uri="{FF2B5EF4-FFF2-40B4-BE49-F238E27FC236}">
                  <a16:creationId xmlns:a16="http://schemas.microsoft.com/office/drawing/2014/main" id="{DAA579CC-10BE-12E6-A3D0-4F73AF4B3438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8" name="Овал 37">
              <a:extLst>
                <a:ext uri="{FF2B5EF4-FFF2-40B4-BE49-F238E27FC236}">
                  <a16:creationId xmlns:a16="http://schemas.microsoft.com/office/drawing/2014/main" id="{3DEEF6A1-B911-5225-6738-B7970E802FE8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: фигура 38">
              <a:extLst>
                <a:ext uri="{FF2B5EF4-FFF2-40B4-BE49-F238E27FC236}">
                  <a16:creationId xmlns:a16="http://schemas.microsoft.com/office/drawing/2014/main" id="{27A93831-73BF-6A63-EADB-EE25B7B30DB6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0" name="Прямоугольник 39">
              <a:extLst>
                <a:ext uri="{FF2B5EF4-FFF2-40B4-BE49-F238E27FC236}">
                  <a16:creationId xmlns:a16="http://schemas.microsoft.com/office/drawing/2014/main" id="{59CC72D0-CF54-7310-94EE-92FDF173C668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Овал 40">
              <a:extLst>
                <a:ext uri="{FF2B5EF4-FFF2-40B4-BE49-F238E27FC236}">
                  <a16:creationId xmlns:a16="http://schemas.microsoft.com/office/drawing/2014/main" id="{F89B630A-D106-3E68-2AA8-3255DDE6AD02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41">
              <a:extLst>
                <a:ext uri="{FF2B5EF4-FFF2-40B4-BE49-F238E27FC236}">
                  <a16:creationId xmlns:a16="http://schemas.microsoft.com/office/drawing/2014/main" id="{6D03CF03-49FA-D901-01AB-E6914E8A00B3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53" name="Прямоугольник 42">
              <a:extLst>
                <a:ext uri="{FF2B5EF4-FFF2-40B4-BE49-F238E27FC236}">
                  <a16:creationId xmlns:a16="http://schemas.microsoft.com/office/drawing/2014/main" id="{83C7A331-AD9C-FEA8-6C5A-43A3436CF475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43">
              <a:extLst>
                <a:ext uri="{FF2B5EF4-FFF2-40B4-BE49-F238E27FC236}">
                  <a16:creationId xmlns:a16="http://schemas.microsoft.com/office/drawing/2014/main" id="{4D9E99BD-6FD2-7221-4B6A-D66F9B202327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55" name="Полилиния: фигура 44">
              <a:extLst>
                <a:ext uri="{FF2B5EF4-FFF2-40B4-BE49-F238E27FC236}">
                  <a16:creationId xmlns:a16="http://schemas.microsoft.com/office/drawing/2014/main" id="{C31DE2F1-0649-CC1B-ABE3-6233316B4A1C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56" name="Рисунок 46">
            <a:extLst>
              <a:ext uri="{FF2B5EF4-FFF2-40B4-BE49-F238E27FC236}">
                <a16:creationId xmlns:a16="http://schemas.microsoft.com/office/drawing/2014/main" id="{6BD59E14-A962-E1DA-732F-99E13423C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29690" y="2006967"/>
            <a:ext cx="360000" cy="360000"/>
          </a:xfrm>
          <a:prstGeom prst="rect">
            <a:avLst/>
          </a:prstGeom>
        </p:spPr>
      </p:pic>
      <p:sp>
        <p:nvSpPr>
          <p:cNvPr id="57" name="Прямоугольник 47">
            <a:extLst>
              <a:ext uri="{FF2B5EF4-FFF2-40B4-BE49-F238E27FC236}">
                <a16:creationId xmlns:a16="http://schemas.microsoft.com/office/drawing/2014/main" id="{0EF13BC8-E7D2-33D6-9141-C225FCCE9271}"/>
              </a:ext>
            </a:extLst>
          </p:cNvPr>
          <p:cNvSpPr/>
          <p:nvPr/>
        </p:nvSpPr>
        <p:spPr>
          <a:xfrm>
            <a:off x="724224" y="2865703"/>
            <a:ext cx="5011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Взаимоотношения учащихся в коллективно распределенной деятельности определяет содержание обучения</a:t>
            </a:r>
          </a:p>
        </p:txBody>
      </p:sp>
      <p:sp>
        <p:nvSpPr>
          <p:cNvPr id="58" name="Прямоугольник 48">
            <a:extLst>
              <a:ext uri="{FF2B5EF4-FFF2-40B4-BE49-F238E27FC236}">
                <a16:creationId xmlns:a16="http://schemas.microsoft.com/office/drawing/2014/main" id="{30B216E9-5C74-D2C1-7DBF-03A0F4301DC3}"/>
              </a:ext>
            </a:extLst>
          </p:cNvPr>
          <p:cNvSpPr/>
          <p:nvPr/>
        </p:nvSpPr>
        <p:spPr>
          <a:xfrm>
            <a:off x="905855" y="2530659"/>
            <a:ext cx="46954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Характер отношений учащихся между собой</a:t>
            </a:r>
          </a:p>
        </p:txBody>
      </p:sp>
      <p:sp>
        <p:nvSpPr>
          <p:cNvPr id="59" name="Прямоугольник 49">
            <a:extLst>
              <a:ext uri="{FF2B5EF4-FFF2-40B4-BE49-F238E27FC236}">
                <a16:creationId xmlns:a16="http://schemas.microsoft.com/office/drawing/2014/main" id="{C00DB040-E618-728E-8734-A498978E43AB}"/>
              </a:ext>
            </a:extLst>
          </p:cNvPr>
          <p:cNvSpPr/>
          <p:nvPr/>
        </p:nvSpPr>
        <p:spPr>
          <a:xfrm>
            <a:off x="6704458" y="3211014"/>
            <a:ext cx="4911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Система понятий, способов деятельности</a:t>
            </a:r>
          </a:p>
        </p:txBody>
      </p:sp>
      <p:sp>
        <p:nvSpPr>
          <p:cNvPr id="60" name="Прямоугольник 50">
            <a:extLst>
              <a:ext uri="{FF2B5EF4-FFF2-40B4-BE49-F238E27FC236}">
                <a16:creationId xmlns:a16="http://schemas.microsoft.com/office/drawing/2014/main" id="{019ACFBD-3085-4E8F-CB0A-D3E18764B864}"/>
              </a:ext>
            </a:extLst>
          </p:cNvPr>
          <p:cNvSpPr/>
          <p:nvPr/>
        </p:nvSpPr>
        <p:spPr>
          <a:xfrm>
            <a:off x="7411095" y="2517063"/>
            <a:ext cx="3705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Содержание учебного материала</a:t>
            </a:r>
          </a:p>
        </p:txBody>
      </p:sp>
      <p:pic>
        <p:nvPicPr>
          <p:cNvPr id="74" name="Рисунок 64">
            <a:extLst>
              <a:ext uri="{FF2B5EF4-FFF2-40B4-BE49-F238E27FC236}">
                <a16:creationId xmlns:a16="http://schemas.microsoft.com/office/drawing/2014/main" id="{A810443D-2CE1-CD05-DBB7-81F32621AF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91743" y="4325443"/>
            <a:ext cx="360000" cy="360000"/>
          </a:xfrm>
          <a:prstGeom prst="rect">
            <a:avLst/>
          </a:prstGeom>
        </p:spPr>
      </p:pic>
      <p:grpSp>
        <p:nvGrpSpPr>
          <p:cNvPr id="75" name="Группа 65">
            <a:extLst>
              <a:ext uri="{FF2B5EF4-FFF2-40B4-BE49-F238E27FC236}">
                <a16:creationId xmlns:a16="http://schemas.microsoft.com/office/drawing/2014/main" id="{9D737C7F-8052-890B-F337-342DC92812CD}"/>
              </a:ext>
            </a:extLst>
          </p:cNvPr>
          <p:cNvGrpSpPr/>
          <p:nvPr/>
        </p:nvGrpSpPr>
        <p:grpSpPr>
          <a:xfrm>
            <a:off x="2717563" y="4124106"/>
            <a:ext cx="6572127" cy="2545461"/>
            <a:chOff x="1234105" y="2146500"/>
            <a:chExt cx="4185000" cy="2047500"/>
          </a:xfrm>
        </p:grpSpPr>
        <p:sp>
          <p:nvSpPr>
            <p:cNvPr id="76" name="Овал 66">
              <a:extLst>
                <a:ext uri="{FF2B5EF4-FFF2-40B4-BE49-F238E27FC236}">
                  <a16:creationId xmlns:a16="http://schemas.microsoft.com/office/drawing/2014/main" id="{4CE708B9-7DE6-EBA6-40D7-E3F209719829}"/>
                </a:ext>
              </a:extLst>
            </p:cNvPr>
            <p:cNvSpPr/>
            <p:nvPr/>
          </p:nvSpPr>
          <p:spPr>
            <a:xfrm>
              <a:off x="2042428" y="2305763"/>
              <a:ext cx="277144" cy="495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7" name="Овал 67">
              <a:extLst>
                <a:ext uri="{FF2B5EF4-FFF2-40B4-BE49-F238E27FC236}">
                  <a16:creationId xmlns:a16="http://schemas.microsoft.com/office/drawing/2014/main" id="{8D3EA3B5-2AFF-1A24-872D-EC440F4E0A30}"/>
                </a:ext>
              </a:extLst>
            </p:cNvPr>
            <p:cNvSpPr/>
            <p:nvPr/>
          </p:nvSpPr>
          <p:spPr>
            <a:xfrm>
              <a:off x="4337428" y="2304000"/>
              <a:ext cx="277144" cy="495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8" name="Прямоугольник: скругленные углы 68">
              <a:extLst>
                <a:ext uri="{FF2B5EF4-FFF2-40B4-BE49-F238E27FC236}">
                  <a16:creationId xmlns:a16="http://schemas.microsoft.com/office/drawing/2014/main" id="{237A046C-BC47-43B3-CFBD-D5A0EE1513EA}"/>
                </a:ext>
              </a:extLst>
            </p:cNvPr>
            <p:cNvSpPr/>
            <p:nvPr/>
          </p:nvSpPr>
          <p:spPr>
            <a:xfrm>
              <a:off x="1416000" y="2439000"/>
              <a:ext cx="3825000" cy="1575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Полилиния: фигура 69">
              <a:extLst>
                <a:ext uri="{FF2B5EF4-FFF2-40B4-BE49-F238E27FC236}">
                  <a16:creationId xmlns:a16="http://schemas.microsoft.com/office/drawing/2014/main" id="{7F415B4E-F58A-3844-A511-2D9A3CEF0848}"/>
                </a:ext>
              </a:extLst>
            </p:cNvPr>
            <p:cNvSpPr/>
            <p:nvPr/>
          </p:nvSpPr>
          <p:spPr>
            <a:xfrm>
              <a:off x="2181000" y="2304000"/>
              <a:ext cx="2295000" cy="270000"/>
            </a:xfrm>
            <a:custGeom>
              <a:avLst/>
              <a:gdLst>
                <a:gd name="connsiteX0" fmla="*/ 0 w 2295000"/>
                <a:gd name="connsiteY0" fmla="*/ 0 h 270000"/>
                <a:gd name="connsiteX1" fmla="*/ 45001 w 2295000"/>
                <a:gd name="connsiteY1" fmla="*/ 0 h 270000"/>
                <a:gd name="connsiteX2" fmla="*/ 2249999 w 2295000"/>
                <a:gd name="connsiteY2" fmla="*/ 0 h 270000"/>
                <a:gd name="connsiteX3" fmla="*/ 2295000 w 2295000"/>
                <a:gd name="connsiteY3" fmla="*/ 0 h 270000"/>
                <a:gd name="connsiteX4" fmla="*/ 2295000 w 2295000"/>
                <a:gd name="connsiteY4" fmla="*/ 45001 h 270000"/>
                <a:gd name="connsiteX5" fmla="*/ 2295000 w 2295000"/>
                <a:gd name="connsiteY5" fmla="*/ 90000 h 270000"/>
                <a:gd name="connsiteX6" fmla="*/ 2295000 w 2295000"/>
                <a:gd name="connsiteY6" fmla="*/ 224999 h 270000"/>
                <a:gd name="connsiteX7" fmla="*/ 2249999 w 2295000"/>
                <a:gd name="connsiteY7" fmla="*/ 270000 h 270000"/>
                <a:gd name="connsiteX8" fmla="*/ 45001 w 2295000"/>
                <a:gd name="connsiteY8" fmla="*/ 270000 h 270000"/>
                <a:gd name="connsiteX9" fmla="*/ 0 w 2295000"/>
                <a:gd name="connsiteY9" fmla="*/ 224999 h 270000"/>
                <a:gd name="connsiteX10" fmla="*/ 0 w 2295000"/>
                <a:gd name="connsiteY10" fmla="*/ 90000 h 270000"/>
                <a:gd name="connsiteX11" fmla="*/ 0 w 2295000"/>
                <a:gd name="connsiteY11" fmla="*/ 45001 h 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5000" h="270000">
                  <a:moveTo>
                    <a:pt x="0" y="0"/>
                  </a:moveTo>
                  <a:lnTo>
                    <a:pt x="45001" y="0"/>
                  </a:lnTo>
                  <a:lnTo>
                    <a:pt x="2249999" y="0"/>
                  </a:lnTo>
                  <a:lnTo>
                    <a:pt x="2295000" y="0"/>
                  </a:lnTo>
                  <a:lnTo>
                    <a:pt x="2295000" y="45001"/>
                  </a:lnTo>
                  <a:lnTo>
                    <a:pt x="2295000" y="90000"/>
                  </a:lnTo>
                  <a:lnTo>
                    <a:pt x="2295000" y="224999"/>
                  </a:lnTo>
                  <a:cubicBezTo>
                    <a:pt x="2295000" y="249852"/>
                    <a:pt x="2274852" y="270000"/>
                    <a:pt x="2249999" y="270000"/>
                  </a:cubicBezTo>
                  <a:lnTo>
                    <a:pt x="45001" y="270000"/>
                  </a:lnTo>
                  <a:cubicBezTo>
                    <a:pt x="20148" y="270000"/>
                    <a:pt x="0" y="249852"/>
                    <a:pt x="0" y="224999"/>
                  </a:cubicBezTo>
                  <a:lnTo>
                    <a:pt x="0" y="90000"/>
                  </a:lnTo>
                  <a:lnTo>
                    <a:pt x="0" y="450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80" name="Овал 70">
              <a:extLst>
                <a:ext uri="{FF2B5EF4-FFF2-40B4-BE49-F238E27FC236}">
                  <a16:creationId xmlns:a16="http://schemas.microsoft.com/office/drawing/2014/main" id="{6B008C68-AD10-F564-C2C9-4CC2A42CF27F}"/>
                </a:ext>
              </a:extLst>
            </p:cNvPr>
            <p:cNvSpPr/>
            <p:nvPr/>
          </p:nvSpPr>
          <p:spPr>
            <a:xfrm>
              <a:off x="3036000" y="2146500"/>
              <a:ext cx="585000" cy="585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1" name="Полилиния: фигура 71">
              <a:extLst>
                <a:ext uri="{FF2B5EF4-FFF2-40B4-BE49-F238E27FC236}">
                  <a16:creationId xmlns:a16="http://schemas.microsoft.com/office/drawing/2014/main" id="{772C8C78-564E-1E8D-994A-44C631CBD1B7}"/>
                </a:ext>
              </a:extLst>
            </p:cNvPr>
            <p:cNvSpPr/>
            <p:nvPr/>
          </p:nvSpPr>
          <p:spPr>
            <a:xfrm>
              <a:off x="1418944" y="3139271"/>
              <a:ext cx="3817425" cy="874728"/>
            </a:xfrm>
            <a:custGeom>
              <a:avLst/>
              <a:gdLst>
                <a:gd name="connsiteX0" fmla="*/ 281 w 3817425"/>
                <a:gd name="connsiteY0" fmla="*/ 0 h 874728"/>
                <a:gd name="connsiteX1" fmla="*/ 3817425 w 3817425"/>
                <a:gd name="connsiteY1" fmla="*/ 0 h 874728"/>
                <a:gd name="connsiteX2" fmla="*/ 3817425 w 3817425"/>
                <a:gd name="connsiteY2" fmla="*/ 561514 h 874728"/>
                <a:gd name="connsiteX3" fmla="*/ 3817425 w 3817425"/>
                <a:gd name="connsiteY3" fmla="*/ 565051 h 874728"/>
                <a:gd name="connsiteX4" fmla="*/ 3816711 w 3817425"/>
                <a:gd name="connsiteY4" fmla="*/ 565051 h 874728"/>
                <a:gd name="connsiteX5" fmla="*/ 3792811 w 3817425"/>
                <a:gd name="connsiteY5" fmla="*/ 683431 h 874728"/>
                <a:gd name="connsiteX6" fmla="*/ 3504211 w 3817425"/>
                <a:gd name="connsiteY6" fmla="*/ 874728 h 874728"/>
                <a:gd name="connsiteX7" fmla="*/ 3497773 w 3817425"/>
                <a:gd name="connsiteY7" fmla="*/ 874079 h 874728"/>
                <a:gd name="connsiteX8" fmla="*/ 319652 w 3817425"/>
                <a:gd name="connsiteY8" fmla="*/ 874079 h 874728"/>
                <a:gd name="connsiteX9" fmla="*/ 313214 w 3817425"/>
                <a:gd name="connsiteY9" fmla="*/ 874728 h 874728"/>
                <a:gd name="connsiteX10" fmla="*/ 24614 w 3817425"/>
                <a:gd name="connsiteY10" fmla="*/ 683431 h 874728"/>
                <a:gd name="connsiteX11" fmla="*/ 714 w 3817425"/>
                <a:gd name="connsiteY11" fmla="*/ 565051 h 874728"/>
                <a:gd name="connsiteX12" fmla="*/ 281 w 3817425"/>
                <a:gd name="connsiteY12" fmla="*/ 565051 h 874728"/>
                <a:gd name="connsiteX13" fmla="*/ 281 w 3817425"/>
                <a:gd name="connsiteY13" fmla="*/ 562907 h 874728"/>
                <a:gd name="connsiteX14" fmla="*/ 0 w 3817425"/>
                <a:gd name="connsiteY14" fmla="*/ 561514 h 874728"/>
                <a:gd name="connsiteX15" fmla="*/ 281 w 3817425"/>
                <a:gd name="connsiteY15" fmla="*/ 560121 h 87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7425" h="874728">
                  <a:moveTo>
                    <a:pt x="281" y="0"/>
                  </a:moveTo>
                  <a:lnTo>
                    <a:pt x="3817425" y="0"/>
                  </a:lnTo>
                  <a:lnTo>
                    <a:pt x="3817425" y="561514"/>
                  </a:lnTo>
                  <a:lnTo>
                    <a:pt x="3817425" y="565051"/>
                  </a:lnTo>
                  <a:lnTo>
                    <a:pt x="3816711" y="565051"/>
                  </a:lnTo>
                  <a:lnTo>
                    <a:pt x="3792811" y="683431"/>
                  </a:lnTo>
                  <a:cubicBezTo>
                    <a:pt x="3745263" y="795848"/>
                    <a:pt x="3633948" y="874728"/>
                    <a:pt x="3504211" y="874728"/>
                  </a:cubicBezTo>
                  <a:lnTo>
                    <a:pt x="3497773" y="874079"/>
                  </a:lnTo>
                  <a:lnTo>
                    <a:pt x="319652" y="874079"/>
                  </a:lnTo>
                  <a:lnTo>
                    <a:pt x="313214" y="874728"/>
                  </a:lnTo>
                  <a:cubicBezTo>
                    <a:pt x="183477" y="874728"/>
                    <a:pt x="72162" y="795848"/>
                    <a:pt x="24614" y="683431"/>
                  </a:cubicBezTo>
                  <a:lnTo>
                    <a:pt x="714" y="565051"/>
                  </a:lnTo>
                  <a:lnTo>
                    <a:pt x="281" y="565051"/>
                  </a:lnTo>
                  <a:lnTo>
                    <a:pt x="281" y="562907"/>
                  </a:lnTo>
                  <a:lnTo>
                    <a:pt x="0" y="561514"/>
                  </a:lnTo>
                  <a:lnTo>
                    <a:pt x="281" y="560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2" name="Прямоугольник 72">
              <a:extLst>
                <a:ext uri="{FF2B5EF4-FFF2-40B4-BE49-F238E27FC236}">
                  <a16:creationId xmlns:a16="http://schemas.microsoft.com/office/drawing/2014/main" id="{21A0BEE0-0521-8F48-BD67-3321FC5E122A}"/>
                </a:ext>
              </a:extLst>
            </p:cNvPr>
            <p:cNvSpPr/>
            <p:nvPr/>
          </p:nvSpPr>
          <p:spPr>
            <a:xfrm>
              <a:off x="1234105" y="3147492"/>
              <a:ext cx="4185000" cy="10465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3" name="Овал 73">
              <a:extLst>
                <a:ext uri="{FF2B5EF4-FFF2-40B4-BE49-F238E27FC236}">
                  <a16:creationId xmlns:a16="http://schemas.microsoft.com/office/drawing/2014/main" id="{A32E3119-E59E-5D4A-E289-5A00DF1E9EE7}"/>
                </a:ext>
              </a:extLst>
            </p:cNvPr>
            <p:cNvSpPr/>
            <p:nvPr/>
          </p:nvSpPr>
          <p:spPr>
            <a:xfrm>
              <a:off x="141613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74">
              <a:extLst>
                <a:ext uri="{FF2B5EF4-FFF2-40B4-BE49-F238E27FC236}">
                  <a16:creationId xmlns:a16="http://schemas.microsoft.com/office/drawing/2014/main" id="{40EEBF08-BE90-3B3C-A35F-56EEBE7C937A}"/>
                </a:ext>
              </a:extLst>
            </p:cNvPr>
            <p:cNvSpPr/>
            <p:nvPr/>
          </p:nvSpPr>
          <p:spPr>
            <a:xfrm>
              <a:off x="4582862" y="3358110"/>
              <a:ext cx="653507" cy="653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                 </a:t>
              </a:r>
              <a:endParaRPr lang="ru-RU" dirty="0"/>
            </a:p>
          </p:txBody>
        </p:sp>
        <p:sp>
          <p:nvSpPr>
            <p:cNvPr id="85" name="Прямоугольник 75">
              <a:extLst>
                <a:ext uri="{FF2B5EF4-FFF2-40B4-BE49-F238E27FC236}">
                  <a16:creationId xmlns:a16="http://schemas.microsoft.com/office/drawing/2014/main" id="{F5F067EA-4292-DEA9-1D49-B023573B3E03}"/>
                </a:ext>
              </a:extLst>
            </p:cNvPr>
            <p:cNvSpPr/>
            <p:nvPr/>
          </p:nvSpPr>
          <p:spPr>
            <a:xfrm>
              <a:off x="1735741" y="3358111"/>
              <a:ext cx="3187878" cy="6535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76">
              <a:extLst>
                <a:ext uri="{FF2B5EF4-FFF2-40B4-BE49-F238E27FC236}">
                  <a16:creationId xmlns:a16="http://schemas.microsoft.com/office/drawing/2014/main" id="{AC00FEF9-CADA-7A5B-33B5-4E3A38A81726}"/>
                </a:ext>
              </a:extLst>
            </p:cNvPr>
            <p:cNvSpPr/>
            <p:nvPr/>
          </p:nvSpPr>
          <p:spPr>
            <a:xfrm>
              <a:off x="1416843" y="3136889"/>
              <a:ext cx="3819525" cy="5607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                    </a:t>
              </a:r>
              <a:endParaRPr lang="ru-RU" dirty="0"/>
            </a:p>
          </p:txBody>
        </p:sp>
        <p:sp>
          <p:nvSpPr>
            <p:cNvPr id="87" name="Полилиния: фигура 77">
              <a:extLst>
                <a:ext uri="{FF2B5EF4-FFF2-40B4-BE49-F238E27FC236}">
                  <a16:creationId xmlns:a16="http://schemas.microsoft.com/office/drawing/2014/main" id="{6D2E75D4-1B56-9C16-E365-E14C10083B82}"/>
                </a:ext>
              </a:extLst>
            </p:cNvPr>
            <p:cNvSpPr/>
            <p:nvPr/>
          </p:nvSpPr>
          <p:spPr>
            <a:xfrm>
              <a:off x="1416132" y="3139271"/>
              <a:ext cx="3820238" cy="874729"/>
            </a:xfrm>
            <a:custGeom>
              <a:avLst/>
              <a:gdLst>
                <a:gd name="connsiteX0" fmla="*/ 711 w 3820238"/>
                <a:gd name="connsiteY0" fmla="*/ 0 h 874729"/>
                <a:gd name="connsiteX1" fmla="*/ 3820236 w 3820238"/>
                <a:gd name="connsiteY1" fmla="*/ 0 h 874729"/>
                <a:gd name="connsiteX2" fmla="*/ 3820236 w 3820238"/>
                <a:gd name="connsiteY2" fmla="*/ 547965 h 874729"/>
                <a:gd name="connsiteX3" fmla="*/ 3820238 w 3820238"/>
                <a:gd name="connsiteY3" fmla="*/ 547975 h 874729"/>
                <a:gd name="connsiteX4" fmla="*/ 3820236 w 3820238"/>
                <a:gd name="connsiteY4" fmla="*/ 547985 h 874729"/>
                <a:gd name="connsiteX5" fmla="*/ 3820236 w 3820238"/>
                <a:gd name="connsiteY5" fmla="*/ 560728 h 874729"/>
                <a:gd name="connsiteX6" fmla="*/ 3817664 w 3820238"/>
                <a:gd name="connsiteY6" fmla="*/ 560728 h 874729"/>
                <a:gd name="connsiteX7" fmla="*/ 3794560 w 3820238"/>
                <a:gd name="connsiteY7" fmla="*/ 675162 h 874729"/>
                <a:gd name="connsiteX8" fmla="*/ 3559337 w 3820238"/>
                <a:gd name="connsiteY8" fmla="*/ 868091 h 874729"/>
                <a:gd name="connsiteX9" fmla="*/ 3507487 w 3820238"/>
                <a:gd name="connsiteY9" fmla="*/ 873317 h 874729"/>
                <a:gd name="connsiteX10" fmla="*/ 3507487 w 3820238"/>
                <a:gd name="connsiteY10" fmla="*/ 874729 h 874729"/>
                <a:gd name="connsiteX11" fmla="*/ 3493484 w 3820238"/>
                <a:gd name="connsiteY11" fmla="*/ 874729 h 874729"/>
                <a:gd name="connsiteX12" fmla="*/ 326754 w 3820238"/>
                <a:gd name="connsiteY12" fmla="*/ 874729 h 874729"/>
                <a:gd name="connsiteX13" fmla="*/ 319609 w 3820238"/>
                <a:gd name="connsiteY13" fmla="*/ 874729 h 874729"/>
                <a:gd name="connsiteX14" fmla="*/ 319609 w 3820238"/>
                <a:gd name="connsiteY14" fmla="*/ 874009 h 874729"/>
                <a:gd name="connsiteX15" fmla="*/ 260902 w 3820238"/>
                <a:gd name="connsiteY15" fmla="*/ 868091 h 874729"/>
                <a:gd name="connsiteX16" fmla="*/ 19827 w 3820238"/>
                <a:gd name="connsiteY16" fmla="*/ 660324 h 874729"/>
                <a:gd name="connsiteX17" fmla="*/ 2251 w 3820238"/>
                <a:gd name="connsiteY17" fmla="*/ 560728 h 874729"/>
                <a:gd name="connsiteX18" fmla="*/ 711 w 3820238"/>
                <a:gd name="connsiteY18" fmla="*/ 560728 h 874729"/>
                <a:gd name="connsiteX19" fmla="*/ 711 w 3820238"/>
                <a:gd name="connsiteY19" fmla="*/ 552004 h 874729"/>
                <a:gd name="connsiteX20" fmla="*/ 0 w 3820238"/>
                <a:gd name="connsiteY20" fmla="*/ 547975 h 874729"/>
                <a:gd name="connsiteX21" fmla="*/ 711 w 3820238"/>
                <a:gd name="connsiteY21" fmla="*/ 543946 h 8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20238" h="874729">
                  <a:moveTo>
                    <a:pt x="711" y="0"/>
                  </a:moveTo>
                  <a:lnTo>
                    <a:pt x="3820236" y="0"/>
                  </a:lnTo>
                  <a:lnTo>
                    <a:pt x="3820236" y="547965"/>
                  </a:lnTo>
                  <a:lnTo>
                    <a:pt x="3820238" y="547975"/>
                  </a:lnTo>
                  <a:lnTo>
                    <a:pt x="3820236" y="547985"/>
                  </a:lnTo>
                  <a:lnTo>
                    <a:pt x="3820236" y="560728"/>
                  </a:lnTo>
                  <a:lnTo>
                    <a:pt x="3817664" y="560728"/>
                  </a:lnTo>
                  <a:lnTo>
                    <a:pt x="3794560" y="675162"/>
                  </a:lnTo>
                  <a:cubicBezTo>
                    <a:pt x="3753224" y="772893"/>
                    <a:pt x="3665691" y="846327"/>
                    <a:pt x="3559337" y="868091"/>
                  </a:cubicBezTo>
                  <a:lnTo>
                    <a:pt x="3507487" y="873317"/>
                  </a:lnTo>
                  <a:lnTo>
                    <a:pt x="3507487" y="874729"/>
                  </a:lnTo>
                  <a:lnTo>
                    <a:pt x="3493484" y="874729"/>
                  </a:lnTo>
                  <a:lnTo>
                    <a:pt x="326754" y="874729"/>
                  </a:lnTo>
                  <a:lnTo>
                    <a:pt x="319609" y="874729"/>
                  </a:lnTo>
                  <a:lnTo>
                    <a:pt x="319609" y="874009"/>
                  </a:lnTo>
                  <a:lnTo>
                    <a:pt x="260902" y="868091"/>
                  </a:lnTo>
                  <a:cubicBezTo>
                    <a:pt x="149230" y="845239"/>
                    <a:pt x="58308" y="765420"/>
                    <a:pt x="19827" y="660324"/>
                  </a:cubicBezTo>
                  <a:lnTo>
                    <a:pt x="2251" y="560728"/>
                  </a:lnTo>
                  <a:lnTo>
                    <a:pt x="711" y="560728"/>
                  </a:lnTo>
                  <a:lnTo>
                    <a:pt x="711" y="552004"/>
                  </a:lnTo>
                  <a:lnTo>
                    <a:pt x="0" y="547975"/>
                  </a:lnTo>
                  <a:lnTo>
                    <a:pt x="711" y="5439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</p:grpSp>
      <p:pic>
        <p:nvPicPr>
          <p:cNvPr id="88" name="Рисунок 78">
            <a:extLst>
              <a:ext uri="{FF2B5EF4-FFF2-40B4-BE49-F238E27FC236}">
                <a16:creationId xmlns:a16="http://schemas.microsoft.com/office/drawing/2014/main" id="{27E034F1-E161-9816-6C38-C8C07903E8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840750" y="4293153"/>
            <a:ext cx="426700" cy="377517"/>
          </a:xfrm>
          <a:prstGeom prst="rect">
            <a:avLst/>
          </a:prstGeom>
        </p:spPr>
      </p:pic>
      <p:sp>
        <p:nvSpPr>
          <p:cNvPr id="91" name="Прямоугольник 81">
            <a:extLst>
              <a:ext uri="{FF2B5EF4-FFF2-40B4-BE49-F238E27FC236}">
                <a16:creationId xmlns:a16="http://schemas.microsoft.com/office/drawing/2014/main" id="{52F3BCF9-CB60-124F-9DCC-EFD5282FEC69}"/>
              </a:ext>
            </a:extLst>
          </p:cNvPr>
          <p:cNvSpPr/>
          <p:nvPr/>
        </p:nvSpPr>
        <p:spPr>
          <a:xfrm>
            <a:off x="3010690" y="5013681"/>
            <a:ext cx="59993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Единственно возможный метод – решение учебных задач через систему учебных действий.</a:t>
            </a:r>
          </a:p>
          <a:p>
            <a:pPr algn="ctr"/>
            <a:r>
              <a:rPr lang="ru-RU" dirty="0"/>
              <a:t>Контроль и оценивание как ведущие учебные действия. Моделирование и исследование как способ решения учебных задач</a:t>
            </a:r>
          </a:p>
        </p:txBody>
      </p:sp>
      <p:sp>
        <p:nvSpPr>
          <p:cNvPr id="92" name="Прямоугольник 82">
            <a:extLst>
              <a:ext uri="{FF2B5EF4-FFF2-40B4-BE49-F238E27FC236}">
                <a16:creationId xmlns:a16="http://schemas.microsoft.com/office/drawing/2014/main" id="{9F893450-57A1-295F-0D2F-70B887E18CB1}"/>
              </a:ext>
            </a:extLst>
          </p:cNvPr>
          <p:cNvSpPr/>
          <p:nvPr/>
        </p:nvSpPr>
        <p:spPr>
          <a:xfrm>
            <a:off x="3879002" y="4797973"/>
            <a:ext cx="4433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Метод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313960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ABF54-EE4A-0FE5-D74E-6B5A7D211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Требования к современному уроку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782BD-1D0D-29BE-0C71-6A5FBE941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627" y="1777526"/>
            <a:ext cx="11698481" cy="43738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Формулирование темы урока. </a:t>
            </a:r>
            <a:r>
              <a:rPr lang="ru-RU" dirty="0"/>
              <a:t>Ученики сами определяют тему урока, определив границы знания и незнания.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Постановка целей и задач.</a:t>
            </a:r>
            <a:r>
              <a:rPr lang="ru-RU" dirty="0"/>
              <a:t> Ученики сами формулируют цели и задачи, определив границы знания и незнания.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Планирование. </a:t>
            </a:r>
            <a:r>
              <a:rPr lang="ru-RU" dirty="0"/>
              <a:t>Ученики планируют способы достижения намеченной цели.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Практическая деятельность. </a:t>
            </a:r>
            <a:r>
              <a:rPr lang="ru-RU" dirty="0"/>
              <a:t>Ученики осуществляют учебные действия по намеченному плану (применяются групповая и индивидуальная форма организации деятельности).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Осуществление контроля.</a:t>
            </a:r>
            <a:r>
              <a:rPr lang="ru-RU" dirty="0"/>
              <a:t> Ученики осуществляют контроль (применяются формы самоконтроля, взаимоконтроля по предложенному эталону).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Осуществление коррекции.</a:t>
            </a:r>
            <a:r>
              <a:rPr lang="ru-RU" dirty="0"/>
              <a:t> Ученики формулируют затруднения и осуществляют коррекцию самостоятельно.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Оценивание.</a:t>
            </a:r>
            <a:r>
              <a:rPr lang="ru-RU" dirty="0"/>
              <a:t> Ученики участвуют в оценке деятельности по её результатам (</a:t>
            </a:r>
            <a:r>
              <a:rPr lang="ru-RU" dirty="0" err="1"/>
              <a:t>самооценивание</a:t>
            </a:r>
            <a:r>
              <a:rPr lang="ru-RU" dirty="0"/>
              <a:t>, оценивание результатов деятельности товарищей).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Итог урока. </a:t>
            </a:r>
            <a:r>
              <a:rPr lang="ru-RU" dirty="0"/>
              <a:t>Проводится рефлексия учебной деятельности.</a:t>
            </a:r>
          </a:p>
          <a:p>
            <a:pPr marL="0" indent="0">
              <a:buNone/>
            </a:pPr>
            <a:r>
              <a:rPr lang="ru-RU" dirty="0"/>
              <a:t>•</a:t>
            </a:r>
            <a:r>
              <a:rPr lang="ru-RU" b="1" dirty="0"/>
              <a:t>Домашнее задание.</a:t>
            </a:r>
            <a:r>
              <a:rPr lang="ru-RU" dirty="0"/>
              <a:t> Ученики могут выбирать задание из предложенных учителем с учётом индивидуальных возможностей.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D952C1-097F-4059-8AC9-70AFE02111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74"/>
          <a:stretch/>
        </p:blipFill>
        <p:spPr>
          <a:xfrm>
            <a:off x="9378170" y="5324029"/>
            <a:ext cx="2314775" cy="14901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4924DD-E3FE-42EC-82B9-75A1A9A7A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527" y="5262632"/>
            <a:ext cx="1937032" cy="15515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E02DC3-ABDA-424A-B378-C3A93A2E9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3439" y="5262632"/>
            <a:ext cx="3867955" cy="155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3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38A50-9F6D-D3A5-080B-73B5E7F9A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проектирования урока включает следующие этапы: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2C0186D-5A7B-7047-E1F1-18F81C4D1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0254" y="1965848"/>
            <a:ext cx="10049853" cy="489215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1) определение места и функций урока в системе уроков по теме;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2) постановка целей урока на основе требований ФГОС, ФООП, предметной учебной программы, изучения образовательных результатов обучаемых, региональных и внутришкольных нормативных документов;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3) отбор содержания урока, включающего предметный компонент (факты, понятия, законы, правила по теме); метапредметный компонент (способы познавательных организационных, рефлексивных действий); личностно-ориентированный компонент (ситуации проявления интереса, самостоятельности, организованности, рефлексии, самооценки и др.);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4) проектирование структуры урока («логики», этапов урока) в соответствии с целью и содержанием, спецификой учебного предмета, авторской традицией педагога;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5) определение задач и способов взаимодействия учителя и обучающихся на каждом этапе урока;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6) отбор средств технического обеспечения урока, включая цифровые средства презентации, коммуникации, цифровые обучающие ресурсы, средства автоматизированного контроля;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dirty="0"/>
              <a:t>7) планирование формы подведения итогов урока, рефлексия достижений и ошибок, педагогическое оценивание и самооценка учащихся.</a:t>
            </a:r>
          </a:p>
        </p:txBody>
      </p:sp>
      <p:pic>
        <p:nvPicPr>
          <p:cNvPr id="6" name="Рисунок 4" descr="Remote learning language outline">
            <a:extLst>
              <a:ext uri="{FF2B5EF4-FFF2-40B4-BE49-F238E27FC236}">
                <a16:creationId xmlns:a16="http://schemas.microsoft.com/office/drawing/2014/main" id="{AEC3691F-D0FA-9EB1-F6E8-F08238A4B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00055" y="1690688"/>
            <a:ext cx="1620199" cy="16201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47931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AEEA4-E604-4AE4-79AF-B005D9809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9102213" cy="1325563"/>
          </a:xfrm>
        </p:spPr>
        <p:txBody>
          <a:bodyPr/>
          <a:lstStyle/>
          <a:p>
            <a:r>
              <a:rPr lang="ru-RU" dirty="0"/>
              <a:t>Тип №1. Урок открытия новых знаний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AE947-E493-AC52-E5FF-AA7F3CC4F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074" y="944161"/>
            <a:ext cx="7258051" cy="581858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Цели: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Деятельностная: научить детей новым способам нахождения знания, ввести новые понятия, термины.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Содержательная: сформировать систему новых понятий, расширить знания учеников за счет включения новых определений, терминов, описаний.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Структура урока открытия новых знаний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 • Мотивационный этап.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Этап актуализации знаний по предложенной теме и осуществление первого пробного действия.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Выявление затруднения: в чем сложность нового материала, что именно создает проблему, поиск противоречия.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Разработка проекта, плана по выходу их создавшегося затруднения, рассмотрения множества вариантов, поиск оптимального решения.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Реализация выбранного плана по разрешению затруднения. Это главный этап урока, на котором и происходит «открытие» нового знания.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Первичное закрепление нового знания.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Самостоятельная работа и проверка по эталону.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Включение в систему знаний и умений.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/>
              <a:t>• Рефлексия, включающая в себя и рефлексию учебной деятельности, и самоанализ, и рефлексию чувств и эмоций.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524B82-749E-4DA7-9B78-536125223B87}"/>
              </a:ext>
            </a:extLst>
          </p:cNvPr>
          <p:cNvSpPr txBox="1"/>
          <p:nvPr/>
        </p:nvSpPr>
        <p:spPr>
          <a:xfrm>
            <a:off x="7686676" y="2409510"/>
            <a:ext cx="4352925" cy="397031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Структура урока открытия новых знаний: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1.Организационный этап.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2. Постановка цели и задач урока. Мотивация учебной деятельности учащихся.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3. Актуализация знаний.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4. Первичное усвоение новых знаний.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5. Первичная проверка понимания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6. Первичное закрепление.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7. Информация о домашнем задании, инструктаж по его выполнению.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8. Рефлексия учебной деятельности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(подведение итогов урока, выставление оценок) </a:t>
            </a:r>
          </a:p>
        </p:txBody>
      </p:sp>
    </p:spTree>
    <p:extLst>
      <p:ext uri="{BB962C8B-B14F-4D97-AF65-F5344CB8AC3E}">
        <p14:creationId xmlns:p14="http://schemas.microsoft.com/office/powerpoint/2010/main" val="113454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AEEA4-E604-4AE4-79AF-B005D9809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0791825" cy="1325563"/>
          </a:xfrm>
        </p:spPr>
        <p:txBody>
          <a:bodyPr/>
          <a:lstStyle/>
          <a:p>
            <a:r>
              <a:rPr lang="ru-RU" dirty="0"/>
              <a:t>Тип №2. Урок комплексного применения знаний и умений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524B82-749E-4DA7-9B78-536125223B87}"/>
              </a:ext>
            </a:extLst>
          </p:cNvPr>
          <p:cNvSpPr txBox="1"/>
          <p:nvPr/>
        </p:nvSpPr>
        <p:spPr>
          <a:xfrm>
            <a:off x="495301" y="1325563"/>
            <a:ext cx="6381749" cy="397031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Структура урока комплексного применения знаний и умений.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1) Организационный этап.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2) Проверка домашнего задания, воспроизведение и коррекция опорных знаний учащихся. Актуализация знаний.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3) Постановка цели и задач урока. Мотивация учебной деятельности учащихся.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4) Первичное закрепление в знакомой ситуации (типовые),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 изменённой ситуации (конструктивные)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5) Творческое применение и добывание знаний в новой ситуации (проблемные задания)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6) Информация о домашнем задании, инструктаж по его выполнению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7) Рефлексия (подведение итогов занятия, выставление оценок)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E5F0F1-D5F3-4CA3-9600-7362A9AC4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356" y="2001844"/>
            <a:ext cx="3344562" cy="2508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BED23D-AA7B-496F-AD16-BAD99515A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0637" y="4161697"/>
            <a:ext cx="3020350" cy="2264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767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3136</Words>
  <Application>Microsoft Office PowerPoint</Application>
  <PresentationFormat>Широкоэкранный</PresentationFormat>
  <Paragraphs>388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PT Sans</vt:lpstr>
      <vt:lpstr>Tahoma</vt:lpstr>
      <vt:lpstr>Times New Roman</vt:lpstr>
      <vt:lpstr>Office Theme</vt:lpstr>
      <vt:lpstr>Мастер-класс «Современный урок. Требования к организации»</vt:lpstr>
      <vt:lpstr>Системно-деятельностный подход </vt:lpstr>
      <vt:lpstr>Некоторые принципы подхода:</vt:lpstr>
      <vt:lpstr>Отличия современного урока —  это урок, в котором ученики не просто усваивают знания, а «открывают» их в процессе собственной деятельности</vt:lpstr>
      <vt:lpstr>Отличия современного урока —  это урок, в котором ученики не просто усваивают знания, а «открывают» их в процессе собственной деятельности</vt:lpstr>
      <vt:lpstr>Требования к современному уроку</vt:lpstr>
      <vt:lpstr>Процесс проектирования урока включает следующие этапы:</vt:lpstr>
      <vt:lpstr>Тип №1. Урок открытия новых знаний</vt:lpstr>
      <vt:lpstr>Тип №2. Урок комплексного применения знаний и умений </vt:lpstr>
      <vt:lpstr>Тип №3. Урок систематизации знаний (общеметодологической направленности) </vt:lpstr>
      <vt:lpstr>Тип №4. Урок развивающего контроля </vt:lpstr>
      <vt:lpstr>Способность учащихся к усвоению информации на уроке</vt:lpstr>
      <vt:lpstr>Современные образовательные технологии</vt:lpstr>
      <vt:lpstr>Карта контроля качества урока</vt:lpstr>
      <vt:lpstr>Карта контроля качества урока</vt:lpstr>
      <vt:lpstr>Карта контроля качества урока</vt:lpstr>
      <vt:lpstr>Вопросы для самооценки урока</vt:lpstr>
      <vt:lpstr>Чтобы привести урок в соответствие с требованиями рекомендовано:</vt:lpstr>
      <vt:lpstr>Литература</vt:lpstr>
      <vt:lpstr>Информация об уроке:</vt:lpstr>
      <vt:lpstr>Структура урока:</vt:lpstr>
      <vt:lpstr>  1 этап – организационный момент  </vt:lpstr>
      <vt:lpstr>2 этап – актуализация знаний               </vt:lpstr>
      <vt:lpstr>3-4 этапы: Целеполагание и построение выхода из затруднения </vt:lpstr>
      <vt:lpstr>5 этап: Открытие нового знания  Задача этапа : формировать знание о числовом  коэффициенте </vt:lpstr>
      <vt:lpstr>5.1 этап: Первичное закрепление нового материала Задача этапа: развивать практические способности обучающихся, встроить новые знания в систему имеющихся знаний.  </vt:lpstr>
      <vt:lpstr> 5.2 Динамическая пауза Задача этапа:  смена вида деятельности, снятие локального утомления обучающихся. </vt:lpstr>
      <vt:lpstr>6 этап: Применение сформированных знаний, умений и навыков на практике Задачи этапа: развивать практические способности обучающихся, встроить новые знания в систему имеющихся знаний.  Выполнение практической работы  (работа в парах) </vt:lpstr>
      <vt:lpstr>6 этап: Применение сформированных знаний, умений и навыков на практике. Самостоятельное выполнение интерактивного задания </vt:lpstr>
      <vt:lpstr>7 этап: Рефлексия учебной деятельности Задача этапа:  Определить степень усвоения  учебного материала и развивать творческие способности учащихся, анализ учебной деятельности на уроке</vt:lpstr>
      <vt:lpstr> 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информатики, шаблон презентации с сайта presentation-creation.ru</dc:title>
  <dc:creator>User Obstinate</dc:creator>
  <cp:lastModifiedBy>Козлова ОП</cp:lastModifiedBy>
  <cp:revision>44</cp:revision>
  <dcterms:created xsi:type="dcterms:W3CDTF">2023-08-23T11:31:43Z</dcterms:created>
  <dcterms:modified xsi:type="dcterms:W3CDTF">2025-11-24T11:57:18Z</dcterms:modified>
</cp:coreProperties>
</file>