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F13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136904" cy="24231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Нестерова Елена Ивановна </a:t>
            </a:r>
            <a:r>
              <a:rPr lang="ru-RU" dirty="0" smtClean="0">
                <a:solidFill>
                  <a:schemeClr val="tx1"/>
                </a:solidFill>
              </a:rPr>
              <a:t>учитель высшей квалификационной категории  МАОУ «Начальная общеобразовательная </a:t>
            </a:r>
            <a:r>
              <a:rPr lang="ru-RU" dirty="0" smtClean="0">
                <a:solidFill>
                  <a:schemeClr val="tx1"/>
                </a:solidFill>
              </a:rPr>
              <a:t>школа </a:t>
            </a:r>
            <a:r>
              <a:rPr lang="ru-RU" dirty="0" err="1" smtClean="0">
                <a:solidFill>
                  <a:schemeClr val="tx1"/>
                </a:solidFill>
              </a:rPr>
              <a:t>Кувандыкского</a:t>
            </a:r>
            <a:r>
              <a:rPr lang="ru-RU" dirty="0" smtClean="0">
                <a:solidFill>
                  <a:schemeClr val="tx1"/>
                </a:solidFill>
              </a:rPr>
              <a:t> муниципального округа Оренбургской области», </a:t>
            </a:r>
            <a:r>
              <a:rPr lang="ru-RU" dirty="0" smtClean="0">
                <a:solidFill>
                  <a:schemeClr val="tx1"/>
                </a:solidFill>
              </a:rPr>
              <a:t>стаж работы 36 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292080" y="476672"/>
            <a:ext cx="3528392" cy="3240360"/>
          </a:xfrm>
        </p:spPr>
        <p:txBody>
          <a:bodyPr>
            <a:normAutofit/>
          </a:bodyPr>
          <a:lstStyle/>
          <a:p>
            <a:endParaRPr lang="ru-RU" sz="3200" b="1" dirty="0"/>
          </a:p>
        </p:txBody>
      </p:sp>
      <p:pic>
        <p:nvPicPr>
          <p:cNvPr id="1026" name="Picture 2" descr="C:\Users\User\Desktop\для презентации\20250922_161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36096" y="548680"/>
            <a:ext cx="3168352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4800" dirty="0" smtClean="0"/>
              <a:t>ППП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 4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Д/З</a:t>
            </a:r>
            <a:endParaRPr lang="ru-RU" sz="6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25938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Опора на этимологию слова</a:t>
            </a:r>
          </a:p>
          <a:p>
            <a:endParaRPr lang="ru-RU" sz="4400" dirty="0" smtClean="0"/>
          </a:p>
          <a:p>
            <a:r>
              <a:rPr lang="ru-RU" sz="4400" dirty="0" smtClean="0"/>
              <a:t>Перекрёстки слов</a:t>
            </a:r>
          </a:p>
          <a:p>
            <a:endParaRPr lang="ru-RU" sz="4400" dirty="0" smtClean="0"/>
          </a:p>
          <a:p>
            <a:r>
              <a:rPr lang="ru-RU" sz="4400" dirty="0" smtClean="0"/>
              <a:t>Ассоциативное запоминание</a:t>
            </a:r>
            <a:endParaRPr lang="ru-RU" sz="44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4800" b="1" dirty="0" smtClean="0">
                <a:solidFill>
                  <a:srgbClr val="FFFF00"/>
                </a:solidFill>
              </a:rPr>
              <a:t>СЛОВАРНЫЕ  СЛОВА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Опора на этимологию слов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u="sng" dirty="0" smtClean="0"/>
              <a:t>     ПОРТФЕЛЬ</a:t>
            </a:r>
          </a:p>
          <a:p>
            <a:pPr>
              <a:buNone/>
            </a:pPr>
            <a:r>
              <a:rPr lang="ru-RU" sz="3200" u="sng" dirty="0" smtClean="0"/>
              <a:t>Порт(</a:t>
            </a:r>
            <a:r>
              <a:rPr lang="en-US" sz="3200" u="sng" dirty="0" smtClean="0"/>
              <a:t>porter</a:t>
            </a:r>
            <a:r>
              <a:rPr lang="en-US" sz="3200" dirty="0" smtClean="0"/>
              <a:t>)- </a:t>
            </a:r>
            <a:r>
              <a:rPr lang="ru-RU" sz="3200" dirty="0" smtClean="0"/>
              <a:t>носить</a:t>
            </a:r>
          </a:p>
          <a:p>
            <a:pPr>
              <a:buNone/>
            </a:pPr>
            <a:r>
              <a:rPr lang="ru-RU" sz="3200" u="sng" dirty="0" err="1" smtClean="0"/>
              <a:t>Фель</a:t>
            </a:r>
            <a:r>
              <a:rPr lang="ru-RU" sz="3200" u="sng" dirty="0" smtClean="0"/>
              <a:t> (</a:t>
            </a:r>
            <a:r>
              <a:rPr lang="en-US" sz="3200" u="sng" dirty="0" err="1" smtClean="0"/>
              <a:t>feuille</a:t>
            </a:r>
            <a:r>
              <a:rPr lang="en-US" sz="3200" dirty="0" smtClean="0"/>
              <a:t>)- </a:t>
            </a:r>
            <a:r>
              <a:rPr lang="ru-RU" sz="3200" dirty="0" smtClean="0"/>
              <a:t>бумага</a:t>
            </a:r>
          </a:p>
          <a:p>
            <a:pPr>
              <a:buNone/>
            </a:pPr>
            <a:r>
              <a:rPr lang="ru-RU" sz="3200" dirty="0" smtClean="0"/>
              <a:t>Дословно: сумка для переноски бумаг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6016" y="1524000"/>
            <a:ext cx="4248472" cy="50013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200" u="sng" dirty="0" smtClean="0"/>
              <a:t>КАРАНДАШ</a:t>
            </a:r>
          </a:p>
          <a:p>
            <a:pPr>
              <a:buNone/>
            </a:pPr>
            <a:r>
              <a:rPr lang="ru-RU" sz="3200" dirty="0" smtClean="0"/>
              <a:t>Тюркское происхождение</a:t>
            </a:r>
          </a:p>
          <a:p>
            <a:pPr>
              <a:buNone/>
            </a:pPr>
            <a:r>
              <a:rPr lang="ru-RU" sz="3200" dirty="0" smtClean="0"/>
              <a:t>Сращение корней</a:t>
            </a:r>
          </a:p>
          <a:p>
            <a:pPr>
              <a:buNone/>
            </a:pPr>
            <a:r>
              <a:rPr lang="ru-RU" sz="3200" u="sng" dirty="0" smtClean="0"/>
              <a:t>Кара</a:t>
            </a:r>
            <a:r>
              <a:rPr lang="ru-RU" sz="3200" dirty="0" smtClean="0"/>
              <a:t>- чёрный</a:t>
            </a:r>
          </a:p>
          <a:p>
            <a:pPr>
              <a:buNone/>
            </a:pPr>
            <a:r>
              <a:rPr lang="ru-RU" sz="3200" u="sng" dirty="0" smtClean="0"/>
              <a:t>Даш</a:t>
            </a:r>
            <a:r>
              <a:rPr lang="ru-RU" sz="3200" dirty="0" smtClean="0"/>
              <a:t>- камень</a:t>
            </a:r>
            <a:endParaRPr lang="ru-RU" dirty="0"/>
          </a:p>
        </p:txBody>
      </p:sp>
      <p:pic>
        <p:nvPicPr>
          <p:cNvPr id="7" name="Рисунок 6" descr="https://avatars.mds.yandex.net/i?id=e13a799dbc322d7ea52d41b32a68881414a40df7-12534005-images-thumbs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653136"/>
            <a:ext cx="33843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013176"/>
            <a:ext cx="41044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</a:t>
            </a:r>
            <a:r>
              <a:rPr lang="ru-RU" sz="6600" dirty="0" smtClean="0">
                <a:solidFill>
                  <a:srgbClr val="FFFF00"/>
                </a:solidFill>
              </a:rPr>
              <a:t>Перекрёстки    слов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Users\User\Desktop\для презентации\20251114_1157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114527" y="1806352"/>
            <a:ext cx="4124325" cy="333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для презентации\20251114_1152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149080"/>
            <a:ext cx="424847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Объединяем по общему признаку</a:t>
            </a:r>
            <a:endParaRPr lang="ru-RU" dirty="0"/>
          </a:p>
        </p:txBody>
      </p:sp>
      <p:pic>
        <p:nvPicPr>
          <p:cNvPr id="4" name="Содержимое 3" descr="C:\Users\User\AppData\Local\Microsoft\Windows\INetCache\IE\RF3GVC15\20251117_205829[1]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76875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Придумываем    ассоциации</a:t>
            </a:r>
            <a:endParaRPr lang="ru-RU" sz="4800" dirty="0"/>
          </a:p>
        </p:txBody>
      </p:sp>
      <p:pic>
        <p:nvPicPr>
          <p:cNvPr id="7170" name="Picture 2" descr="C:\Users\User\Desktop\20251117_2108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680520" cy="4374232"/>
          </a:xfrm>
          <a:prstGeom prst="rect">
            <a:avLst/>
          </a:prstGeom>
          <a:noFill/>
        </p:spPr>
      </p:pic>
      <p:pic>
        <p:nvPicPr>
          <p:cNvPr id="7" name="Рисунок 6" descr="C:\Users\User\Desktop\20251117_2108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00808"/>
            <a:ext cx="4924797" cy="478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АСТАХОВА  Н.,  БРУССЕЛЬ  Т.</a:t>
            </a:r>
            <a:endParaRPr lang="ru-RU" dirty="0"/>
          </a:p>
        </p:txBody>
      </p:sp>
      <p:pic>
        <p:nvPicPr>
          <p:cNvPr id="4" name="Содержимое 3" descr="C:\Users\User\Desktop\для презентации\20251117_1052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027016" y="307955"/>
            <a:ext cx="5107901" cy="747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визуальные </a:t>
            </a:r>
            <a:r>
              <a:rPr lang="ru-RU" sz="4800" dirty="0" err="1" smtClean="0"/>
              <a:t>мнемообразы</a:t>
            </a:r>
            <a:endParaRPr lang="ru-RU" sz="4800" dirty="0" smtClean="0"/>
          </a:p>
          <a:p>
            <a:r>
              <a:rPr lang="ru-RU" sz="4800" dirty="0" smtClean="0"/>
              <a:t>  </a:t>
            </a:r>
            <a:r>
              <a:rPr lang="ru-RU" sz="4800" dirty="0" err="1" smtClean="0"/>
              <a:t>мнемотаблицы</a:t>
            </a:r>
            <a:r>
              <a:rPr lang="ru-RU" sz="4800" dirty="0" smtClean="0"/>
              <a:t>  к стихам</a:t>
            </a:r>
          </a:p>
          <a:p>
            <a:r>
              <a:rPr lang="ru-RU" sz="4800" dirty="0" smtClean="0"/>
              <a:t>  </a:t>
            </a:r>
            <a:r>
              <a:rPr lang="ru-RU" sz="4800" dirty="0" err="1" smtClean="0"/>
              <a:t>мнемокарты</a:t>
            </a:r>
            <a:endParaRPr lang="ru-RU" sz="4800" dirty="0" smtClean="0"/>
          </a:p>
          <a:p>
            <a:r>
              <a:rPr lang="ru-RU" sz="4800" dirty="0" smtClean="0"/>
              <a:t>  </a:t>
            </a:r>
            <a:r>
              <a:rPr lang="ru-RU" sz="4800" dirty="0" err="1" smtClean="0"/>
              <a:t>мнемоистории</a:t>
            </a:r>
            <a:endParaRPr lang="ru-RU" sz="4800" dirty="0" smtClean="0"/>
          </a:p>
          <a:p>
            <a:r>
              <a:rPr lang="ru-RU" sz="4800" dirty="0" smtClean="0"/>
              <a:t>  и др.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sz="4400" b="1" dirty="0" smtClean="0"/>
              <a:t>   МНЕМОТЕХНИКИ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4" name="Содержимое 3" descr="https://avatars.mds.yandex.net/i?id=385ffebd3fc765b78cf3b61386a286d06c1bb78a-12718238-images-thumbs&amp;n=13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476672"/>
            <a:ext cx="396044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692696"/>
            <a:ext cx="4059936" cy="5403304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  Татьяна</a:t>
            </a:r>
          </a:p>
          <a:p>
            <a:pPr>
              <a:buNone/>
            </a:pPr>
            <a:r>
              <a:rPr lang="ru-RU" sz="4400" dirty="0" err="1" smtClean="0"/>
              <a:t>Кислинская</a:t>
            </a:r>
            <a:endParaRPr lang="ru-RU" sz="4400" dirty="0" smtClean="0"/>
          </a:p>
          <a:p>
            <a:pPr>
              <a:buNone/>
            </a:pPr>
            <a:r>
              <a:rPr lang="ru-RU" dirty="0" smtClean="0"/>
              <a:t> методист-преподаватель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733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Ассоциативные цепочки : образы, схемы;</a:t>
            </a:r>
          </a:p>
          <a:p>
            <a:r>
              <a:rPr lang="ru-RU" dirty="0" smtClean="0"/>
              <a:t>Визуализация :   создание необычных  образов</a:t>
            </a:r>
          </a:p>
          <a:p>
            <a:pPr>
              <a:buNone/>
            </a:pPr>
            <a:r>
              <a:rPr lang="ru-RU" dirty="0" smtClean="0"/>
              <a:t>                                  </a:t>
            </a:r>
            <a:r>
              <a:rPr lang="ru-RU" dirty="0" err="1" smtClean="0"/>
              <a:t>мнемоистории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</a:t>
            </a:r>
            <a:r>
              <a:rPr lang="ru-RU" dirty="0" err="1" smtClean="0"/>
              <a:t>мнемотаблицы</a:t>
            </a:r>
            <a:r>
              <a:rPr lang="ru-RU" dirty="0" smtClean="0"/>
              <a:t>                               </a:t>
            </a:r>
          </a:p>
          <a:p>
            <a:r>
              <a:rPr lang="ru-RU" dirty="0" smtClean="0"/>
              <a:t>Пример:  </a:t>
            </a:r>
            <a:r>
              <a:rPr lang="ru-RU" dirty="0" smtClean="0">
                <a:solidFill>
                  <a:srgbClr val="FF0000"/>
                </a:solidFill>
              </a:rPr>
              <a:t>каждый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охотник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rgbClr val="FFFF00"/>
                </a:solidFill>
              </a:rPr>
              <a:t>желает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rgbClr val="2FF134"/>
                </a:solidFill>
              </a:rPr>
              <a:t>знать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rgbClr val="00B0F0"/>
                </a:solidFill>
              </a:rPr>
              <a:t>где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сидит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>
                <a:solidFill>
                  <a:srgbClr val="7030A0"/>
                </a:solidFill>
              </a:rPr>
              <a:t>фазан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ПРИЁМЫ  МНЕМОТЕХНИКИ</a:t>
            </a:r>
            <a:endParaRPr lang="ru-RU" dirty="0"/>
          </a:p>
        </p:txBody>
      </p:sp>
      <p:pic>
        <p:nvPicPr>
          <p:cNvPr id="7" name="Рисунок 6" descr="https://avatars.mds.yandex.net/i?id=5a6df0d952674dd9b7725ed033e5f5544c40de58-4034619-images-thumbs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429000"/>
            <a:ext cx="43924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i="1" dirty="0" smtClean="0"/>
              <a:t>«Развитие памяти как основополагающего фактора успешности обучения»</a:t>
            </a:r>
            <a:endParaRPr lang="ru-RU" sz="5400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Карточки </a:t>
            </a:r>
            <a:r>
              <a:rPr lang="ru-RU" sz="5400" dirty="0" err="1" smtClean="0">
                <a:solidFill>
                  <a:srgbClr val="FFFF00"/>
                </a:solidFill>
              </a:rPr>
              <a:t>Домана</a:t>
            </a:r>
            <a:endParaRPr lang="ru-RU" sz="54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C:\Users\User\Desktop\для презентации\20251117_1937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79340" y="244252"/>
            <a:ext cx="4785320" cy="734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/>
          <a:lstStyle/>
          <a:p>
            <a:pPr>
              <a:buNone/>
            </a:pPr>
            <a:r>
              <a:rPr lang="ru-RU" b="1" u="sng" dirty="0" err="1" smtClean="0"/>
              <a:t>Токмакова</a:t>
            </a:r>
            <a:r>
              <a:rPr lang="ru-RU" b="1" u="sng" dirty="0" smtClean="0"/>
              <a:t> И.  «Весна»</a:t>
            </a:r>
            <a:endParaRPr lang="ru-RU" u="sng" dirty="0" smtClean="0"/>
          </a:p>
          <a:p>
            <a:pPr>
              <a:buNone/>
            </a:pPr>
            <a:r>
              <a:rPr lang="ru-RU" sz="2400" b="1" dirty="0" smtClean="0"/>
              <a:t> К нам весна </a:t>
            </a:r>
            <a:r>
              <a:rPr lang="ru-RU" sz="2400" b="1" dirty="0" err="1" smtClean="0"/>
              <a:t>шагае</a:t>
            </a:r>
            <a:r>
              <a:rPr lang="ru-RU" sz="2400" b="1" dirty="0" smtClean="0"/>
              <a:t>           Быстрыми шагами,</a:t>
            </a:r>
          </a:p>
          <a:p>
            <a:pPr>
              <a:buNone/>
            </a:pPr>
            <a:r>
              <a:rPr lang="ru-RU" sz="2400" b="1" dirty="0" smtClean="0"/>
              <a:t>И сугробы тают                 Под её ногами.</a:t>
            </a:r>
          </a:p>
          <a:p>
            <a:pPr>
              <a:buNone/>
            </a:pPr>
            <a:r>
              <a:rPr lang="ru-RU" sz="2400" b="1" dirty="0" smtClean="0"/>
              <a:t>Чёрные проталины        На полях видны.</a:t>
            </a:r>
          </a:p>
          <a:p>
            <a:pPr>
              <a:buNone/>
            </a:pPr>
            <a:r>
              <a:rPr lang="ru-RU" sz="2400" b="1" dirty="0" smtClean="0"/>
              <a:t>Видно очень тёплые      Ноги у весны.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Мнемотаблицы</a:t>
            </a:r>
            <a:r>
              <a:rPr lang="ru-RU" dirty="0" smtClean="0"/>
              <a:t> при изучении стихов</a:t>
            </a:r>
            <a:endParaRPr lang="ru-RU" dirty="0"/>
          </a:p>
        </p:txBody>
      </p:sp>
      <p:pic>
        <p:nvPicPr>
          <p:cNvPr id="4" name="Рисунок 3" descr="http://demiart.ru/forum/uploads3/post-129605-1238068330.jpg"/>
          <p:cNvPicPr/>
          <p:nvPr/>
        </p:nvPicPr>
        <p:blipFill>
          <a:blip r:embed="rId2" cstate="print"/>
          <a:srcRect/>
          <a:stretch/>
        </p:blipFill>
        <p:spPr>
          <a:xfrm>
            <a:off x="323528" y="3573016"/>
            <a:ext cx="2232248" cy="1512168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 descr="https://images.wallpaperscraft.ru/image/sugroby_les_teni_4802_1600x1200.jpg"/>
          <p:cNvPicPr/>
          <p:nvPr/>
        </p:nvPicPr>
        <p:blipFill>
          <a:blip r:embed="rId3" cstate="print"/>
          <a:srcRect/>
          <a:stretch/>
        </p:blipFill>
        <p:spPr>
          <a:xfrm>
            <a:off x="2555776" y="3573016"/>
            <a:ext cx="2238375" cy="1512168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/>
        </p:blipFill>
        <p:spPr>
          <a:xfrm>
            <a:off x="4788024" y="3573016"/>
            <a:ext cx="2476500" cy="1512168"/>
          </a:xfrm>
          <a:prstGeom prst="rect">
            <a:avLst/>
          </a:prstGeom>
        </p:spPr>
      </p:pic>
      <p:pic>
        <p:nvPicPr>
          <p:cNvPr id="7" name="Рисунок 6" descr="https://kan-yu.com.ua/wp-content/uploads/2014/02/2014-0211-3.jpg"/>
          <p:cNvPicPr/>
          <p:nvPr/>
        </p:nvPicPr>
        <p:blipFill>
          <a:blip r:embed="rId5" cstate="print"/>
          <a:srcRect/>
          <a:stretch/>
        </p:blipFill>
        <p:spPr>
          <a:xfrm>
            <a:off x="251520" y="5085184"/>
            <a:ext cx="2304256" cy="1362075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 descr="http://itd1.mycdn.me/image?id=835848994425&amp;t=20&amp;plc=WEB&amp;tkn=*TG6fcybWoTQdK1oeus2_4zt2-Qw"/>
          <p:cNvPicPr/>
          <p:nvPr/>
        </p:nvPicPr>
        <p:blipFill>
          <a:blip r:embed="rId6" cstate="print"/>
          <a:srcRect/>
          <a:stretch/>
        </p:blipFill>
        <p:spPr>
          <a:xfrm>
            <a:off x="2555776" y="5085184"/>
            <a:ext cx="2304256" cy="1368152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 descr="http://itd3.mycdn.me/image?id=837974497218&amp;t=20&amp;plc=WEB&amp;tkn=*9De_a7I_eTDTQUwNWKr2B8vqwTw"/>
          <p:cNvPicPr/>
          <p:nvPr/>
        </p:nvPicPr>
        <p:blipFill>
          <a:blip r:embed="rId7" cstate="print"/>
          <a:srcRect/>
          <a:stretch/>
        </p:blipFill>
        <p:spPr>
          <a:xfrm>
            <a:off x="4860032" y="5085184"/>
            <a:ext cx="2448272" cy="136815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С.Есенин  «Белая берёза»</a:t>
            </a:r>
            <a:endParaRPr lang="ru-RU" sz="5400" dirty="0"/>
          </a:p>
        </p:txBody>
      </p:sp>
      <p:pic>
        <p:nvPicPr>
          <p:cNvPr id="6" name="Содержимое 5" descr="C:\Users\User\Desktop\для презентации\20251116_1754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50504" y="1061864"/>
            <a:ext cx="5544616" cy="567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РАЗВИВАЕТ                                      РАСШИРЯЕТ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память                                             кругозор</a:t>
            </a:r>
          </a:p>
          <a:p>
            <a:pPr>
              <a:buNone/>
            </a:pPr>
            <a:r>
              <a:rPr lang="ru-RU" dirty="0" smtClean="0"/>
              <a:t>      речь                                          словарный  запас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ЗАУЧИВАНИЕ СТИХОВ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flipH="1">
            <a:off x="1377358" y="2492896"/>
            <a:ext cx="45719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flipH="1">
            <a:off x="1187624" y="2492896"/>
            <a:ext cx="360040" cy="864096"/>
          </a:xfrm>
          <a:prstGeom prst="downArrow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156176" y="2492896"/>
            <a:ext cx="288032" cy="864096"/>
          </a:xfrm>
          <a:prstGeom prst="downArrow">
            <a:avLst/>
          </a:prstGeom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Picture backgroun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136904" cy="5544616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Бодялова</a:t>
            </a:r>
            <a:r>
              <a:rPr lang="ru-RU" dirty="0" smtClean="0"/>
              <a:t> Н.А. Проблемы развития памяти у детей в начальной школе. Сборник трудов конференции. //</a:t>
            </a:r>
            <a:r>
              <a:rPr lang="ru-RU" dirty="0" err="1" smtClean="0"/>
              <a:t>Наука,образование,общество</a:t>
            </a:r>
            <a:r>
              <a:rPr lang="ru-RU" dirty="0" smtClean="0"/>
              <a:t>, 2022 г. С 58-62</a:t>
            </a:r>
          </a:p>
          <a:p>
            <a:r>
              <a:rPr lang="ru-RU" dirty="0" err="1" smtClean="0"/>
              <a:t>Кислинская</a:t>
            </a:r>
            <a:r>
              <a:rPr lang="ru-RU" dirty="0" smtClean="0"/>
              <a:t> Т.В. Память и мнемотехники. Весёлая </a:t>
            </a:r>
            <a:r>
              <a:rPr lang="ru-RU" dirty="0" err="1" smtClean="0"/>
              <a:t>нейробика</a:t>
            </a:r>
            <a:r>
              <a:rPr lang="ru-RU" dirty="0" smtClean="0"/>
              <a:t> для детей.  2022г</a:t>
            </a:r>
          </a:p>
          <a:p>
            <a:r>
              <a:rPr lang="ru-RU" dirty="0" smtClean="0"/>
              <a:t>Мальцева К.С. Особенности памяти младших школьников. Дрофа 2011-120 с.</a:t>
            </a:r>
          </a:p>
          <a:p>
            <a:r>
              <a:rPr lang="ru-RU" dirty="0" err="1" smtClean="0"/>
              <a:t>Шеховцова</a:t>
            </a:r>
            <a:r>
              <a:rPr lang="ru-RU" dirty="0" smtClean="0"/>
              <a:t> Л.Д. Приёмы развития памяти у детей //Молодой учёный  2017 г. </a:t>
            </a:r>
            <a:r>
              <a:rPr lang="ru-RU" smtClean="0"/>
              <a:t>№37</a:t>
            </a: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Литература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IV </a:t>
            </a:r>
            <a:r>
              <a:rPr lang="ru-RU" dirty="0" smtClean="0"/>
              <a:t>век-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smtClean="0"/>
              <a:t>римский философ </a:t>
            </a:r>
            <a:r>
              <a:rPr lang="ru-RU" dirty="0" err="1" smtClean="0"/>
              <a:t>Луций</a:t>
            </a:r>
            <a:r>
              <a:rPr lang="ru-RU" dirty="0" smtClean="0"/>
              <a:t> </a:t>
            </a:r>
            <a:r>
              <a:rPr lang="ru-RU" dirty="0" err="1" smtClean="0"/>
              <a:t>Анней</a:t>
            </a:r>
            <a:r>
              <a:rPr lang="ru-RU" dirty="0" smtClean="0"/>
              <a:t> </a:t>
            </a:r>
            <a:r>
              <a:rPr lang="ru-RU" dirty="0" err="1" smtClean="0"/>
              <a:t>Сенекамог</a:t>
            </a:r>
            <a:r>
              <a:rPr lang="ru-RU" dirty="0" smtClean="0"/>
              <a:t> повторить </a:t>
            </a:r>
            <a:r>
              <a:rPr lang="ru-RU" u="sng" dirty="0" smtClean="0"/>
              <a:t>2000</a:t>
            </a:r>
            <a:r>
              <a:rPr lang="ru-RU" dirty="0" smtClean="0"/>
              <a:t> отдельных </a:t>
            </a:r>
            <a:r>
              <a:rPr lang="ru-RU" dirty="0" err="1" smtClean="0"/>
              <a:t>слов,услышав</a:t>
            </a:r>
            <a:r>
              <a:rPr lang="ru-RU" dirty="0" smtClean="0"/>
              <a:t> их только раз, в том же порядке, как они были произнесены</a:t>
            </a:r>
            <a:endParaRPr lang="en-US" dirty="0" smtClean="0"/>
          </a:p>
          <a:p>
            <a:r>
              <a:rPr lang="en-US" dirty="0" smtClean="0">
                <a:solidFill>
                  <a:schemeClr val="accent2"/>
                </a:solidFill>
              </a:rPr>
              <a:t>XVIII-XIX</a:t>
            </a:r>
            <a:r>
              <a:rPr lang="ru-RU" dirty="0" smtClean="0"/>
              <a:t> </a:t>
            </a:r>
            <a:r>
              <a:rPr lang="ru-RU" dirty="0" err="1" smtClean="0"/>
              <a:t>век-образованные</a:t>
            </a:r>
            <a:r>
              <a:rPr lang="ru-RU" dirty="0" smtClean="0"/>
              <a:t> люди знали французский, латынь, древнегреческий, играли наизусть мелодии на музыкальных инструментах</a:t>
            </a:r>
            <a:endParaRPr lang="en-US" dirty="0" smtClean="0"/>
          </a:p>
          <a:p>
            <a:r>
              <a:rPr lang="en-US" dirty="0" smtClean="0">
                <a:solidFill>
                  <a:schemeClr val="accent2"/>
                </a:solidFill>
              </a:rPr>
              <a:t>XX</a:t>
            </a:r>
            <a:r>
              <a:rPr lang="ru-RU" dirty="0" smtClean="0"/>
              <a:t> век- люди легко заучивали наизусть огромное количество стихов, знали наизусть адреса, телефоны, даты рождений всех родственников, друзей, знакомых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ru-RU" sz="4800" b="0" dirty="0" smtClean="0">
                <a:solidFill>
                  <a:srgbClr val="002060"/>
                </a:solidFill>
                <a:effectLst/>
              </a:rPr>
              <a:t>Немного  истории</a:t>
            </a:r>
            <a:endParaRPr lang="ru-RU" b="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86632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     </a:t>
            </a:r>
            <a:r>
              <a:rPr lang="ru-RU" sz="3200" u="sng" dirty="0" smtClean="0">
                <a:solidFill>
                  <a:srgbClr val="C00000"/>
                </a:solidFill>
              </a:rPr>
              <a:t>Раньше</a:t>
            </a:r>
            <a:r>
              <a:rPr lang="ru-RU" sz="3200" dirty="0" smtClean="0"/>
              <a:t>                                </a:t>
            </a:r>
            <a:r>
              <a:rPr lang="ru-RU" sz="3200" u="sng" dirty="0" smtClean="0">
                <a:solidFill>
                  <a:srgbClr val="C00000"/>
                </a:solidFill>
              </a:rPr>
              <a:t>Сейчас</a:t>
            </a:r>
          </a:p>
          <a:p>
            <a:pPr>
              <a:buNone/>
            </a:pPr>
            <a:r>
              <a:rPr lang="ru-RU" sz="3200" dirty="0" smtClean="0"/>
              <a:t>     блокнот                              планшет</a:t>
            </a:r>
          </a:p>
          <a:p>
            <a:pPr>
              <a:buNone/>
            </a:pPr>
            <a:r>
              <a:rPr lang="ru-RU" sz="3200" dirty="0" smtClean="0"/>
              <a:t> записная книжка                компьютер</a:t>
            </a:r>
          </a:p>
          <a:p>
            <a:pPr>
              <a:buNone/>
            </a:pPr>
            <a:r>
              <a:rPr lang="ru-RU" sz="3200" dirty="0" smtClean="0"/>
              <a:t>                                                 смартфон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Bahnschrift SemiLight Condensed" pitchFamily="34" charset="0"/>
              </a:rPr>
              <a:t>«Когда-то  давно человек, приручив собаку, потерял нюх. Теперь  человек приручил интернет и начинает терять мозг. »</a:t>
            </a:r>
            <a:br>
              <a:rPr lang="ru-RU" i="1" dirty="0" smtClean="0">
                <a:solidFill>
                  <a:schemeClr val="tx1"/>
                </a:solidFill>
                <a:latin typeface="Bahnschrift SemiLight Condensed" pitchFamily="34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Bahnschrift SemiLight Condensed" pitchFamily="34" charset="0"/>
              </a:rPr>
              <a:t>                                      </a:t>
            </a:r>
            <a:r>
              <a:rPr lang="ru-RU" sz="4400" i="1" dirty="0" smtClean="0">
                <a:solidFill>
                  <a:schemeClr val="tx1"/>
                </a:solidFill>
                <a:effectLst/>
                <a:latin typeface="Propisi" pitchFamily="2" charset="0"/>
              </a:rPr>
              <a:t>Афоризмы о  жизни</a:t>
            </a:r>
            <a:endParaRPr lang="ru-RU" i="1" dirty="0">
              <a:solidFill>
                <a:schemeClr val="tx1"/>
              </a:solidFill>
              <a:effectLst/>
              <a:latin typeface="Propisi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500" dirty="0" smtClean="0"/>
              <a:t>С рождения в каждом человеке заложен ведущий тип памяти*:</a:t>
            </a:r>
          </a:p>
          <a:p>
            <a:r>
              <a:rPr lang="ru-RU" sz="3500" dirty="0" smtClean="0"/>
              <a:t>Зрительная</a:t>
            </a:r>
          </a:p>
          <a:p>
            <a:r>
              <a:rPr lang="ru-RU" sz="3500" dirty="0" smtClean="0"/>
              <a:t>Слуховая</a:t>
            </a:r>
          </a:p>
          <a:p>
            <a:r>
              <a:rPr lang="ru-RU" sz="3500" dirty="0" smtClean="0"/>
              <a:t>Моторная</a:t>
            </a:r>
          </a:p>
          <a:p>
            <a:r>
              <a:rPr lang="ru-RU" sz="3500" dirty="0" smtClean="0"/>
              <a:t>Смешанная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2600" dirty="0" smtClean="0"/>
              <a:t>*существуют ещё вкусовой, обонятельный, осязательный типы памяти, но для заучивания чего-либо они не подходят</a:t>
            </a:r>
            <a:endParaRPr lang="ru-RU" sz="2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sz="4800" dirty="0" smtClean="0">
                <a:solidFill>
                  <a:srgbClr val="C00000"/>
                </a:solidFill>
              </a:rPr>
              <a:t>Память и её типы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64432"/>
          </a:xfrm>
        </p:spPr>
        <p:txBody>
          <a:bodyPr>
            <a:normAutofit/>
          </a:bodyPr>
          <a:lstStyle/>
          <a:p>
            <a:r>
              <a:rPr lang="ru-RU" dirty="0" smtClean="0"/>
              <a:t>      </a:t>
            </a:r>
            <a:r>
              <a:rPr lang="ru-RU" sz="4400" dirty="0" smtClean="0">
                <a:solidFill>
                  <a:schemeClr val="tx1"/>
                </a:solidFill>
              </a:rPr>
              <a:t>Без  памяти  невозможна        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      умственная   деятельность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s://avatars.mds.yandex.net/i?id=e4037bf36921dfb1b8b7eef407fdb50cea0a4293-5384260-images-thumbs&amp;n=13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2276872"/>
            <a:ext cx="4038600" cy="268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59936" cy="4608512"/>
          </a:xfrm>
        </p:spPr>
        <p:txBody>
          <a:bodyPr/>
          <a:lstStyle/>
          <a:p>
            <a:r>
              <a:rPr lang="ru-RU" sz="2800" dirty="0" smtClean="0"/>
              <a:t>Беспамятный  ученик обречён  на усиленный  труд  со слабыми результатами</a:t>
            </a:r>
          </a:p>
          <a:p>
            <a:endParaRPr lang="ru-RU" dirty="0" smtClean="0"/>
          </a:p>
          <a:p>
            <a:r>
              <a:rPr lang="ru-RU" sz="2800" dirty="0" smtClean="0"/>
              <a:t>Только  памятью обуславливается настоящее   знание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0376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Письмо   по  памяти   на    уроках</a:t>
            </a:r>
            <a:br>
              <a:rPr lang="ru-RU" sz="4400" dirty="0" smtClean="0"/>
            </a:br>
            <a:r>
              <a:rPr lang="ru-RU" sz="4400" dirty="0" smtClean="0"/>
              <a:t>               русского языка</a:t>
            </a:r>
            <a:endParaRPr lang="ru-RU" sz="4400" dirty="0"/>
          </a:p>
        </p:txBody>
      </p:sp>
      <p:pic>
        <p:nvPicPr>
          <p:cNvPr id="2051" name="Picture 3" descr="C:\Users\User\Desktop\для презентации\20251117_1935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09493" y="1923494"/>
            <a:ext cx="5373214" cy="4495800"/>
          </a:xfrm>
          <a:prstGeom prst="rect">
            <a:avLst/>
          </a:prstGeom>
          <a:noFill/>
        </p:spPr>
      </p:pic>
      <p:pic>
        <p:nvPicPr>
          <p:cNvPr id="2052" name="Picture 4" descr="C:\Users\User\Desktop\для презентации\20251117_1935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64607" y="1849390"/>
            <a:ext cx="5373220" cy="4644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Тетради   с   текстами    ППП</a:t>
            </a:r>
            <a:endParaRPr lang="ru-RU" sz="4800" dirty="0"/>
          </a:p>
        </p:txBody>
      </p:sp>
      <p:pic>
        <p:nvPicPr>
          <p:cNvPr id="3074" name="Picture 2" descr="C:\Users\User\Desktop\для презентации\20251117_1935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52387" y="1656519"/>
            <a:ext cx="5400600" cy="43370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3075" name="Picture 3" descr="C:\Users\User\Desktop\для презентации\20251117_1935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04009" y="1592733"/>
            <a:ext cx="5328592" cy="4392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latin typeface="Bahnschrift SemiLight Condensed" pitchFamily="34" charset="0"/>
              </a:rPr>
              <a:t>Татьяна Васильевна </a:t>
            </a:r>
            <a:r>
              <a:rPr lang="ru-RU" sz="6000" b="1" dirty="0" err="1" smtClean="0">
                <a:latin typeface="Bahnschrift SemiLight Condensed" pitchFamily="34" charset="0"/>
              </a:rPr>
              <a:t>Шклярова</a:t>
            </a:r>
            <a:endParaRPr lang="ru-RU" sz="6000" b="1" dirty="0">
              <a:latin typeface="Bahnschrift SemiLight Condensed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автор учебных пособий по русскому языку и математике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dirty="0" smtClean="0"/>
              <a:t>автор более 8О учебных пособий, справочников и словарей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1473" y="2011450"/>
            <a:ext cx="5256584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311</TotalTime>
  <Words>457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Слайд 1</vt:lpstr>
      <vt:lpstr>Слайд 2</vt:lpstr>
      <vt:lpstr>        Немного  истории</vt:lpstr>
      <vt:lpstr>«Когда-то  давно человек, приручив собаку, потерял нюх. Теперь  человек приручил интернет и начинает терять мозг. »                                       Афоризмы о  жизни</vt:lpstr>
      <vt:lpstr>       Память и её типы</vt:lpstr>
      <vt:lpstr>      Без  памяти  невозможна                умственная   деятельность</vt:lpstr>
      <vt:lpstr>Письмо   по  памяти   на    уроках                русского языка</vt:lpstr>
      <vt:lpstr>Тетради   с   текстами    ППП</vt:lpstr>
      <vt:lpstr>Татьяна Васильевна Шклярова</vt:lpstr>
      <vt:lpstr>Д/З</vt:lpstr>
      <vt:lpstr>        СЛОВАРНЫЕ  СЛОВА</vt:lpstr>
      <vt:lpstr>      Опора на этимологию слов</vt:lpstr>
      <vt:lpstr>         Перекрёстки    слов</vt:lpstr>
      <vt:lpstr>Объединяем по общему признаку</vt:lpstr>
      <vt:lpstr>Придумываем    ассоциации</vt:lpstr>
      <vt:lpstr>АСТАХОВА  Н.,  БРУССЕЛЬ  Т.</vt:lpstr>
      <vt:lpstr>        МНЕМОТЕХНИКИ</vt:lpstr>
      <vt:lpstr>Т</vt:lpstr>
      <vt:lpstr>ПРИЁМЫ  МНЕМОТЕХНИКИ</vt:lpstr>
      <vt:lpstr>Карточки Домана</vt:lpstr>
      <vt:lpstr>Мнемотаблицы при изучении стихов</vt:lpstr>
      <vt:lpstr>С.Есенин  «Белая берёза»</vt:lpstr>
      <vt:lpstr>       ЗАУЧИВАНИЕ СТИХОВ</vt:lpstr>
      <vt:lpstr>Слайд 24</vt:lpstr>
      <vt:lpstr>                  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3</cp:revision>
  <dcterms:created xsi:type="dcterms:W3CDTF">2025-11-17T12:34:26Z</dcterms:created>
  <dcterms:modified xsi:type="dcterms:W3CDTF">2025-11-19T02:52:08Z</dcterms:modified>
</cp:coreProperties>
</file>