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66" r:id="rId2"/>
    <p:sldId id="256" r:id="rId3"/>
    <p:sldId id="270" r:id="rId4"/>
    <p:sldId id="269" r:id="rId5"/>
    <p:sldId id="260" r:id="rId6"/>
    <p:sldId id="261" r:id="rId7"/>
    <p:sldId id="257" r:id="rId8"/>
    <p:sldId id="258" r:id="rId9"/>
    <p:sldId id="259" r:id="rId10"/>
    <p:sldId id="262" r:id="rId11"/>
    <p:sldId id="263" r:id="rId12"/>
    <p:sldId id="264" r:id="rId13"/>
    <p:sldId id="265" r:id="rId14"/>
    <p:sldId id="271" r:id="rId1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50" d="100"/>
          <a:sy n="150" d="100"/>
        </p:scale>
        <p:origin x="47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35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7842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08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966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33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loud.mail.ru/public/oTSD/RxuSzggEz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3986071-CCA0-4D32-9470-D458415CCBBE}"/>
              </a:ext>
            </a:extLst>
          </p:cNvPr>
          <p:cNvSpPr txBox="1"/>
          <p:nvPr/>
        </p:nvSpPr>
        <p:spPr>
          <a:xfrm>
            <a:off x="0" y="757786"/>
            <a:ext cx="461091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Муниципальное общеобразовательное автономное учреждение </a:t>
            </a:r>
          </a:p>
          <a:p>
            <a:pPr algn="ctr"/>
            <a:r>
              <a:rPr lang="ru-RU" sz="10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средняя общеобразовательная школа №1  п. Новоорск </a:t>
            </a:r>
          </a:p>
          <a:p>
            <a:pPr algn="ctr"/>
            <a:r>
              <a:rPr lang="ru-RU" sz="10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имени Героя Советского Союза Калачева А.В.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B5BF8E-E310-4BDE-9735-6654A88116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810" y="1637892"/>
            <a:ext cx="3097096" cy="234660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E6A932F-B854-4C17-B587-1DA5BE7F015C}"/>
              </a:ext>
            </a:extLst>
          </p:cNvPr>
          <p:cNvSpPr txBox="1"/>
          <p:nvPr/>
        </p:nvSpPr>
        <p:spPr>
          <a:xfrm>
            <a:off x="4610911" y="1584552"/>
            <a:ext cx="3693727" cy="2406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008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Региональная </a:t>
            </a:r>
            <a:r>
              <a:rPr lang="ru-RU" sz="3008" b="1" dirty="0" err="1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стажировочная</a:t>
            </a:r>
            <a:r>
              <a:rPr lang="ru-RU" sz="3008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 площадка </a:t>
            </a:r>
          </a:p>
          <a:p>
            <a:pPr algn="ctr"/>
            <a:r>
              <a:rPr lang="ru-RU" sz="3008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«Школа молодого педагога»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5F25C7-B1D7-4EF4-98DA-558A12C31912}"/>
              </a:ext>
            </a:extLst>
          </p:cNvPr>
          <p:cNvSpPr txBox="1"/>
          <p:nvPr/>
        </p:nvSpPr>
        <p:spPr>
          <a:xfrm>
            <a:off x="2010383" y="4449275"/>
            <a:ext cx="461739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п. Новоорск, 2025</a:t>
            </a:r>
          </a:p>
        </p:txBody>
      </p:sp>
    </p:spTree>
    <p:extLst>
      <p:ext uri="{BB962C8B-B14F-4D97-AF65-F5344CB8AC3E}">
        <p14:creationId xmlns:p14="http://schemas.microsoft.com/office/powerpoint/2010/main" val="3583222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41950" y="580350"/>
            <a:ext cx="8486400" cy="12021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Функции общения на уроке и их значение
</a:t>
            </a:r>
            <a:endParaRPr lang="en-US" sz="2500" dirty="0"/>
          </a:p>
        </p:txBody>
      </p:sp>
      <p:sp>
        <p:nvSpPr>
          <p:cNvPr id="6" name="Text 1"/>
          <p:cNvSpPr txBox="1"/>
          <p:nvPr/>
        </p:nvSpPr>
        <p:spPr>
          <a:xfrm>
            <a:off x="200250" y="2383325"/>
            <a:ext cx="2690400" cy="179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Информационная функция обеспечивает точную и доступную передачу знаний, необходимую для эффективного усвоения учебного материала.
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3226800" y="2383325"/>
            <a:ext cx="2690400" cy="179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Регулятивная функция помогает поддерживать дисциплину и структуру урока, способствуя продуктивному образовательному процессу.
</a:t>
            </a:r>
            <a:endParaRPr lang="en-US" sz="1200" dirty="0"/>
          </a:p>
        </p:txBody>
      </p:sp>
      <p:sp>
        <p:nvSpPr>
          <p:cNvPr id="9" name="Text 4"/>
          <p:cNvSpPr txBox="1"/>
          <p:nvPr/>
        </p:nvSpPr>
        <p:spPr>
          <a:xfrm>
            <a:off x="6253350" y="2383325"/>
            <a:ext cx="2690400" cy="179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Эмоциональная и мотивационная функции создают атмосферу доверия и стимулируют интерес учеников, усиливая их вовлечённость и учебные успехи.
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292825" y="839850"/>
            <a:ext cx="4131900" cy="3789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271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Методы повышения эффективности педагогического общения
</a:t>
            </a:r>
            <a:r>
              <a:rPr lang="en-US" sz="2962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58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Интерактивные формы взаимодействия
</a:t>
            </a:r>
            <a:r>
              <a:rPr lang="en-US" sz="592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185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Применение диалога, групповых заданий и дискуссий способствует активному участию учеников и развитию критического мышления в классе.
</a:t>
            </a:r>
            <a:r>
              <a:rPr lang="en-US" sz="237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58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Адаптация и атмосфера доверия
</a:t>
            </a:r>
            <a:r>
              <a:rPr lang="en-US" sz="592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185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Создание уважительной и безопасной среды, а также индивидуальный стиль общения способствуют позитивному взаимодействию и улучшению учебного климата.
</a:t>
            </a:r>
            <a:endParaRPr lang="en-US" sz="227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CE745A-EB5B-4416-848D-7F3ACDB94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4725" y="514350"/>
            <a:ext cx="2450581" cy="1839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3BEE4D1-9EE7-4C07-95E2-786ACFDE46B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573" t="26328" b="18272"/>
          <a:stretch/>
        </p:blipFill>
        <p:spPr>
          <a:xfrm>
            <a:off x="5936320" y="2686050"/>
            <a:ext cx="2914855" cy="1943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0975" y="787692"/>
            <a:ext cx="4663800" cy="3568117"/>
          </a:xfrm>
          <a:prstGeom prst="rect">
            <a:avLst/>
          </a:prstGeom>
        </p:spPr>
      </p:pic>
      <p:sp>
        <p:nvSpPr>
          <p:cNvPr id="5" name="Text 1"/>
          <p:cNvSpPr txBox="1"/>
          <p:nvPr/>
        </p:nvSpPr>
        <p:spPr>
          <a:xfrm>
            <a:off x="4280975" y="4578300"/>
            <a:ext cx="4663800" cy="153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50041"/>
              </a:lnSpc>
              <a:buNone/>
            </a:pPr>
            <a:r>
              <a:rPr lang="en-US" sz="808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Результаты педагогических наблюдений, 2025
</a:t>
            </a:r>
            <a:endParaRPr lang="en-US" sz="808" dirty="0"/>
          </a:p>
        </p:txBody>
      </p:sp>
      <p:sp>
        <p:nvSpPr>
          <p:cNvPr id="6" name="Text 2"/>
          <p:cNvSpPr txBox="1"/>
          <p:nvPr/>
        </p:nvSpPr>
        <p:spPr>
          <a:xfrm>
            <a:off x="248300" y="786300"/>
            <a:ext cx="3758100" cy="3869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Соотношение стилей педагогического общения и учебных результатов
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Демократический стиль обеспечивает лучшие показатели успеваемости и позитивный эмоциональный климат в классе.
</a:t>
            </a:r>
            <a:r>
              <a:rPr lang="en-US" sz="1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Выбор стиля общения существенно влияет на эффективность обучения и эмоциональное состояние учеников.
</a:t>
            </a:r>
            <a:endParaRPr lang="en-US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19475" y="1432950"/>
            <a:ext cx="8112000" cy="2084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919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Рекомендации по развитию эмоциональной устойчивости и коммуникативных навыков
</a:t>
            </a:r>
            <a:r>
              <a:rPr lang="en-US" sz="1368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Для повышения качества образования следует внедрять регулярные тренинги, систему наставничества, психологическую поддержку и активное вовлечение педагогов в жизнь школы.
</a:t>
            </a:r>
            <a:endParaRPr lang="en-US" sz="2919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19475" y="1432950"/>
            <a:ext cx="8112000" cy="2084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919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Спасибо за внимание!</a:t>
            </a:r>
            <a:r>
              <a:rPr lang="en-US" sz="2919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368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919" dirty="0"/>
          </a:p>
        </p:txBody>
      </p:sp>
    </p:spTree>
    <p:extLst>
      <p:ext uri="{BB962C8B-B14F-4D97-AF65-F5344CB8AC3E}">
        <p14:creationId xmlns:p14="http://schemas.microsoft.com/office/powerpoint/2010/main" val="769163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505837" y="823315"/>
            <a:ext cx="7989651" cy="334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Семинар по</a:t>
            </a:r>
            <a:r>
              <a:rPr lang="en-US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тем</a:t>
            </a:r>
            <a:r>
              <a:rPr lang="ru-RU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«Э</a:t>
            </a:r>
            <a:r>
              <a:rPr lang="en-US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моциональная устойчивость учителя</a:t>
            </a:r>
            <a:r>
              <a:rPr lang="ru-RU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r>
              <a:rPr lang="en-US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</a:t>
            </a:r>
            <a:r>
              <a:rPr lang="en-US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ункция общения на уроке</a:t>
            </a:r>
            <a:r>
              <a:rPr lang="ru-RU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</a:t>
            </a:r>
            <a:r>
              <a:rPr lang="en-US" sz="3008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547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ru-RU" sz="2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Цель:</a:t>
            </a:r>
            <a:r>
              <a:rPr lang="en-US" sz="2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развити</a:t>
            </a:r>
            <a:r>
              <a:rPr lang="ru-RU" sz="2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</a:t>
            </a:r>
            <a:r>
              <a:rPr lang="en-US" sz="2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эмоциональной устойчивости и коммуникативных навыков молодых педагогов</a:t>
            </a:r>
            <a:r>
              <a:rPr lang="ru-RU" sz="2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r>
              <a:rPr lang="en-US" sz="2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89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31" i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3008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95251" y="823315"/>
            <a:ext cx="8877300" cy="334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24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Ссылка на материалы семинара 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тем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«Э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моциональная устойчивость учителя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ункция общения на уроке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547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  <a:hlinkClick r:id="rId5"/>
              </a:rPr>
              <a:t>https://cloud.mail.ru/public/oTSD/RxuSzggEz</a:t>
            </a:r>
            <a:endParaRPr lang="ru-RU" sz="2800" dirty="0">
              <a:solidFill>
                <a:srgbClr val="1C3354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89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31" i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3008" dirty="0"/>
          </a:p>
        </p:txBody>
      </p:sp>
    </p:spTree>
    <p:extLst>
      <p:ext uri="{BB962C8B-B14F-4D97-AF65-F5344CB8AC3E}">
        <p14:creationId xmlns:p14="http://schemas.microsoft.com/office/powerpoint/2010/main" val="23076261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41950" y="580350"/>
            <a:ext cx="8486400" cy="12021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Семинар по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тем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«Э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моциональная устойчивость учителя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ункция общения на уроке</a:t>
            </a:r>
            <a:r>
              <a:rPr lang="ru-RU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 </a:t>
            </a:r>
            <a:r>
              <a:rPr lang="en-US" sz="25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500" dirty="0"/>
          </a:p>
        </p:txBody>
      </p:sp>
      <p:sp>
        <p:nvSpPr>
          <p:cNvPr id="6" name="Text 1"/>
          <p:cNvSpPr txBox="1"/>
          <p:nvPr/>
        </p:nvSpPr>
        <p:spPr>
          <a:xfrm>
            <a:off x="1132674" y="2383325"/>
            <a:ext cx="1999408" cy="179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ru-RU" sz="12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Активная лекция «</a:t>
            </a:r>
            <a:r>
              <a:rPr lang="ru-RU" sz="12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Эмоциональная устойчивость учителя и функция общения на уроке как ключевые факторы эффективности педагогической деятельности</a:t>
            </a:r>
            <a:r>
              <a:rPr lang="ru-RU" sz="12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» - заместитель директора по УР Козлова О.П.</a:t>
            </a:r>
            <a:endParaRPr lang="en-US" sz="1200" dirty="0"/>
          </a:p>
        </p:txBody>
      </p:sp>
      <p:sp>
        <p:nvSpPr>
          <p:cNvPr id="8" name="Text 3"/>
          <p:cNvSpPr txBox="1"/>
          <p:nvPr/>
        </p:nvSpPr>
        <p:spPr>
          <a:xfrm>
            <a:off x="4333940" y="2383325"/>
            <a:ext cx="1583259" cy="179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ru-RU" sz="12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Дискуссия на тему: «Трудная ситуация на уроке и ваш выход из неё» - социальный педагог Малькова Ю.С.</a:t>
            </a: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200" dirty="0"/>
          </a:p>
        </p:txBody>
      </p:sp>
      <p:sp>
        <p:nvSpPr>
          <p:cNvPr id="9" name="Text 4"/>
          <p:cNvSpPr txBox="1"/>
          <p:nvPr/>
        </p:nvSpPr>
        <p:spPr>
          <a:xfrm>
            <a:off x="7118351" y="2383325"/>
            <a:ext cx="1921274" cy="1790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ru-RU" sz="12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Психологические тренинги «Учусь строить отношения», «Анализ педагогических ситуаций» - педагог-психолог </a:t>
            </a:r>
            <a:r>
              <a:rPr lang="ru-RU" sz="1200" b="1" dirty="0" err="1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Каргалова</a:t>
            </a:r>
            <a:r>
              <a:rPr lang="ru-RU" sz="1200" b="1" dirty="0">
                <a:solidFill>
                  <a:srgbClr val="1C3354"/>
                </a:solidFill>
                <a:latin typeface="Arial" pitchFamily="34" charset="0"/>
                <a:cs typeface="Arial" pitchFamily="34" charset="-120"/>
              </a:rPr>
              <a:t> В.Д.</a:t>
            </a: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75B5F7-13C2-4117-BB0F-72B0E8C842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2082" y="2383325"/>
            <a:ext cx="865707" cy="126807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573043-AB2E-4674-9BD0-6D8E24DA6D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8070" y="2383325"/>
            <a:ext cx="887211" cy="124363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37C1427-175F-4181-9A37-C38274AC9A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375" y="2406233"/>
            <a:ext cx="923925" cy="129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67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1"/>
          <p:cNvSpPr txBox="1"/>
          <p:nvPr/>
        </p:nvSpPr>
        <p:spPr>
          <a:xfrm>
            <a:off x="860225" y="3411600"/>
            <a:ext cx="3435900" cy="1085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Роль наставника — обеспечение индивидуальной помощи и передача методического и психологического опыта для успешной адаптации в образовательном коллективе.
</a:t>
            </a:r>
            <a:endParaRPr lang="en-US" sz="1200" dirty="0"/>
          </a:p>
        </p:txBody>
      </p:sp>
      <p:sp>
        <p:nvSpPr>
          <p:cNvPr id="8" name="Text 2"/>
          <p:cNvSpPr txBox="1"/>
          <p:nvPr/>
        </p:nvSpPr>
        <p:spPr>
          <a:xfrm>
            <a:off x="860225" y="1891538"/>
            <a:ext cx="3435900" cy="1085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Наставничество предоставляет молодым специалистам опытную поддержку, развивает профессиональные и коммуникативные навыки, ускоряя их интеграцию и эффективность.
</a:t>
            </a:r>
            <a:endParaRPr lang="en-US" sz="1200" dirty="0"/>
          </a:p>
        </p:txBody>
      </p:sp>
      <p:sp>
        <p:nvSpPr>
          <p:cNvPr id="9" name="Text 3"/>
          <p:cNvSpPr txBox="1"/>
          <p:nvPr/>
        </p:nvSpPr>
        <p:spPr>
          <a:xfrm>
            <a:off x="292825" y="510150"/>
            <a:ext cx="4003200" cy="97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49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Наставничество как инструмент адаптации молодых педагогов
</a:t>
            </a:r>
            <a:endParaRPr lang="en-US" sz="249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4CB9069-4C20-4C8F-ADF1-D92B2BB1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8615" y="470396"/>
            <a:ext cx="2427522" cy="19636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02FC17B-6273-4CB0-B114-FDADD0D907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7499" y="2598050"/>
            <a:ext cx="2530216" cy="1898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1900" y="2084051"/>
            <a:ext cx="4663800" cy="2571949"/>
          </a:xfrm>
          <a:prstGeom prst="rect">
            <a:avLst/>
          </a:prstGeom>
        </p:spPr>
      </p:pic>
      <p:sp>
        <p:nvSpPr>
          <p:cNvPr id="5" name="Text 1"/>
          <p:cNvSpPr txBox="1"/>
          <p:nvPr/>
        </p:nvSpPr>
        <p:spPr>
          <a:xfrm>
            <a:off x="4280974" y="4822800"/>
            <a:ext cx="4663800" cy="153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50041"/>
              </a:lnSpc>
              <a:buNone/>
            </a:pPr>
            <a:r>
              <a:rPr lang="en-US" sz="808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Программные документы образовательной организации, 2025
</a:t>
            </a:r>
            <a:endParaRPr lang="en-US" sz="808" dirty="0"/>
          </a:p>
        </p:txBody>
      </p:sp>
      <p:sp>
        <p:nvSpPr>
          <p:cNvPr id="6" name="Text 2"/>
          <p:cNvSpPr txBox="1"/>
          <p:nvPr/>
        </p:nvSpPr>
        <p:spPr>
          <a:xfrm>
            <a:off x="248300" y="786300"/>
            <a:ext cx="3758100" cy="3869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Основные задачи наставничества в образовательных организациях
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Таблица иллюстрирует ключевые направления наставничества, поддерживающего профессиональный рост и адаптацию молодых педагогов.
</a:t>
            </a:r>
            <a:r>
              <a:rPr lang="en-US" sz="1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Системное наставничество способствует успешной профессиональной и социальной адаптации молодых учителей.
</a:t>
            </a:r>
            <a:endParaRPr lang="en-US" sz="20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9DA337-3842-4281-A6F2-53D7E4E09F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0489"/>
          <a:stretch/>
        </p:blipFill>
        <p:spPr>
          <a:xfrm>
            <a:off x="5215828" y="166800"/>
            <a:ext cx="2805394" cy="1674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1"/>
          <p:cNvSpPr txBox="1"/>
          <p:nvPr/>
        </p:nvSpPr>
        <p:spPr>
          <a:xfrm>
            <a:off x="4874675" y="905675"/>
            <a:ext cx="4090500" cy="3416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Роль эмоциональной устойчивости в педагогической деятельности
</a:t>
            </a: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Эмоциональная устойчивость обеспечивает стабильность и стрессоустойчивость учителя, влияя на мотивацию учеников и позитивный учебный процесс. Наставничество помогает молодым педагогам адаптироваться к профессиональной среде.
</a:t>
            </a:r>
            <a:endParaRPr lang="en-US" sz="25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81EB1F2-60E7-40F0-A08C-54B286B60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52" y="787600"/>
            <a:ext cx="4550061" cy="3416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71525" y="298825"/>
            <a:ext cx="8377800" cy="991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5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Ключевые компоненты эмоциональной устойчивости учителя
</a:t>
            </a:r>
            <a:endParaRPr lang="en-US" sz="2500" dirty="0"/>
          </a:p>
        </p:txBody>
      </p:sp>
      <p:sp>
        <p:nvSpPr>
          <p:cNvPr id="5" name="Text 1"/>
          <p:cNvSpPr txBox="1"/>
          <p:nvPr/>
        </p:nvSpPr>
        <p:spPr>
          <a:xfrm>
            <a:off x="762575" y="3435000"/>
            <a:ext cx="3453600" cy="1215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адаптивных стратегий снижает стресс и улучшает способность эффективно взаимодействовать с учениками и коллегами.
</a:t>
            </a:r>
            <a:endParaRPr lang="en-US" sz="1200" dirty="0"/>
          </a:p>
        </p:txBody>
      </p:sp>
      <p:sp>
        <p:nvSpPr>
          <p:cNvPr id="6" name="Text 2"/>
          <p:cNvSpPr txBox="1"/>
          <p:nvPr/>
        </p:nvSpPr>
        <p:spPr>
          <a:xfrm>
            <a:off x="762650" y="1724875"/>
            <a:ext cx="3453600" cy="1215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Саморегуляция эмоций помогает педагогам контролировать внутренние реакции и сохранять спокойствие в сложных ситуациях обучения.
</a:t>
            </a:r>
            <a:endParaRPr lang="en-US" sz="1200" dirty="0"/>
          </a:p>
        </p:txBody>
      </p:sp>
      <p:sp>
        <p:nvSpPr>
          <p:cNvPr id="7" name="Text 3"/>
          <p:cNvSpPr txBox="1"/>
          <p:nvPr/>
        </p:nvSpPr>
        <p:spPr>
          <a:xfrm>
            <a:off x="5161675" y="1724825"/>
            <a:ext cx="3453600" cy="1215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Осознанное восприятие чувств способствует пониманию собственных эмоций и адекватной реакции на эмоциональные вызовы.
</a:t>
            </a:r>
            <a:endParaRPr lang="en-US" sz="1200" dirty="0"/>
          </a:p>
        </p:txBody>
      </p:sp>
      <p:sp>
        <p:nvSpPr>
          <p:cNvPr id="8" name="Text 4"/>
          <p:cNvSpPr txBox="1"/>
          <p:nvPr/>
        </p:nvSpPr>
        <p:spPr>
          <a:xfrm>
            <a:off x="5153750" y="3435000"/>
            <a:ext cx="3453600" cy="1215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Высокий уровень уверенности и стремление к саморазвитию поддерживают профессиональный рост и психологическое здоровье учителя.
</a:t>
            </a:r>
            <a:endParaRPr 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E6E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0975" y="787692"/>
            <a:ext cx="4663800" cy="3568117"/>
          </a:xfrm>
          <a:prstGeom prst="rect">
            <a:avLst/>
          </a:prstGeom>
        </p:spPr>
      </p:pic>
      <p:sp>
        <p:nvSpPr>
          <p:cNvPr id="5" name="Text 1"/>
          <p:cNvSpPr txBox="1"/>
          <p:nvPr/>
        </p:nvSpPr>
        <p:spPr>
          <a:xfrm>
            <a:off x="4280975" y="4578300"/>
            <a:ext cx="4663800" cy="153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50041"/>
              </a:lnSpc>
              <a:buNone/>
            </a:pPr>
            <a:r>
              <a:rPr lang="en-US" sz="808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Внутренние исследования образовательной организации, 2025
</a:t>
            </a:r>
            <a:endParaRPr lang="en-US" sz="808" dirty="0"/>
          </a:p>
        </p:txBody>
      </p:sp>
      <p:sp>
        <p:nvSpPr>
          <p:cNvPr id="6" name="Text 2"/>
          <p:cNvSpPr txBox="1"/>
          <p:nvPr/>
        </p:nvSpPr>
        <p:spPr>
          <a:xfrm>
            <a:off x="248300" y="786300"/>
            <a:ext cx="3758100" cy="3869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Влияние эмоциональной устойчивости учителя на успеваемость учеников
</a:t>
            </a:r>
            <a:r>
              <a:rPr lang="en-US" sz="2400" b="1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Образовательные исследования демонстрируют значительный рост учебных достижений при поддержке эмоционально устойчивых педагогов.
</a:t>
            </a:r>
            <a:r>
              <a:rPr lang="en-US" sz="18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400" dirty="0">
                <a:solidFill>
                  <a:srgbClr val="1C33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Устойчивость учителя напрямую способствует улучшению мотивации и учебных результатов классного коллектива.
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651</Words>
  <Application>Microsoft Office PowerPoint</Application>
  <PresentationFormat>Экран (16:9)</PresentationFormat>
  <Paragraphs>52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1</cp:lastModifiedBy>
  <cp:revision>8</cp:revision>
  <dcterms:created xsi:type="dcterms:W3CDTF">2025-10-15T18:46:38Z</dcterms:created>
  <dcterms:modified xsi:type="dcterms:W3CDTF">2025-10-15T22:11:01Z</dcterms:modified>
</cp:coreProperties>
</file>