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75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76" r:id="rId13"/>
    <p:sldId id="267" r:id="rId14"/>
    <p:sldId id="270" r:id="rId15"/>
    <p:sldId id="268" r:id="rId16"/>
    <p:sldId id="271" r:id="rId17"/>
    <p:sldId id="273" r:id="rId18"/>
    <p:sldId id="269" r:id="rId19"/>
    <p:sldId id="274" r:id="rId20"/>
    <p:sldId id="272" r:id="rId21"/>
    <p:sldId id="280" r:id="rId22"/>
    <p:sldId id="277" r:id="rId23"/>
    <p:sldId id="279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3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9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8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0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7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2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9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7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3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0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648B7-F339-4338-97B1-34606F192792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0538-A2B7-48E0-8CC0-2CE0D40AA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7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17532" y="1042417"/>
            <a:ext cx="4150468" cy="3145535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в рамках читательской компетентности на уроках русского языка и литературы на этапе реализации обновленных </a:t>
            </a:r>
            <a:r>
              <a:rPr lang="ru-RU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br>
              <a:rPr lang="ru-RU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работы)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20" y="320040"/>
            <a:ext cx="85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региональной стажировочной площадки 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Пользователь\AppData\Local\Microsoft\Windows\INetCache\Content.Word\Бурашева М.Х.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5469" r="11963"/>
          <a:stretch>
            <a:fillRect/>
          </a:stretch>
        </p:blipFill>
        <p:spPr bwMode="auto">
          <a:xfrm rot="5400000">
            <a:off x="1367027" y="1293877"/>
            <a:ext cx="3904488" cy="34015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18487" y="5239512"/>
            <a:ext cx="3529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Бурашева Марина </a:t>
            </a:r>
            <a:r>
              <a:rPr lang="ru-RU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амибулловна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964" y="4234020"/>
            <a:ext cx="2620196" cy="22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5120" y="365125"/>
            <a:ext cx="467868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Отсроченная отгадка</a:t>
            </a: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7920" y="1591056"/>
            <a:ext cx="5660136" cy="5074920"/>
          </a:xfrm>
        </p:spPr>
        <p:txBody>
          <a:bodyPr>
            <a:normAutofit/>
          </a:bodyPr>
          <a:lstStyle/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«Чем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человек проявляет любви, тем больше люди любят его. А чем больше его любят, тем легче ему любить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других» 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только оттого мучаемся прошедшим и портим себе будущее, что заняты настоящим. Прошедшее было, будущего нет, есть только одно настоящее»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подобен дроби: в знаменателе – то, что он о себе думает, в числителе – то, что он есть на самом деле. Чем больше знаменатель, тем меньше дробь»</a:t>
            </a:r>
          </a:p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«Одно из самых обычных заблуждений состоит в том, чтобы считать людей добрыми, злыми, глупыми, умными. Человек течет, и в нем есть все возможности: был глуп, стал умен, был зол, стал добр и наоборот. В этом величие человека. И от этого нельзя судить человека»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705" t="23120" r="19753" b="10060"/>
          <a:stretch/>
        </p:blipFill>
        <p:spPr>
          <a:xfrm>
            <a:off x="173736" y="65374"/>
            <a:ext cx="5952744" cy="66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Читательское действие 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и интерпретировать информацию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3008635" y="2828143"/>
            <a:ext cx="6046713" cy="34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9384" y="1335023"/>
            <a:ext cx="853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Венна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иллюстрация, которая показывает логические связи между различными множествами или группами</a:t>
            </a:r>
          </a:p>
        </p:txBody>
      </p:sp>
    </p:spTree>
    <p:extLst>
      <p:ext uri="{BB962C8B-B14F-4D97-AF65-F5344CB8AC3E}">
        <p14:creationId xmlns:p14="http://schemas.microsoft.com/office/powerpoint/2010/main" val="20028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Читательское действие 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и интерпретировать информацию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1225685" y="1797011"/>
            <a:ext cx="10350230" cy="452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8336" y="2377440"/>
            <a:ext cx="277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ВЕРЫ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4616" y="2377440"/>
            <a:ext cx="2642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САШКИ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Венна к рассказу «Вера»</a:t>
            </a: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85188" y="1324925"/>
            <a:ext cx="8421624" cy="518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Читательское действие 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Осмысливать и оценивать содержание и форму текста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Сопоставьте женские образы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рассказе. Вера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Настя Большова, Настя Митрохина. Примечание: сопоставление провести в разрезе вопроса «Почему Вера не взяла ребенка сразу, а две Насти согласились?»</a:t>
            </a:r>
          </a:p>
          <a:p>
            <a:pPr marL="0" indent="0" algn="ctr">
              <a:buNone/>
            </a:pP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39438"/>
              </p:ext>
            </p:extLst>
          </p:nvPr>
        </p:nvGraphicFramePr>
        <p:xfrm>
          <a:off x="960120" y="3246120"/>
          <a:ext cx="10241280" cy="2930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0092">
                  <a:extLst>
                    <a:ext uri="{9D8B030D-6E8A-4147-A177-3AD203B41FA5}">
                      <a16:colId xmlns:a16="http://schemas.microsoft.com/office/drawing/2014/main" val="506226405"/>
                    </a:ext>
                  </a:extLst>
                </a:gridCol>
                <a:gridCol w="5121188">
                  <a:extLst>
                    <a:ext uri="{9D8B030D-6E8A-4147-A177-3AD203B41FA5}">
                      <a16:colId xmlns:a16="http://schemas.microsoft.com/office/drawing/2014/main" val="3049710746"/>
                    </a:ext>
                  </a:extLst>
                </a:gridCol>
              </a:tblGrid>
              <a:tr h="2930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Большова Н. и Митрохина Н.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979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19796"/>
              </p:ext>
            </p:extLst>
          </p:nvPr>
        </p:nvGraphicFramePr>
        <p:xfrm>
          <a:off x="1045464" y="3246120"/>
          <a:ext cx="10232136" cy="2980944"/>
        </p:xfrm>
        <a:graphic>
          <a:graphicData uri="http://schemas.openxmlformats.org/drawingml/2006/table">
            <a:tbl>
              <a:tblPr/>
              <a:tblGrid>
                <a:gridCol w="10232136">
                  <a:extLst>
                    <a:ext uri="{9D8B030D-6E8A-4147-A177-3AD203B41FA5}">
                      <a16:colId xmlns:a16="http://schemas.microsoft.com/office/drawing/2014/main" val="1131801672"/>
                    </a:ext>
                  </a:extLst>
                </a:gridCol>
              </a:tblGrid>
              <a:tr h="298094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5183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88629"/>
              </p:ext>
            </p:extLst>
          </p:nvPr>
        </p:nvGraphicFramePr>
        <p:xfrm>
          <a:off x="6117336" y="2825496"/>
          <a:ext cx="208280" cy="339242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194008753"/>
                    </a:ext>
                  </a:extLst>
                </a:gridCol>
              </a:tblGrid>
              <a:tr h="33924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174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5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Читательское действие 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Осмысливать и оценивать содержание и форму текста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</a:t>
            </a: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Сопоставьте женские образы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рассказе. Вера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Настя Большова, Настя Митрохина. Примечание: сопоставление провести в разрезе вопроса «Почему Вера не взяла ребенка сразу, а две Насти согласились?»</a:t>
            </a:r>
          </a:p>
          <a:p>
            <a:pPr marL="0" indent="0" algn="ctr">
              <a:buNone/>
            </a:pP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39438"/>
              </p:ext>
            </p:extLst>
          </p:nvPr>
        </p:nvGraphicFramePr>
        <p:xfrm>
          <a:off x="960120" y="3246120"/>
          <a:ext cx="10241280" cy="2930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0092">
                  <a:extLst>
                    <a:ext uri="{9D8B030D-6E8A-4147-A177-3AD203B41FA5}">
                      <a16:colId xmlns:a16="http://schemas.microsoft.com/office/drawing/2014/main" val="506226405"/>
                    </a:ext>
                  </a:extLst>
                </a:gridCol>
                <a:gridCol w="5121188">
                  <a:extLst>
                    <a:ext uri="{9D8B030D-6E8A-4147-A177-3AD203B41FA5}">
                      <a16:colId xmlns:a16="http://schemas.microsoft.com/office/drawing/2014/main" val="3049710746"/>
                    </a:ext>
                  </a:extLst>
                </a:gridCol>
              </a:tblGrid>
              <a:tr h="2930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Вера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Большова Н. и Митрохина Н.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979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19796"/>
              </p:ext>
            </p:extLst>
          </p:nvPr>
        </p:nvGraphicFramePr>
        <p:xfrm>
          <a:off x="1045464" y="3246120"/>
          <a:ext cx="10232136" cy="2980944"/>
        </p:xfrm>
        <a:graphic>
          <a:graphicData uri="http://schemas.openxmlformats.org/drawingml/2006/table">
            <a:tbl>
              <a:tblPr/>
              <a:tblGrid>
                <a:gridCol w="10232136">
                  <a:extLst>
                    <a:ext uri="{9D8B030D-6E8A-4147-A177-3AD203B41FA5}">
                      <a16:colId xmlns:a16="http://schemas.microsoft.com/office/drawing/2014/main" val="1131801672"/>
                    </a:ext>
                  </a:extLst>
                </a:gridCol>
              </a:tblGrid>
              <a:tr h="298094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5183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32686"/>
              </p:ext>
            </p:extLst>
          </p:nvPr>
        </p:nvGraphicFramePr>
        <p:xfrm>
          <a:off x="6117336" y="2825496"/>
          <a:ext cx="208280" cy="339242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194008753"/>
                    </a:ext>
                  </a:extLst>
                </a:gridCol>
              </a:tblGrid>
              <a:tr h="33924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17434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45464" y="3568352"/>
            <a:ext cx="5071872" cy="26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Одинока. Отчаяние. Она потеряла своих детей. В одиночестве она ожесточилась. У нее нет будущего.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10960" y="3568352"/>
            <a:ext cx="4860036" cy="265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живы дети, они в заботах 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детях верят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будущее. </a:t>
            </a:r>
          </a:p>
        </p:txBody>
      </p:sp>
    </p:spTree>
    <p:extLst>
      <p:ext uri="{BB962C8B-B14F-4D97-AF65-F5344CB8AC3E}">
        <p14:creationId xmlns:p14="http://schemas.microsoft.com/office/powerpoint/2010/main" val="39655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r="29731"/>
          <a:stretch/>
        </p:blipFill>
        <p:spPr bwMode="auto">
          <a:xfrm>
            <a:off x="219456" y="526383"/>
            <a:ext cx="4078224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98" y="526383"/>
            <a:ext cx="5641091" cy="304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01227"/>
              </p:ext>
            </p:extLst>
          </p:nvPr>
        </p:nvGraphicFramePr>
        <p:xfrm>
          <a:off x="4672584" y="3887152"/>
          <a:ext cx="7104888" cy="1037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2064">
                  <a:extLst>
                    <a:ext uri="{9D8B030D-6E8A-4147-A177-3AD203B41FA5}">
                      <a16:colId xmlns:a16="http://schemas.microsoft.com/office/drawing/2014/main" val="90285692"/>
                    </a:ext>
                  </a:extLst>
                </a:gridCol>
                <a:gridCol w="3552824">
                  <a:extLst>
                    <a:ext uri="{9D8B030D-6E8A-4147-A177-3AD203B41FA5}">
                      <a16:colId xmlns:a16="http://schemas.microsoft.com/office/drawing/2014/main" val="1812874486"/>
                    </a:ext>
                  </a:extLst>
                </a:gridCol>
              </a:tblGrid>
              <a:tr h="1037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Вера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Зина Воронова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4728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24868"/>
              </p:ext>
            </p:extLst>
          </p:nvPr>
        </p:nvGraphicFramePr>
        <p:xfrm>
          <a:off x="4681728" y="3913632"/>
          <a:ext cx="7059168" cy="374904"/>
        </p:xfrm>
        <a:graphic>
          <a:graphicData uri="http://schemas.openxmlformats.org/drawingml/2006/table">
            <a:tbl>
              <a:tblPr/>
              <a:tblGrid>
                <a:gridCol w="7059168">
                  <a:extLst>
                    <a:ext uri="{9D8B030D-6E8A-4147-A177-3AD203B41FA5}">
                      <a16:colId xmlns:a16="http://schemas.microsoft.com/office/drawing/2014/main" val="1679721108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5039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2090"/>
              </p:ext>
            </p:extLst>
          </p:nvPr>
        </p:nvGraphicFramePr>
        <p:xfrm>
          <a:off x="8238744" y="3950208"/>
          <a:ext cx="208280" cy="243230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522384240"/>
                    </a:ext>
                  </a:extLst>
                </a:gridCol>
              </a:tblGrid>
              <a:tr h="2432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8924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01638"/>
              </p:ext>
            </p:extLst>
          </p:nvPr>
        </p:nvGraphicFramePr>
        <p:xfrm>
          <a:off x="4681728" y="4274977"/>
          <a:ext cx="7050024" cy="649224"/>
        </p:xfrm>
        <a:graphic>
          <a:graphicData uri="http://schemas.openxmlformats.org/drawingml/2006/table">
            <a:tbl>
              <a:tblPr/>
              <a:tblGrid>
                <a:gridCol w="7050024">
                  <a:extLst>
                    <a:ext uri="{9D8B030D-6E8A-4147-A177-3AD203B41FA5}">
                      <a16:colId xmlns:a16="http://schemas.microsoft.com/office/drawing/2014/main" val="2825459647"/>
                    </a:ext>
                  </a:extLst>
                </a:gridCol>
              </a:tblGrid>
              <a:tr h="649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46343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7542"/>
              </p:ext>
            </p:extLst>
          </p:nvPr>
        </p:nvGraphicFramePr>
        <p:xfrm>
          <a:off x="8211312" y="3941064"/>
          <a:ext cx="208280" cy="97840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155167120"/>
                    </a:ext>
                  </a:extLst>
                </a:gridCol>
              </a:tblGrid>
              <a:tr h="9784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00559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1728" y="5230368"/>
            <a:ext cx="705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связать информацию текста с другими внетекстовыми источниками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3021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r="29731"/>
          <a:stretch/>
        </p:blipFill>
        <p:spPr bwMode="auto">
          <a:xfrm>
            <a:off x="210312" y="800703"/>
            <a:ext cx="4078224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98" y="882205"/>
            <a:ext cx="5641091" cy="304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01227"/>
              </p:ext>
            </p:extLst>
          </p:nvPr>
        </p:nvGraphicFramePr>
        <p:xfrm>
          <a:off x="4672584" y="3887152"/>
          <a:ext cx="7104888" cy="1037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2064">
                  <a:extLst>
                    <a:ext uri="{9D8B030D-6E8A-4147-A177-3AD203B41FA5}">
                      <a16:colId xmlns:a16="http://schemas.microsoft.com/office/drawing/2014/main" val="90285692"/>
                    </a:ext>
                  </a:extLst>
                </a:gridCol>
                <a:gridCol w="3552824">
                  <a:extLst>
                    <a:ext uri="{9D8B030D-6E8A-4147-A177-3AD203B41FA5}">
                      <a16:colId xmlns:a16="http://schemas.microsoft.com/office/drawing/2014/main" val="1812874486"/>
                    </a:ext>
                  </a:extLst>
                </a:gridCol>
              </a:tblGrid>
              <a:tr h="1037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Вера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Зина Воронова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4728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24868"/>
              </p:ext>
            </p:extLst>
          </p:nvPr>
        </p:nvGraphicFramePr>
        <p:xfrm>
          <a:off x="4681728" y="3913632"/>
          <a:ext cx="7059168" cy="374904"/>
        </p:xfrm>
        <a:graphic>
          <a:graphicData uri="http://schemas.openxmlformats.org/drawingml/2006/table">
            <a:tbl>
              <a:tblPr/>
              <a:tblGrid>
                <a:gridCol w="7059168">
                  <a:extLst>
                    <a:ext uri="{9D8B030D-6E8A-4147-A177-3AD203B41FA5}">
                      <a16:colId xmlns:a16="http://schemas.microsoft.com/office/drawing/2014/main" val="1679721108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5039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2090"/>
              </p:ext>
            </p:extLst>
          </p:nvPr>
        </p:nvGraphicFramePr>
        <p:xfrm>
          <a:off x="8238744" y="3950208"/>
          <a:ext cx="208280" cy="243230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522384240"/>
                    </a:ext>
                  </a:extLst>
                </a:gridCol>
              </a:tblGrid>
              <a:tr h="24323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8924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376357"/>
              </p:ext>
            </p:extLst>
          </p:nvPr>
        </p:nvGraphicFramePr>
        <p:xfrm>
          <a:off x="4681728" y="4274977"/>
          <a:ext cx="7050024" cy="649224"/>
        </p:xfrm>
        <a:graphic>
          <a:graphicData uri="http://schemas.openxmlformats.org/drawingml/2006/table">
            <a:tbl>
              <a:tblPr/>
              <a:tblGrid>
                <a:gridCol w="7050024">
                  <a:extLst>
                    <a:ext uri="{9D8B030D-6E8A-4147-A177-3AD203B41FA5}">
                      <a16:colId xmlns:a16="http://schemas.microsoft.com/office/drawing/2014/main" val="2825459647"/>
                    </a:ext>
                  </a:extLst>
                </a:gridCol>
              </a:tblGrid>
              <a:tr h="6492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46343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7542"/>
              </p:ext>
            </p:extLst>
          </p:nvPr>
        </p:nvGraphicFramePr>
        <p:xfrm>
          <a:off x="8211312" y="3941064"/>
          <a:ext cx="208280" cy="978408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155167120"/>
                    </a:ext>
                  </a:extLst>
                </a:gridCol>
              </a:tblGrid>
              <a:tr h="9784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00559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81728" y="4288536"/>
            <a:ext cx="3456432" cy="1773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Одинока, она потеряла своих детей. В одиночестве она ожесточилась. Но поняла, что поступила неправильно и исправила свою ошибку.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02752" y="4274977"/>
            <a:ext cx="3429000" cy="1787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Зины жив маленький сын, а она его БРОСАЕТ, чтобы спастись самой.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2848" y="155448"/>
            <a:ext cx="765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связать информацию текста с другими внетекстовыми источниками информации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088"/>
            <a:ext cx="10515600" cy="12527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Читательское действие 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информацию из текста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ДВОЙНОЙ КЛАСТЕР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Веры – героини рассказа / Образы женщин, приютивших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иллюстрированного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интерактивного альбома «Ты моя мама! Я нашел тебя!»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72" y="3163094"/>
            <a:ext cx="1710659" cy="171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ДВОЙНОГО КЛАСТЕРА</a:t>
            </a: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-416" t="9822" r="-1" b="17708"/>
          <a:stretch/>
        </p:blipFill>
        <p:spPr>
          <a:xfrm>
            <a:off x="557784" y="1380744"/>
            <a:ext cx="11146536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552" y="365125"/>
            <a:ext cx="69372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уметь читать,</a:t>
            </a:r>
            <a:b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хорошо уметь читать,</a:t>
            </a:r>
            <a:b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надо тексты понимать,</a:t>
            </a:r>
            <a:b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потоком жизни их связать.</a:t>
            </a:r>
            <a:b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сделать?</a:t>
            </a:r>
            <a:b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вопрос!</a:t>
            </a:r>
            <a:b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сегодня вместе</a:t>
            </a:r>
            <a:b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нашем мастер-классе </a:t>
            </a:r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Поговорить </a:t>
            </a:r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тексте.</a:t>
            </a:r>
            <a:b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"/>
          <a:stretch/>
        </p:blipFill>
        <p:spPr bwMode="auto">
          <a:xfrm>
            <a:off x="173736" y="796926"/>
            <a:ext cx="4416552" cy="47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528" y="1690688"/>
            <a:ext cx="2304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9808"/>
            <a:ext cx="10515600" cy="13533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интерактивного проекта – интерактивной книги  </a:t>
            </a:r>
            <a:b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«Ты моя мама! Я нашел тебя!»</a:t>
            </a:r>
            <a:b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5" b="19510"/>
          <a:stretch/>
        </p:blipFill>
        <p:spPr bwMode="auto">
          <a:xfrm rot="189826">
            <a:off x="5536112" y="2128679"/>
            <a:ext cx="6193228" cy="410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8493" r="9811" b="7921"/>
          <a:stretch/>
        </p:blipFill>
        <p:spPr bwMode="auto">
          <a:xfrm>
            <a:off x="484632" y="2066544"/>
            <a:ext cx="4498848" cy="441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006291">
            <a:off x="1674182" y="2048424"/>
            <a:ext cx="22846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мама! </a:t>
            </a:r>
            <a:endParaRPr lang="ru-RU" sz="3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нашел тебя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3034">
            <a:off x="6290685" y="2419316"/>
            <a:ext cx="228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Токтогон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АЛТЫБАСАРОВА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55272">
            <a:off x="6272741" y="3097856"/>
            <a:ext cx="219604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«Детей привезли голодными, рваными, неодетыми», — со слезами на глазах вспоминала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Токтогон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«Некоторым было по два, по три с половиной года. Они не знали, где остались родители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- вспоминала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Токтогон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14919" r="11001" b="8001"/>
          <a:stretch/>
        </p:blipFill>
        <p:spPr bwMode="auto">
          <a:xfrm rot="155959">
            <a:off x="8756686" y="3245581"/>
            <a:ext cx="2143048" cy="166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Отсроченная отгадка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282259"/>
            <a:ext cx="1051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«Чем больше человек проявляет любви, тем больше люди любят его. А чем больше его любят, тем легче ему любить других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только оттого мучаемся прошедшим и портим себе будущее, что заняты настоящим. Прошедшее было, будущего нет, есть только одно настоящее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подобен дроби: в знаменателе – то, что он о себе думает, в числителе – то, что он есть на самом деле. Чем больше знаменатель, тем меньше дробь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«Одно из самых обычных заблуждений состоит в том, чтобы считать людей добрыми, злыми, глупыми, умными. Человек течет, и в нем есть все возможности: был глуп, стал умен, был зол, стал добр и наоборот. В этом величие человека. И от этого нельзя судить человека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t="19196" r="-2242" b="15030"/>
          <a:stretch/>
        </p:blipFill>
        <p:spPr>
          <a:xfrm>
            <a:off x="2633472" y="1165301"/>
            <a:ext cx="7379207" cy="5345227"/>
          </a:xfrm>
        </p:spPr>
      </p:pic>
      <p:sp>
        <p:nvSpPr>
          <p:cNvPr id="5" name="TextBox 4"/>
          <p:cNvSpPr txBox="1"/>
          <p:nvPr/>
        </p:nvSpPr>
        <p:spPr>
          <a:xfrm>
            <a:off x="2971800" y="292608"/>
            <a:ext cx="603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Отсроченная отгадка</a:t>
            </a: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93" y="0"/>
            <a:ext cx="3870357" cy="387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0288" y="484632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УЧАЩИХСЯ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818156">
            <a:off x="272658" y="3821129"/>
            <a:ext cx="3154680" cy="11571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20515965">
            <a:off x="8524268" y="3956623"/>
            <a:ext cx="3343493" cy="1112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универсальные учебные действия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72204" y="4745972"/>
            <a:ext cx="3596489" cy="1335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Мотивируем обучающихся к участию в творческих конкурсах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38" y="229805"/>
            <a:ext cx="3561715" cy="254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54112" y="484632"/>
            <a:ext cx="186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читательскую грамотность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9504" y="1133856"/>
            <a:ext cx="170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учащихся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70449" y="987786"/>
            <a:ext cx="1025017" cy="10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>
            <a:off x="6820493" y="2122411"/>
            <a:ext cx="2021755" cy="21110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286304" y="2314340"/>
            <a:ext cx="105908" cy="20853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127248" y="2122411"/>
            <a:ext cx="2799559" cy="16266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"/>
          <a:stretch/>
        </p:blipFill>
        <p:spPr bwMode="auto">
          <a:xfrm>
            <a:off x="2139696" y="250102"/>
            <a:ext cx="6473952" cy="641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2968" y="1600200"/>
            <a:ext cx="2788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2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98263"/>
            <a:ext cx="10515600" cy="21762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чтение способствует личностному росту и конкурентоспособности современного человека, живущего в информационно-культурной среде.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/>
          <a:stretch/>
        </p:blipFill>
        <p:spPr bwMode="auto">
          <a:xfrm>
            <a:off x="3216042" y="143129"/>
            <a:ext cx="56319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2" y="1215200"/>
            <a:ext cx="5213032" cy="52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90" r="-780" b="-1"/>
          <a:stretch/>
        </p:blipFill>
        <p:spPr bwMode="auto">
          <a:xfrm>
            <a:off x="5830824" y="192858"/>
            <a:ext cx="1087406" cy="11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/>
          <a:stretch/>
        </p:blipFill>
        <p:spPr bwMode="auto">
          <a:xfrm>
            <a:off x="6790026" y="1556290"/>
            <a:ext cx="5252799" cy="45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7961" y="1123760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учащихся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" y="758952"/>
            <a:ext cx="453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посвятить мастер-класс в разрезе данной темы?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4168" y="1770091"/>
            <a:ext cx="267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текстами работать?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75" y="2738184"/>
            <a:ext cx="2504281" cy="100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Администратор\Desktop\origin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322" y="1690688"/>
            <a:ext cx="4816646" cy="397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60720" y="1517904"/>
            <a:ext cx="6245352" cy="5493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Вера устало опустилась на стул. Оглянулась вокруг: темнота, опять темнота.  Давящая, страшная. Она долго не зажигала свет. Свет обнажал пустые комнаты. Тоска и одиночество господствовали здесь уже давно. Пустой дом пугал Веру. Когда-то здесь было шумно и весело. Муж, три сына… Нет их уже давно. Война забрала их всех, по очереди. Всех четверых. </a:t>
            </a:r>
          </a:p>
          <a:p>
            <a:r>
              <a:rPr lang="ru-RU" dirty="0"/>
              <a:t>В тот страшный день, день первой потери, Вера заметила, что их любимый каштан начал ни с того ни </a:t>
            </a:r>
            <a:r>
              <a:rPr lang="en-US" dirty="0"/>
              <a:t>c </a:t>
            </a:r>
            <a:r>
              <a:rPr lang="ru-RU" dirty="0"/>
              <a:t>сего сохнуть. Набрав в колодце воды, она поспешила его полить. Но утром у него завяли и начали опадать нижние листья. «Беда», - страшное слово закралось в душу женщины и осталось там навсегда, заставив окаменеть сердце. </a:t>
            </a:r>
          </a:p>
          <a:p>
            <a:r>
              <a:rPr lang="ru-RU" dirty="0"/>
              <a:t>А каштан так и засох. Стоял он  в саду как напоминание о горе. Но срубить его Вера так и не смогла…</a:t>
            </a:r>
          </a:p>
          <a:p>
            <a:r>
              <a:rPr lang="ru-RU" dirty="0"/>
              <a:t>- Нужно ложиться спать, - прошептала Вера и в темноте легла на кровать прямо в одежде. Зажечь свет она так и не решилась…</a:t>
            </a:r>
          </a:p>
          <a:p>
            <a:r>
              <a:rPr lang="ru-RU" dirty="0"/>
              <a:t>- Тетя Вера! Тетя Вера! Тетя Вера! </a:t>
            </a:r>
          </a:p>
          <a:p>
            <a:r>
              <a:rPr lang="ru-RU" dirty="0"/>
              <a:t>Вера испуганно вскочила с кровати и подбежала к окну. </a:t>
            </a:r>
          </a:p>
          <a:p>
            <a:r>
              <a:rPr lang="ru-RU" dirty="0"/>
              <a:t>- Что случилось?</a:t>
            </a:r>
          </a:p>
          <a:p>
            <a:r>
              <a:rPr lang="ru-RU" dirty="0"/>
              <a:t>- Тетя Вера, детей из Ленинграда привезли. Вас  председатель зовет,- отрапортовала Машка, соседская девчонка.</a:t>
            </a:r>
          </a:p>
          <a:p>
            <a:r>
              <a:rPr lang="ru-RU" dirty="0"/>
              <a:t>- Передай…я скоро.</a:t>
            </a:r>
          </a:p>
          <a:p>
            <a:r>
              <a:rPr lang="ru-RU" dirty="0"/>
              <a:t>«Дети, опять дети. Знают же: не возьму никого. Не смогу же. Чужие они».</a:t>
            </a:r>
          </a:p>
          <a:p>
            <a:r>
              <a:rPr lang="ru-RU" dirty="0"/>
              <a:t>Медленными шагами Вера приближалась к местному клубу. В нем уже собрались все местные бабы. Все шумели, галдели, некоторые плакали. Вера спряталась за последними рядами. Только сейчас она заметила детей. Они стояли около сцены, сбившись в небольшую кучку и испуганно озираясь по сторонам. </a:t>
            </a:r>
          </a:p>
          <a:p>
            <a:r>
              <a:rPr lang="ru-RU" dirty="0"/>
              <a:t>- </a:t>
            </a:r>
            <a:r>
              <a:rPr lang="ru-RU" dirty="0" err="1"/>
              <a:t>Бабоньки</a:t>
            </a:r>
            <a:r>
              <a:rPr lang="ru-RU" dirty="0"/>
              <a:t>, - раздался голос </a:t>
            </a:r>
            <a:r>
              <a:rPr lang="ru-RU" dirty="0" err="1"/>
              <a:t>Акимыча</a:t>
            </a:r>
            <a:r>
              <a:rPr lang="ru-RU" dirty="0"/>
              <a:t>, местного председателя,- возьмите детей в свои семьи, поможем им. Натерпелись, горемычные. </a:t>
            </a:r>
          </a:p>
          <a:p>
            <a:r>
              <a:rPr lang="ru-RU" dirty="0"/>
              <a:t>Несколько минут стояла тишина. </a:t>
            </a:r>
          </a:p>
          <a:p>
            <a:r>
              <a:rPr lang="ru-RU" dirty="0"/>
              <a:t>- Я возьму! - крикнула Настя Большова, - где два, там и три.</a:t>
            </a:r>
          </a:p>
          <a:p>
            <a:r>
              <a:rPr lang="ru-RU" dirty="0"/>
              <a:t>- Я возьму! - раздавались крики там и тут.</a:t>
            </a:r>
          </a:p>
          <a:p>
            <a:r>
              <a:rPr lang="ru-RU" dirty="0"/>
              <a:t>Вера тихонько обернулась и на цыпочках пошла к выходу.</a:t>
            </a:r>
          </a:p>
          <a:p>
            <a:r>
              <a:rPr lang="ru-RU" dirty="0"/>
              <a:t>- Мама! Мама! Мама! -  вдруг раздался сзади громкий детский голосок.</a:t>
            </a:r>
          </a:p>
          <a:p>
            <a:r>
              <a:rPr lang="ru-RU" dirty="0"/>
              <a:t>- Господи!- Вера поспешила к выходу.</a:t>
            </a:r>
          </a:p>
          <a:p>
            <a:r>
              <a:rPr lang="ru-RU" dirty="0"/>
              <a:t>И вдруг она почувствовала, что чьи-то руки обхватили ее ногу. Вера оглянулась: маленький белокурый мальчик смотрел прямо ей в глаза. </a:t>
            </a:r>
          </a:p>
          <a:p>
            <a:r>
              <a:rPr lang="ru-RU" dirty="0"/>
              <a:t>- Ты моя мама! Я нашел тебя! Ты ушла за водой и не вернулась, где ты была?</a:t>
            </a:r>
          </a:p>
          <a:p>
            <a:r>
              <a:rPr lang="ru-RU" dirty="0"/>
              <a:t>Вера испуганно посмотрела по сторонам, отдернула руку мальчика от себя и жестко сказала:</a:t>
            </a:r>
          </a:p>
          <a:p>
            <a:r>
              <a:rPr lang="ru-RU" dirty="0"/>
              <a:t>- Я не твоя мама, - и хлопнула дверью.</a:t>
            </a:r>
          </a:p>
          <a:p>
            <a:r>
              <a:rPr lang="ru-RU" dirty="0"/>
              <a:t>Домой она не шла, а бежала. Платок сбился с головы. Она затыкала уши, но все равно голос мальчишки так и звучал, и звучал. </a:t>
            </a:r>
          </a:p>
          <a:p>
            <a:r>
              <a:rPr lang="ru-RU" dirty="0"/>
              <a:t>Забежав домой, Вера упала на кровать и зарыдала.</a:t>
            </a:r>
          </a:p>
          <a:p>
            <a:r>
              <a:rPr lang="ru-RU" dirty="0"/>
              <a:t>- Как я могу предать своих детей… Никогда я не смогу полюбить чужого ребенка,- плакала Вера, обняв фотографию, на которой улыбались три мальчугана: два чернявых и один белокурый. Белокурый. Вера резко встала. «Белокурый - Сашка, ее младший сын. Не может быть! Это он! Он вернулся!» Вера обессиленно села на кровать. </a:t>
            </a:r>
          </a:p>
          <a:p>
            <a:r>
              <a:rPr lang="ru-RU" dirty="0"/>
              <a:t>- Вера, опомнись, какой Сашка? – успокаивала себя женщина.</a:t>
            </a:r>
          </a:p>
          <a:p>
            <a:r>
              <a:rPr lang="ru-RU" dirty="0"/>
              <a:t>Но этот мальчик так был похож на ее сына. Те же глазки, те же брови, тот же полуоткрытый рот. Но был он какой-то другой: как будто он нес на себе тяжелый камень, казалось, он даже согнулся под тяжестью всего, что пережил. А глаза? Они были наполнены болью, ее был так много, что она выплеснулась наружу, проникая в души других людей. Эта боль захлестнула и Веру. Так с этой болью она и уснула. Во сне она видела своих маленьких сыновей. Они играли во дворе. Вера улыбалась, развешивая белье. Вдруг она увидела мальчика – он стоял около ворот. </a:t>
            </a:r>
          </a:p>
          <a:p>
            <a:r>
              <a:rPr lang="ru-RU" dirty="0"/>
              <a:t>- Сынок, ты чей?</a:t>
            </a:r>
          </a:p>
          <a:p>
            <a:r>
              <a:rPr lang="ru-RU" dirty="0"/>
              <a:t>- Ничей…</a:t>
            </a:r>
          </a:p>
          <a:p>
            <a:r>
              <a:rPr lang="ru-RU" dirty="0"/>
              <a:t>Вера проснулась. </a:t>
            </a:r>
          </a:p>
          <a:p>
            <a:r>
              <a:rPr lang="ru-RU" dirty="0"/>
              <a:t>-Как ничей. Мой, - тихо прошептала Вера и зажгла свет. Вошла в комнату детей и взяла оловянного солдатика.</a:t>
            </a:r>
          </a:p>
          <a:p>
            <a:r>
              <a:rPr lang="ru-RU" dirty="0"/>
              <a:t>Рано утром Вера вышла из дома и побрела в сторону сельского совета. Она не оглядывалась: ей казалось, что из каждого окна на нее смотрели глаза и сверлили ей спину. </a:t>
            </a:r>
          </a:p>
          <a:p>
            <a:r>
              <a:rPr lang="ru-RU" dirty="0"/>
              <a:t>-Здравствуй, </a:t>
            </a:r>
            <a:r>
              <a:rPr lang="ru-RU" dirty="0" err="1"/>
              <a:t>Акимыч</a:t>
            </a:r>
            <a:r>
              <a:rPr lang="ru-RU" dirty="0"/>
              <a:t>, - поздоровалась Вера с председателем, не смотря ему в глаза.</a:t>
            </a:r>
          </a:p>
          <a:p>
            <a:r>
              <a:rPr lang="ru-RU" dirty="0"/>
              <a:t>- Проходи, Вера. Садись.</a:t>
            </a:r>
          </a:p>
          <a:p>
            <a:r>
              <a:rPr lang="ru-RU" dirty="0"/>
              <a:t>- </a:t>
            </a:r>
            <a:r>
              <a:rPr lang="ru-RU" dirty="0" err="1"/>
              <a:t>Акимыч</a:t>
            </a:r>
            <a:r>
              <a:rPr lang="ru-RU" dirty="0"/>
              <a:t>…</a:t>
            </a:r>
          </a:p>
          <a:p>
            <a:r>
              <a:rPr lang="ru-RU" dirty="0"/>
              <a:t>- Говори, Вера. Не бойся, - казалось,  </a:t>
            </a:r>
            <a:r>
              <a:rPr lang="ru-RU" dirty="0" err="1"/>
              <a:t>Акимыч</a:t>
            </a:r>
            <a:r>
              <a:rPr lang="ru-RU" dirty="0"/>
              <a:t> знал, о чем  она будет говорить.</a:t>
            </a:r>
          </a:p>
          <a:p>
            <a:r>
              <a:rPr lang="ru-RU" dirty="0"/>
              <a:t>- Вчерашний мальчик…</a:t>
            </a:r>
          </a:p>
          <a:p>
            <a:r>
              <a:rPr lang="ru-RU" dirty="0"/>
              <a:t>- Вера, ты главное пойми, тебя никто не осуждает и не осудит, - перебил ее </a:t>
            </a:r>
            <a:r>
              <a:rPr lang="ru-RU" dirty="0" err="1"/>
              <a:t>Акимыч</a:t>
            </a:r>
            <a:r>
              <a:rPr lang="ru-RU" dirty="0"/>
              <a:t>, - сейчас время такое: никто не вправе осуждать. Война. Это выбор каждого…</a:t>
            </a:r>
          </a:p>
          <a:p>
            <a:r>
              <a:rPr lang="ru-RU" dirty="0"/>
              <a:t>-</a:t>
            </a:r>
            <a:r>
              <a:rPr lang="ru-RU" dirty="0" err="1"/>
              <a:t>Акимыч</a:t>
            </a:r>
            <a:r>
              <a:rPr lang="ru-RU" dirty="0"/>
              <a:t>, тот мальчик, где он?- прервала председателя Вера, подняв голову.</a:t>
            </a:r>
          </a:p>
          <a:p>
            <a:r>
              <a:rPr lang="ru-RU" dirty="0"/>
              <a:t>- А, он у Митрохиной Насти. </a:t>
            </a:r>
          </a:p>
          <a:p>
            <a:r>
              <a:rPr lang="ru-RU" dirty="0"/>
              <a:t>-Хорошо, я пойду.</a:t>
            </a:r>
          </a:p>
          <a:p>
            <a:r>
              <a:rPr lang="ru-RU" dirty="0"/>
              <a:t>Вера поспешила уйти. Она была уже на улице, когда услышала за собой крик </a:t>
            </a:r>
            <a:r>
              <a:rPr lang="ru-RU" dirty="0" err="1"/>
              <a:t>Акимыча</a:t>
            </a:r>
            <a:r>
              <a:rPr lang="ru-RU" dirty="0"/>
              <a:t>:</a:t>
            </a:r>
          </a:p>
          <a:p>
            <a:r>
              <a:rPr lang="ru-RU" dirty="0"/>
              <a:t>- Сашкой его зовут. Сашкой.</a:t>
            </a:r>
          </a:p>
          <a:p>
            <a:r>
              <a:rPr lang="ru-RU" dirty="0"/>
              <a:t>- Я знаю, - крикнула в ответ Вера и улыбнулась. В кармане она сжимала в ладони солдатика.</a:t>
            </a:r>
          </a:p>
          <a:p>
            <a:r>
              <a:rPr lang="ru-RU" dirty="0"/>
              <a:t>До дома Митрохиных она бежала, но, чем ближе становился дом, тем медленнее шагала Вера. Она боялась этого маленького мальчика. Ей было стыдно за свой поступок. Несмело она открыла дверь и вошла. </a:t>
            </a:r>
          </a:p>
          <a:p>
            <a:r>
              <a:rPr lang="ru-RU" dirty="0"/>
              <a:t>- А, Вера, проходи, а мы тут завтракаем,- встретила ее Настя.</a:t>
            </a:r>
          </a:p>
          <a:p>
            <a:r>
              <a:rPr lang="ru-RU" dirty="0"/>
              <a:t>За столом сидели дети Насти и Сашка. Он безмятежно мотал ногами и жевал булочку, запивая молоком. Мальчик холодно посмотрел на Веру и спокойно продолжал свое дело. </a:t>
            </a:r>
          </a:p>
          <a:p>
            <a:r>
              <a:rPr lang="ru-RU" dirty="0"/>
              <a:t>- Вера, садись с нами. Поешь. Сегодня с утра испекла булочки с маком: гостя же нужно угостить, - верещала неугомонная Настена.</a:t>
            </a:r>
          </a:p>
          <a:p>
            <a:r>
              <a:rPr lang="ru-RU" dirty="0"/>
              <a:t>Вера села на стул. Она не знала, что делать. В кармане она нащупала солдатика. Тихонько Вера вытащила его и протянула Сашке.</a:t>
            </a:r>
          </a:p>
          <a:p>
            <a:r>
              <a:rPr lang="ru-RU" dirty="0"/>
              <a:t>- На, возьми. Это тебе.</a:t>
            </a:r>
          </a:p>
          <a:p>
            <a:r>
              <a:rPr lang="ru-RU" dirty="0"/>
              <a:t>Сашка посмотрел на солдатика и отвернулся. Вера не успела опомниться, как Витька, старший сын Насти, выхватил солдатика и крикнул:</a:t>
            </a:r>
          </a:p>
          <a:p>
            <a:r>
              <a:rPr lang="ru-RU" dirty="0"/>
              <a:t>- Теть Вер, а можно я возьму?</a:t>
            </a:r>
          </a:p>
          <a:p>
            <a:r>
              <a:rPr lang="ru-RU" dirty="0"/>
              <a:t>- Можно…Конечно…- прошептала Вера.- Я пойду.	</a:t>
            </a:r>
          </a:p>
          <a:p>
            <a:r>
              <a:rPr lang="ru-RU" dirty="0"/>
              <a:t>- Вера, а что ты приходила? Что-то нужно?</a:t>
            </a:r>
          </a:p>
          <a:p>
            <a:r>
              <a:rPr lang="ru-RU" dirty="0"/>
              <a:t>Но она уже закрывала дверь и ничего не слышала.</a:t>
            </a:r>
          </a:p>
          <a:p>
            <a:r>
              <a:rPr lang="ru-RU" dirty="0"/>
              <a:t>…Вера опять сидела в темноте.</a:t>
            </a:r>
          </a:p>
          <a:p>
            <a:r>
              <a:rPr lang="ru-RU" dirty="0"/>
              <a:t>- Он никогда не простит меня. Никогда. </a:t>
            </a:r>
          </a:p>
          <a:p>
            <a:r>
              <a:rPr lang="ru-RU" dirty="0"/>
              <a:t>И она заплакала.</a:t>
            </a:r>
          </a:p>
          <a:p>
            <a:r>
              <a:rPr lang="ru-RU" dirty="0"/>
              <a:t>Два дня Вера не выходила из дома. На третий день она опять пошла к Митрохиным. На улице начинало вьюжить. Насти не было дома. Витька и Машка играли в комнате. </a:t>
            </a:r>
          </a:p>
          <a:p>
            <a:r>
              <a:rPr lang="ru-RU" dirty="0"/>
              <a:t>- А где Саша?</a:t>
            </a:r>
          </a:p>
          <a:p>
            <a:r>
              <a:rPr lang="ru-RU" dirty="0"/>
              <a:t>- Ушел он, - беспечно ответил Витька.</a:t>
            </a:r>
          </a:p>
          <a:p>
            <a:r>
              <a:rPr lang="ru-RU" dirty="0"/>
              <a:t>- Как ушел? Куда?</a:t>
            </a:r>
          </a:p>
          <a:p>
            <a:r>
              <a:rPr lang="ru-RU" dirty="0"/>
              <a:t>- Сказал: домой.</a:t>
            </a:r>
          </a:p>
          <a:p>
            <a:r>
              <a:rPr lang="ru-RU" dirty="0"/>
              <a:t>-Куда домой?</a:t>
            </a:r>
          </a:p>
          <a:p>
            <a:r>
              <a:rPr lang="ru-RU" dirty="0"/>
              <a:t>- Ну, туда, где его мама.</a:t>
            </a:r>
          </a:p>
          <a:p>
            <a:r>
              <a:rPr lang="ru-RU" dirty="0"/>
              <a:t>Как ошпаренная, Вера выскочила на улицу. Она металась по саду вокруг дома, оглядела все уголки, заглянула в сарай. Сашки нигде не было. Обессиленная, она села на снег и зарыдала от отчаяния.</a:t>
            </a:r>
          </a:p>
          <a:p>
            <a:r>
              <a:rPr lang="ru-RU" dirty="0"/>
              <a:t>- Вера, ты чего? – закричала испуганно Настя.</a:t>
            </a:r>
          </a:p>
          <a:p>
            <a:r>
              <a:rPr lang="ru-RU" dirty="0"/>
              <a:t>- Сашка пропал! </a:t>
            </a:r>
          </a:p>
          <a:p>
            <a:r>
              <a:rPr lang="ru-RU" dirty="0"/>
              <a:t>Через несколько минут Вера была у </a:t>
            </a:r>
            <a:r>
              <a:rPr lang="ru-RU" dirty="0" err="1"/>
              <a:t>Акимыча</a:t>
            </a:r>
            <a:r>
              <a:rPr lang="ru-RU" dirty="0"/>
              <a:t>. Она трясла его за пиджак и кричала:</a:t>
            </a:r>
          </a:p>
          <a:p>
            <a:r>
              <a:rPr lang="ru-RU" dirty="0"/>
              <a:t>- </a:t>
            </a:r>
            <a:r>
              <a:rPr lang="ru-RU" dirty="0" err="1"/>
              <a:t>Акимыч</a:t>
            </a:r>
            <a:r>
              <a:rPr lang="ru-RU" dirty="0"/>
              <a:t>, это я виновата, я виновата!</a:t>
            </a:r>
          </a:p>
          <a:p>
            <a:r>
              <a:rPr lang="ru-RU" dirty="0"/>
              <a:t>Весь день </a:t>
            </a:r>
            <a:r>
              <a:rPr lang="ru-RU" dirty="0" err="1"/>
              <a:t>Акимыч</a:t>
            </a:r>
            <a:r>
              <a:rPr lang="ru-RU" dirty="0"/>
              <a:t> и женщины искали Сашку.  Казалось, горе накрыло всю деревню. Даже собаки примолкли. Ветер затих, метель прекратилась. Сама природа пыталась помочь людям. Но Сашки нигде не было. Впервые в жизни </a:t>
            </a:r>
            <a:r>
              <a:rPr lang="ru-RU" dirty="0" err="1"/>
              <a:t>Акимыч</a:t>
            </a:r>
            <a:r>
              <a:rPr lang="ru-RU" dirty="0"/>
              <a:t> не знал, что делать. Он был единственным мужчиной в деревне. Все женщинам и детям, казалось, что они находятся под его защитой. А сейчас он ничем не мог помочь им. «Лучше я был бы на войне», - подумал тогда </a:t>
            </a:r>
            <a:r>
              <a:rPr lang="ru-RU" dirty="0" err="1"/>
              <a:t>Акимыч</a:t>
            </a:r>
            <a:r>
              <a:rPr lang="ru-RU" dirty="0"/>
              <a:t> и невольно стукнул себя по деревянной ноге.</a:t>
            </a:r>
          </a:p>
          <a:p>
            <a:r>
              <a:rPr lang="ru-RU" dirty="0"/>
              <a:t>Уже темнело.</a:t>
            </a:r>
          </a:p>
          <a:p>
            <a:r>
              <a:rPr lang="ru-RU" dirty="0"/>
              <a:t>- </a:t>
            </a:r>
            <a:r>
              <a:rPr lang="ru-RU" dirty="0" err="1"/>
              <a:t>Бабоньки</a:t>
            </a:r>
            <a:r>
              <a:rPr lang="ru-RU" dirty="0"/>
              <a:t>, баста, расходимся по домам, - с трудом проговорил </a:t>
            </a:r>
            <a:r>
              <a:rPr lang="ru-RU" dirty="0" err="1"/>
              <a:t>Акимыч</a:t>
            </a:r>
            <a:r>
              <a:rPr lang="ru-RU" dirty="0"/>
              <a:t>.</a:t>
            </a:r>
          </a:p>
          <a:p>
            <a:r>
              <a:rPr lang="ru-RU" dirty="0"/>
              <a:t>Все как будто ждали этих слов и послушно побрели в разные стороны. Никто друг на друга не смотрел. Казалось, каждый чувствовал свою вину. Вера подошла к </a:t>
            </a:r>
            <a:r>
              <a:rPr lang="ru-RU" dirty="0" err="1"/>
              <a:t>Акимычу</a:t>
            </a:r>
            <a:r>
              <a:rPr lang="ru-RU" dirty="0"/>
              <a:t>:</a:t>
            </a:r>
          </a:p>
          <a:p>
            <a:r>
              <a:rPr lang="ru-RU" dirty="0"/>
              <a:t>-</a:t>
            </a:r>
            <a:r>
              <a:rPr lang="ru-RU" dirty="0" err="1"/>
              <a:t>Акимыч</a:t>
            </a:r>
            <a:r>
              <a:rPr lang="ru-RU" dirty="0"/>
              <a:t>, как же так? А Сашка? Зима же. Замерзнет.	</a:t>
            </a:r>
          </a:p>
          <a:p>
            <a:r>
              <a:rPr lang="ru-RU" dirty="0"/>
              <a:t>- Вера, иди домой.</a:t>
            </a:r>
          </a:p>
          <a:p>
            <a:r>
              <a:rPr lang="ru-RU" dirty="0"/>
              <a:t>- </a:t>
            </a:r>
            <a:r>
              <a:rPr lang="ru-RU" dirty="0" err="1"/>
              <a:t>Акимыч</a:t>
            </a:r>
            <a:r>
              <a:rPr lang="ru-RU" dirty="0"/>
              <a:t>…</a:t>
            </a:r>
          </a:p>
          <a:p>
            <a:r>
              <a:rPr lang="ru-RU" dirty="0"/>
              <a:t>- Иди домой! Я сказал! - закричал от отчаяния </a:t>
            </a:r>
            <a:r>
              <a:rPr lang="ru-RU" dirty="0" err="1"/>
              <a:t>Акимыч</a:t>
            </a:r>
            <a:r>
              <a:rPr lang="ru-RU" dirty="0"/>
              <a:t>.</a:t>
            </a:r>
          </a:p>
          <a:p>
            <a:r>
              <a:rPr lang="ru-RU" dirty="0"/>
              <a:t>…Вера устало опустилась на стул. Она  не зажигала свет. Прислонившись к стене, Вера холодными глазами смотрела в никуда. Она не заметила, как задремала…</a:t>
            </a:r>
          </a:p>
          <a:p>
            <a:r>
              <a:rPr lang="ru-RU" dirty="0"/>
              <a:t>- Вера! Ты забыла…</a:t>
            </a:r>
          </a:p>
          <a:p>
            <a:r>
              <a:rPr lang="ru-RU" dirty="0"/>
              <a:t>Вера обернулась: навстречу к ней шел ее муж Гриша. Он улыбался. На руках он нес мальчика. Это был Сашка. Он тоже улыбался. Сашка протянул к ней руки:</a:t>
            </a:r>
          </a:p>
          <a:p>
            <a:r>
              <a:rPr lang="ru-RU" dirty="0"/>
              <a:t>- Мама…</a:t>
            </a:r>
          </a:p>
          <a:p>
            <a:r>
              <a:rPr lang="ru-RU" dirty="0"/>
              <a:t>Вера испуганно вздрогнула и проснулась. </a:t>
            </a:r>
          </a:p>
          <a:p>
            <a:r>
              <a:rPr lang="ru-RU" dirty="0"/>
              <a:t>- Сашка!- крикнула она во весь голос и выбежала на улицу. </a:t>
            </a:r>
          </a:p>
          <a:p>
            <a:r>
              <a:rPr lang="ru-RU" dirty="0"/>
              <a:t>- Сынок!</a:t>
            </a:r>
          </a:p>
          <a:p>
            <a:r>
              <a:rPr lang="ru-RU" dirty="0"/>
              <a:t>- Мама.. Мамочка…</a:t>
            </a:r>
          </a:p>
          <a:p>
            <a:r>
              <a:rPr lang="ru-RU" dirty="0"/>
              <a:t>Под каштаном она увидела сидящего на снегу мальчика. Это был Сашка. </a:t>
            </a:r>
          </a:p>
          <a:p>
            <a:r>
              <a:rPr lang="ru-RU" dirty="0"/>
              <a:t>- Сынок. Ты вернулся. Я так тебя ждала. Я так тебя люблю, - не умолкая, шептала Вера.</a:t>
            </a:r>
          </a:p>
          <a:p>
            <a:r>
              <a:rPr lang="ru-RU" dirty="0"/>
              <a:t>- Мамочка, я тебя нашел.</a:t>
            </a:r>
          </a:p>
          <a:p>
            <a:r>
              <a:rPr lang="ru-RU" dirty="0"/>
              <a:t>Обессиленного Сашку Вера положила на кровать. Она зажгла свет. </a:t>
            </a:r>
          </a:p>
          <a:p>
            <a:r>
              <a:rPr lang="ru-RU" dirty="0"/>
              <a:t>- Мой сыночек, мой родной.</a:t>
            </a:r>
          </a:p>
          <a:p>
            <a:r>
              <a:rPr lang="ru-RU" dirty="0"/>
              <a:t>Раздевая его, Вера заметила, что Сашка все время сжимает один кулачок. Она разжала руку: там лежал солдатик, ее солдатик…</a:t>
            </a:r>
          </a:p>
          <a:p>
            <a:r>
              <a:rPr lang="ru-RU" dirty="0"/>
              <a:t>__________________________________________________________________</a:t>
            </a:r>
          </a:p>
          <a:p>
            <a:r>
              <a:rPr lang="ru-RU" dirty="0"/>
              <a:t>…Наступила весна. </a:t>
            </a:r>
          </a:p>
          <a:p>
            <a:r>
              <a:rPr lang="ru-RU" dirty="0"/>
              <a:t>- Мама, мама, посмотри, посмотри! – кричал Сашка, играя во дворе.</a:t>
            </a:r>
          </a:p>
          <a:p>
            <a:r>
              <a:rPr lang="ru-RU" dirty="0"/>
              <a:t>Вера выглянуло в окно.</a:t>
            </a:r>
          </a:p>
          <a:p>
            <a:r>
              <a:rPr lang="ru-RU" dirty="0"/>
              <a:t>- Мама, посмотри, - указывал Сашка на каштан.</a:t>
            </a:r>
          </a:p>
          <a:p>
            <a:r>
              <a:rPr lang="ru-RU" dirty="0"/>
              <a:t>Вера подбежала к дереву. Каштан ожил: на нем появились зеленые листочки.</a:t>
            </a:r>
          </a:p>
          <a:p>
            <a:r>
              <a:rPr lang="ru-RU" dirty="0"/>
              <a:t>- Теперь, сынок, всё будет хорошо, - тихо сказала Вера, проведя рукой по теплому стволу.</a:t>
            </a:r>
          </a:p>
          <a:p>
            <a:r>
              <a:rPr lang="ru-RU" dirty="0"/>
              <a:t>…А каштан больше никогда не засыхал.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73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30" y="879720"/>
            <a:ext cx="9473874" cy="532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извлекать 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2728"/>
            <a:ext cx="10515600" cy="49242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– </a:t>
            </a:r>
            <a:r>
              <a:rPr lang="ru-RU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«Ассоциации»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прочтения текста.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8408" y="2048257"/>
            <a:ext cx="4544568" cy="4128706"/>
          </a:xfrm>
          <a:prstGeom prst="rect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9888" y="2231136"/>
            <a:ext cx="4005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Скажите, пожалуйста, какие ассоциации вызывают у Вас название рассказа «Вера»? Как Вы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думаете, почему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произведения именно так назвал свое детище?</a:t>
            </a:r>
          </a:p>
        </p:txBody>
      </p:sp>
    </p:spTree>
    <p:extLst>
      <p:ext uri="{BB962C8B-B14F-4D97-AF65-F5344CB8AC3E}">
        <p14:creationId xmlns:p14="http://schemas.microsoft.com/office/powerpoint/2010/main" val="19510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извлекать </a:t>
            </a:r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2728"/>
            <a:ext cx="10515600" cy="49242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– </a:t>
            </a:r>
            <a:r>
              <a:rPr lang="ru-RU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«Ассоциации»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прочтения текста.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8408" y="2048257"/>
            <a:ext cx="4544568" cy="4128706"/>
          </a:xfrm>
          <a:prstGeom prst="rect">
            <a:avLst/>
          </a:prstGeom>
          <a:noFill/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9887" y="2231136"/>
            <a:ext cx="3960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Скажите, пожалуйста, какие ассоциации вызывают у Вас название рассказа «Вера»? Как Вы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думаете, почему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произведения именно так назвал свое детище?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01968" y="2048257"/>
            <a:ext cx="4453128" cy="4128706"/>
          </a:xfrm>
          <a:prstGeom prst="rect">
            <a:avLst/>
          </a:prstGeom>
          <a:ln w="19050">
            <a:solidFill>
              <a:srgbClr val="0033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0568" y="2304288"/>
            <a:ext cx="4224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Женское имя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в добро, лучшее и т.д.</a:t>
            </a:r>
          </a:p>
        </p:txBody>
      </p:sp>
    </p:spTree>
    <p:extLst>
      <p:ext uri="{BB962C8B-B14F-4D97-AF65-F5344CB8AC3E}">
        <p14:creationId xmlns:p14="http://schemas.microsoft.com/office/powerpoint/2010/main" val="28239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прочтения текста</a:t>
            </a:r>
            <a:endParaRPr lang="ru-RU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594" t="7848" r="41682" b="7885"/>
          <a:stretch/>
        </p:blipFill>
        <p:spPr>
          <a:xfrm>
            <a:off x="5361463" y="1051560"/>
            <a:ext cx="2840705" cy="4187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6831" t="10690" r="41522" b="5254"/>
          <a:stretch/>
        </p:blipFill>
        <p:spPr>
          <a:xfrm>
            <a:off x="8121396" y="863491"/>
            <a:ext cx="2930652" cy="5903069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299932"/>
              </p:ext>
            </p:extLst>
          </p:nvPr>
        </p:nvGraphicFramePr>
        <p:xfrm>
          <a:off x="902719" y="995725"/>
          <a:ext cx="4458744" cy="577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5" imgW="5829300" imgH="7543755" progId="AcroExch.Document.11">
                  <p:embed/>
                </p:oleObj>
              </mc:Choice>
              <mc:Fallback>
                <p:oleObj name="Acrobat Document" r:id="rId5" imgW="5829300" imgH="754375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2719" y="995725"/>
                        <a:ext cx="4458744" cy="577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1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2673</Words>
  <Application>Microsoft Office PowerPoint</Application>
  <PresentationFormat>Широкоэкранный</PresentationFormat>
  <Paragraphs>190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Acrobat Document</vt:lpstr>
      <vt:lpstr>Формирование функциональной грамотности в рамках читательской компетентности на уроках русского языка и литературы на этапе реализации обновленных ФГОС (из опыта работы) </vt:lpstr>
      <vt:lpstr>         Как хорошо уметь читать, Как хорошо уметь читать, Но надо тексты понимать, С потоком жизни их связать. Как это сделать? Вот вопрос! Попробуем сегодня вместе На нашем мастер-классе  Поговорить о тексте. </vt:lpstr>
      <vt:lpstr>Качественное чтение способствует личностному росту и конкурентоспособности современного человека, живущего в информационно-культурной среде.  </vt:lpstr>
      <vt:lpstr>Презентация PowerPoint</vt:lpstr>
      <vt:lpstr>ВЕРА</vt:lpstr>
      <vt:lpstr>Презентация PowerPoint</vt:lpstr>
      <vt:lpstr>Находить и извлекать информацию  </vt:lpstr>
      <vt:lpstr>Находить и извлекать информацию  </vt:lpstr>
      <vt:lpstr>После прочтения текста</vt:lpstr>
      <vt:lpstr>Отсроченная отгадка</vt:lpstr>
      <vt:lpstr>Читательское действие  «Интегрировать и интерпретировать информацию» </vt:lpstr>
      <vt:lpstr>Читательское действие  «Интегрировать и интерпретировать информацию» </vt:lpstr>
      <vt:lpstr>Диаграмма Венна к рассказу «Вера»</vt:lpstr>
      <vt:lpstr>Читательское действие  «Осмысливать и оценивать содержание и форму текста»</vt:lpstr>
      <vt:lpstr>Читательское действие  «Осмысливать и оценивать содержание и форму текста»</vt:lpstr>
      <vt:lpstr>Презентация PowerPoint</vt:lpstr>
      <vt:lpstr>Презентация PowerPoint</vt:lpstr>
      <vt:lpstr>Читательское действие  «Использовать информацию из текста» </vt:lpstr>
      <vt:lpstr>ПРИМЕР ДВОЙНОГО КЛАСТЕРА</vt:lpstr>
      <vt:lpstr>Пример интерактивного проекта – интерактивной книги   «Ты моя мама! Я нашел тебя!» </vt:lpstr>
      <vt:lpstr>Отсроченная отгадка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в рамках читательской компетентности на уроках русского языка и литературы на этапе реализации обновленных ФГОС</dc:title>
  <dc:creator>1</dc:creator>
  <cp:lastModifiedBy>1</cp:lastModifiedBy>
  <cp:revision>81</cp:revision>
  <dcterms:created xsi:type="dcterms:W3CDTF">2026-01-12T17:18:15Z</dcterms:created>
  <dcterms:modified xsi:type="dcterms:W3CDTF">2026-01-26T11:10:19Z</dcterms:modified>
</cp:coreProperties>
</file>