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5"/>
  </p:notesMasterIdLst>
  <p:sldIdLst>
    <p:sldId id="261" r:id="rId2"/>
    <p:sldId id="281" r:id="rId3"/>
    <p:sldId id="277" r:id="rId4"/>
    <p:sldId id="272" r:id="rId5"/>
    <p:sldId id="271" r:id="rId6"/>
    <p:sldId id="287" r:id="rId7"/>
    <p:sldId id="284" r:id="rId8"/>
    <p:sldId id="285" r:id="rId9"/>
    <p:sldId id="267" r:id="rId10"/>
    <p:sldId id="297" r:id="rId11"/>
    <p:sldId id="300" r:id="rId12"/>
    <p:sldId id="301" r:id="rId13"/>
    <p:sldId id="299" r:id="rId14"/>
    <p:sldId id="298" r:id="rId15"/>
    <p:sldId id="302" r:id="rId16"/>
    <p:sldId id="292" r:id="rId17"/>
    <p:sldId id="295" r:id="rId18"/>
    <p:sldId id="296" r:id="rId19"/>
    <p:sldId id="290" r:id="rId20"/>
    <p:sldId id="291" r:id="rId21"/>
    <p:sldId id="294" r:id="rId22"/>
    <p:sldId id="293" r:id="rId23"/>
    <p:sldId id="283" r:id="rId24"/>
  </p:sldIdLst>
  <p:sldSz cx="9144000" cy="6858000" type="screen4x3"/>
  <p:notesSz cx="6858000" cy="9144000"/>
  <p:embeddedFontLst>
    <p:embeddedFont>
      <p:font typeface="Calibri" panose="020F0502020204030204" pitchFamily="34" charset="0"/>
      <p:regular r:id="rId26"/>
      <p:bold r:id="rId27"/>
      <p:italic r:id="rId28"/>
      <p:boldItalic r:id="rId29"/>
    </p:embeddedFont>
    <p:embeddedFont>
      <p:font typeface="Matilda" panose="020B0604020202020204" charset="0"/>
      <p:regular r:id="rId30"/>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3300"/>
    <a:srgbClr val="E5FFE5"/>
    <a:srgbClr val="FBFFFB"/>
    <a:srgbClr val="CCFFFF"/>
    <a:srgbClr val="CCFFCC"/>
    <a:srgbClr val="8A0000"/>
    <a:srgbClr val="660066"/>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89550" autoAdjust="0"/>
  </p:normalViewPr>
  <p:slideViewPr>
    <p:cSldViewPr>
      <p:cViewPr varScale="1">
        <p:scale>
          <a:sx n="82" d="100"/>
          <a:sy n="82" d="100"/>
        </p:scale>
        <p:origin x="124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4ADDF7-BE8E-48EE-BA59-32A5D26D89DC}" type="datetimeFigureOut">
              <a:rPr lang="ru-RU" smtClean="0"/>
              <a:t>03.03.2026</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6E3037-F401-4A93-9722-D3578DD06B40}" type="slidenum">
              <a:rPr lang="ru-RU" smtClean="0"/>
              <a:t>‹#›</a:t>
            </a:fld>
            <a:endParaRPr lang="ru-RU"/>
          </a:p>
        </p:txBody>
      </p:sp>
    </p:spTree>
    <p:extLst>
      <p:ext uri="{BB962C8B-B14F-4D97-AF65-F5344CB8AC3E}">
        <p14:creationId xmlns:p14="http://schemas.microsoft.com/office/powerpoint/2010/main" val="1003608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56E3037-F401-4A93-9722-D3578DD06B40}" type="slidenum">
              <a:rPr lang="ru-RU" smtClean="0"/>
              <a:t>2</a:t>
            </a:fld>
            <a:endParaRPr lang="ru-RU"/>
          </a:p>
        </p:txBody>
      </p:sp>
    </p:spTree>
    <p:extLst>
      <p:ext uri="{BB962C8B-B14F-4D97-AF65-F5344CB8AC3E}">
        <p14:creationId xmlns:p14="http://schemas.microsoft.com/office/powerpoint/2010/main" val="2192374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56E3037-F401-4A93-9722-D3578DD06B40}" type="slidenum">
              <a:rPr lang="ru-RU" smtClean="0"/>
              <a:t>3</a:t>
            </a:fld>
            <a:endParaRPr lang="ru-RU"/>
          </a:p>
        </p:txBody>
      </p:sp>
    </p:spTree>
    <p:extLst>
      <p:ext uri="{BB962C8B-B14F-4D97-AF65-F5344CB8AC3E}">
        <p14:creationId xmlns:p14="http://schemas.microsoft.com/office/powerpoint/2010/main" val="3953509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56E3037-F401-4A93-9722-D3578DD06B40}" type="slidenum">
              <a:rPr lang="ru-RU" smtClean="0"/>
              <a:t>19</a:t>
            </a:fld>
            <a:endParaRPr lang="ru-RU"/>
          </a:p>
        </p:txBody>
      </p:sp>
    </p:spTree>
    <p:extLst>
      <p:ext uri="{BB962C8B-B14F-4D97-AF65-F5344CB8AC3E}">
        <p14:creationId xmlns:p14="http://schemas.microsoft.com/office/powerpoint/2010/main" val="96944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B68C4FF4-6EE1-4A76-9B8F-B2F594D6C874}"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CBF7A747-1B53-4B3F-B8D2-D8AB0E128148}"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F24BD201-5F9C-4593-BEFD-74C971F0B552}"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4B22E6F0-797A-404D-B2F0-96032D2C16E5}"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637A3035-02C7-4538-A480-C6887B19F5A6}"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D518664C-3B03-4311-A452-8E87A1DF2E36}"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3152DDE1-E9F2-4B50-AB95-1A36B28481DE}"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A087BA6C-DE82-4922-A007-5CB817EE4E20}"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D5011FA9-72D4-4D0D-AA04-5200C8F96D1C}"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64CBFCBB-F7D8-4AD9-B5F9-93687358CA6B}"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F18AA105-3B9A-485F-A7BD-B3B1C1BFF994}"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29217202-91A5-4841-8837-12B3422A9C13}"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B003E727-7E97-4B76-A273-97C117DFD6DE}"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8"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9"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09F140D1-42AB-456C-B3EB-2E58162D29C5}"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C62FDA9A-A9AF-4522-BA4E-959710ABA8F2}"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4"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5"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27C4C3DF-49FF-4AA4-A1AB-8615103FAECA}"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981C31E6-6AC6-4E62-806B-D0CB1E8C6262}"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3"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4"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B1B0E188-B191-46AC-99B7-5113417AE6AB}"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F9E59BE0-226E-4980-AAF5-F1A9DF7C7AE8}"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8ED8319C-EFFD-43A6-A723-9E31BBA50F68}"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8194FB44-2B3A-4EA5-B708-4FEB9F41BBF1}" type="datetimeFigureOut">
              <a:rPr lang="ru-RU">
                <a:solidFill>
                  <a:prstClr val="black"/>
                </a:solidFill>
                <a:latin typeface="Arial" charset="0"/>
                <a:cs typeface="Arial" charset="0"/>
              </a:rPr>
              <a:pPr fontAlgn="base">
                <a:spcBef>
                  <a:spcPct val="0"/>
                </a:spcBef>
                <a:spcAft>
                  <a:spcPct val="0"/>
                </a:spcAft>
                <a:defRPr/>
              </a:pPr>
              <a:t>03.03.2026</a:t>
            </a:fld>
            <a:endParaRPr lang="ru-RU">
              <a:solidFill>
                <a:prstClr val="black"/>
              </a:solidFill>
              <a:latin typeface="Arial" charset="0"/>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27C51498-F984-481A-8E8C-4DDFA9BC9183}"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6"/>
          <p:cNvGrpSpPr/>
          <p:nvPr/>
        </p:nvGrpSpPr>
        <p:grpSpPr>
          <a:xfrm>
            <a:off x="1569443" y="836712"/>
            <a:ext cx="6840760" cy="4154984"/>
            <a:chOff x="1115616" y="2955212"/>
            <a:chExt cx="7165477" cy="5185232"/>
          </a:xfrm>
        </p:grpSpPr>
        <p:sp>
          <p:nvSpPr>
            <p:cNvPr id="5" name="Прямоугольник 4"/>
            <p:cNvSpPr/>
            <p:nvPr/>
          </p:nvSpPr>
          <p:spPr>
            <a:xfrm>
              <a:off x="1115616" y="2955212"/>
              <a:ext cx="7165477" cy="5185232"/>
            </a:xfrm>
            <a:prstGeom prst="rect">
              <a:avLst/>
            </a:prstGeom>
            <a:noFill/>
            <a:ln>
              <a:solidFill>
                <a:srgbClr val="003300"/>
              </a:solidFill>
            </a:ln>
          </p:spPr>
          <p:txBody>
            <a:bodyPr wrap="square">
              <a:spAutoFit/>
            </a:bodyPr>
            <a:lstStyle/>
            <a:p>
              <a:pPr algn="ctr" fontAlgn="base">
                <a:spcBef>
                  <a:spcPct val="0"/>
                </a:spcBef>
                <a:spcAft>
                  <a:spcPct val="0"/>
                </a:spcAft>
                <a:defRPr/>
              </a:pPr>
              <a:r>
                <a:rPr lang="ru-RU" sz="4400" dirty="0" smtClean="0">
                  <a:solidFill>
                    <a:srgbClr val="002060"/>
                  </a:solidFill>
                  <a:latin typeface="Times New Roman" panose="02020603050405020304" pitchFamily="18" charset="0"/>
                  <a:cs typeface="Times New Roman" panose="02020603050405020304" pitchFamily="18" charset="0"/>
                </a:rPr>
                <a:t>Использование дидактических материалов на уроках английского языка как средство повышения эффективности обучения.</a:t>
              </a:r>
              <a:endParaRPr lang="ru-RU" sz="4400" dirty="0">
                <a:solidFill>
                  <a:srgbClr val="002060"/>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1115616" y="6400070"/>
              <a:ext cx="7165477" cy="460909"/>
            </a:xfrm>
            <a:prstGeom prst="rect">
              <a:avLst/>
            </a:prstGeom>
          </p:spPr>
          <p:txBody>
            <a:bodyPr wrap="square">
              <a:spAutoFit/>
            </a:bodyPr>
            <a:lstStyle/>
            <a:p>
              <a:pPr algn="ctr" fontAlgn="base">
                <a:spcBef>
                  <a:spcPct val="0"/>
                </a:spcBef>
                <a:spcAft>
                  <a:spcPct val="0"/>
                </a:spcAft>
                <a:defRPr/>
              </a:pPr>
              <a:endParaRPr lang="ru-RU" dirty="0">
                <a:solidFill>
                  <a:schemeClr val="accent3">
                    <a:lumMod val="50000"/>
                  </a:schemeClr>
                </a:solidFill>
                <a:latin typeface="Matilda" pitchFamily="2" charset="0"/>
                <a:cs typeface="Arial" charset="0"/>
              </a:endParaRPr>
            </a:p>
          </p:txBody>
        </p:sp>
      </p:grpSp>
      <p:pic>
        <p:nvPicPr>
          <p:cNvPr id="2" name="Рисунок 1"/>
          <p:cNvPicPr>
            <a:picLocks noChangeAspect="1"/>
          </p:cNvPicPr>
          <p:nvPr/>
        </p:nvPicPr>
        <p:blipFill>
          <a:blip r:embed="rId2"/>
          <a:stretch>
            <a:fillRect/>
          </a:stretch>
        </p:blipFill>
        <p:spPr>
          <a:xfrm>
            <a:off x="7668344" y="5661248"/>
            <a:ext cx="1255885" cy="938865"/>
          </a:xfrm>
          <a:prstGeom prst="rect">
            <a:avLst/>
          </a:prstGeom>
        </p:spPr>
      </p:pic>
    </p:spTree>
    <p:extLst>
      <p:ext uri="{BB962C8B-B14F-4D97-AF65-F5344CB8AC3E}">
        <p14:creationId xmlns:p14="http://schemas.microsoft.com/office/powerpoint/2010/main" val="2587982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a:solidFill>
                  <a:schemeClr val="tx2"/>
                </a:solidFill>
                <a:latin typeface="Times New Roman" panose="02020603050405020304" pitchFamily="18" charset="0"/>
                <a:cs typeface="Times New Roman" panose="02020603050405020304" pitchFamily="18" charset="0"/>
              </a:rPr>
              <a:t>Метод «</a:t>
            </a:r>
            <a:r>
              <a:rPr lang="ru-RU" sz="2400" dirty="0" err="1" smtClean="0">
                <a:solidFill>
                  <a:schemeClr val="tx2"/>
                </a:solidFill>
                <a:latin typeface="Times New Roman" panose="02020603050405020304" pitchFamily="18" charset="0"/>
                <a:cs typeface="Times New Roman" panose="02020603050405020304" pitchFamily="18" charset="0"/>
              </a:rPr>
              <a:t>Mind-Map</a:t>
            </a:r>
            <a:r>
              <a:rPr lang="ru-RU" sz="2400" dirty="0" smtClean="0">
                <a:solidFill>
                  <a:schemeClr val="tx2"/>
                </a:solidFill>
                <a:latin typeface="Times New Roman" panose="02020603050405020304" pitchFamily="18" charset="0"/>
                <a:cs typeface="Times New Roman" panose="02020603050405020304" pitchFamily="18" charset="0"/>
              </a:rPr>
              <a:t>» разработан </a:t>
            </a:r>
            <a:br>
              <a:rPr lang="ru-RU" sz="2400" dirty="0" smtClean="0">
                <a:solidFill>
                  <a:schemeClr val="tx2"/>
                </a:solidFill>
                <a:latin typeface="Times New Roman" panose="02020603050405020304" pitchFamily="18" charset="0"/>
                <a:cs typeface="Times New Roman" panose="02020603050405020304" pitchFamily="18" charset="0"/>
              </a:rPr>
            </a:br>
            <a:r>
              <a:rPr lang="ru-RU" sz="2400" dirty="0" smtClean="0">
                <a:solidFill>
                  <a:schemeClr val="tx2"/>
                </a:solidFill>
                <a:latin typeface="Times New Roman" panose="02020603050405020304" pitchFamily="18" charset="0"/>
                <a:cs typeface="Times New Roman" panose="02020603050405020304" pitchFamily="18" charset="0"/>
              </a:rPr>
              <a:t>Тони </a:t>
            </a:r>
            <a:r>
              <a:rPr lang="ru-RU" sz="2400" dirty="0" err="1" smtClean="0">
                <a:solidFill>
                  <a:schemeClr val="tx2"/>
                </a:solidFill>
                <a:latin typeface="Times New Roman" panose="02020603050405020304" pitchFamily="18" charset="0"/>
                <a:cs typeface="Times New Roman" panose="02020603050405020304" pitchFamily="18" charset="0"/>
              </a:rPr>
              <a:t>Бюзеном</a:t>
            </a:r>
            <a:r>
              <a:rPr lang="ru-RU" sz="2400" dirty="0" smtClean="0">
                <a:solidFill>
                  <a:schemeClr val="tx2"/>
                </a:solidFill>
                <a:latin typeface="Times New Roman" panose="02020603050405020304" pitchFamily="18" charset="0"/>
                <a:cs typeface="Times New Roman" panose="02020603050405020304" pitchFamily="18" charset="0"/>
              </a:rPr>
              <a:t> </a:t>
            </a:r>
            <a:r>
              <a:rPr lang="ru-RU" sz="2400" dirty="0">
                <a:solidFill>
                  <a:schemeClr val="tx2"/>
                </a:solidFill>
                <a:latin typeface="Times New Roman" panose="02020603050405020304" pitchFamily="18" charset="0"/>
                <a:cs typeface="Times New Roman" panose="02020603050405020304" pitchFamily="18" charset="0"/>
              </a:rPr>
              <a:t>(</a:t>
            </a:r>
            <a:r>
              <a:rPr lang="ru-RU" sz="2400" dirty="0" err="1">
                <a:solidFill>
                  <a:schemeClr val="tx2"/>
                </a:solidFill>
                <a:latin typeface="Times New Roman" panose="02020603050405020304" pitchFamily="18" charset="0"/>
                <a:cs typeface="Times New Roman" panose="02020603050405020304" pitchFamily="18" charset="0"/>
              </a:rPr>
              <a:t>Tony</a:t>
            </a:r>
            <a:r>
              <a:rPr lang="ru-RU" sz="2400" dirty="0">
                <a:solidFill>
                  <a:schemeClr val="tx2"/>
                </a:solidFill>
                <a:latin typeface="Times New Roman" panose="02020603050405020304" pitchFamily="18" charset="0"/>
                <a:cs typeface="Times New Roman" panose="02020603050405020304" pitchFamily="18" charset="0"/>
              </a:rPr>
              <a:t> </a:t>
            </a:r>
            <a:r>
              <a:rPr lang="ru-RU" sz="2400" dirty="0" err="1">
                <a:solidFill>
                  <a:schemeClr val="tx2"/>
                </a:solidFill>
                <a:latin typeface="Times New Roman" panose="02020603050405020304" pitchFamily="18" charset="0"/>
                <a:cs typeface="Times New Roman" panose="02020603050405020304" pitchFamily="18" charset="0"/>
              </a:rPr>
              <a:t>Buzan</a:t>
            </a:r>
            <a:r>
              <a:rPr lang="ru-RU" sz="2400" dirty="0">
                <a:solidFill>
                  <a:schemeClr val="tx2"/>
                </a:solidFill>
                <a:latin typeface="Times New Roman" panose="02020603050405020304" pitchFamily="18" charset="0"/>
                <a:cs typeface="Times New Roman" panose="02020603050405020304" pitchFamily="18" charset="0"/>
              </a:rPr>
              <a:t>) в 60-70-гг. 20 века</a:t>
            </a:r>
            <a:br>
              <a:rPr lang="ru-RU" sz="2400" dirty="0">
                <a:solidFill>
                  <a:schemeClr val="tx2"/>
                </a:solidFill>
                <a:latin typeface="Times New Roman" panose="02020603050405020304" pitchFamily="18" charset="0"/>
                <a:cs typeface="Times New Roman" panose="02020603050405020304" pitchFamily="18" charset="0"/>
              </a:rPr>
            </a:br>
            <a:endParaRPr lang="ru-RU" sz="2400" dirty="0">
              <a:solidFill>
                <a:schemeClr val="tx2"/>
              </a:solidFill>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stretch>
            <a:fillRect/>
          </a:stretch>
        </p:blipFill>
        <p:spPr>
          <a:xfrm>
            <a:off x="1547664" y="1844825"/>
            <a:ext cx="6768752" cy="4176464"/>
          </a:xfrm>
          <a:prstGeom prst="rect">
            <a:avLst/>
          </a:prstGeom>
        </p:spPr>
      </p:pic>
      <p:pic>
        <p:nvPicPr>
          <p:cNvPr id="5" name="Рисунок 4"/>
          <p:cNvPicPr>
            <a:picLocks noChangeAspect="1"/>
          </p:cNvPicPr>
          <p:nvPr/>
        </p:nvPicPr>
        <p:blipFill>
          <a:blip r:embed="rId3"/>
          <a:stretch>
            <a:fillRect/>
          </a:stretch>
        </p:blipFill>
        <p:spPr>
          <a:xfrm>
            <a:off x="7688473" y="5733256"/>
            <a:ext cx="1255885" cy="938865"/>
          </a:xfrm>
          <a:prstGeom prst="rect">
            <a:avLst/>
          </a:prstGeom>
        </p:spPr>
      </p:pic>
    </p:spTree>
    <p:extLst>
      <p:ext uri="{BB962C8B-B14F-4D97-AF65-F5344CB8AC3E}">
        <p14:creationId xmlns:p14="http://schemas.microsoft.com/office/powerpoint/2010/main" val="1840162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200" dirty="0">
                <a:solidFill>
                  <a:schemeClr val="tx2"/>
                </a:solidFill>
                <a:latin typeface="Times New Roman" panose="02020603050405020304" pitchFamily="18" charset="0"/>
                <a:cs typeface="Times New Roman" panose="02020603050405020304" pitchFamily="18" charset="0"/>
              </a:rPr>
              <a:t>MIND MAPS</a:t>
            </a:r>
            <a:endParaRPr lang="ru-RU" sz="32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259632" y="908720"/>
            <a:ext cx="7427168" cy="5217443"/>
          </a:xfrm>
        </p:spPr>
        <p:txBody>
          <a:bodyPr/>
          <a:lstStyle/>
          <a:p>
            <a:pPr algn="just">
              <a:buFont typeface="Wingdings" panose="05000000000000000000" pitchFamily="2" charset="2"/>
              <a:buChar char="Ø"/>
            </a:pPr>
            <a:endParaRPr lang="ru-RU" sz="2800" dirty="0" smtClean="0">
              <a:solidFill>
                <a:schemeClr val="tx2"/>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r>
              <a:rPr lang="ru-RU" sz="2800" dirty="0" smtClean="0">
                <a:solidFill>
                  <a:schemeClr val="tx2"/>
                </a:solidFill>
                <a:latin typeface="Times New Roman" panose="02020603050405020304" pitchFamily="18" charset="0"/>
                <a:cs typeface="Times New Roman" panose="02020603050405020304" pitchFamily="18" charset="0"/>
              </a:rPr>
              <a:t>Подробно </a:t>
            </a:r>
            <a:r>
              <a:rPr lang="ru-RU" sz="2800" dirty="0">
                <a:solidFill>
                  <a:schemeClr val="tx2"/>
                </a:solidFill>
                <a:latin typeface="Times New Roman" panose="02020603050405020304" pitchFamily="18" charset="0"/>
                <a:cs typeface="Times New Roman" panose="02020603050405020304" pitchFamily="18" charset="0"/>
              </a:rPr>
              <a:t>о   технологии </a:t>
            </a:r>
            <a:r>
              <a:rPr lang="ru-RU" sz="2800" dirty="0" err="1">
                <a:solidFill>
                  <a:schemeClr val="tx2"/>
                </a:solidFill>
                <a:latin typeface="Times New Roman" panose="02020603050405020304" pitchFamily="18" charset="0"/>
                <a:cs typeface="Times New Roman" panose="02020603050405020304" pitchFamily="18" charset="0"/>
              </a:rPr>
              <a:t>mind</a:t>
            </a:r>
            <a:r>
              <a:rPr lang="ru-RU" sz="2800" dirty="0">
                <a:solidFill>
                  <a:schemeClr val="tx2"/>
                </a:solidFill>
                <a:latin typeface="Times New Roman" panose="02020603050405020304" pitchFamily="18" charset="0"/>
                <a:cs typeface="Times New Roman" panose="02020603050405020304" pitchFamily="18" charset="0"/>
              </a:rPr>
              <a:t> </a:t>
            </a:r>
            <a:r>
              <a:rPr lang="ru-RU" sz="2800" dirty="0" err="1">
                <a:solidFill>
                  <a:schemeClr val="tx2"/>
                </a:solidFill>
                <a:latin typeface="Times New Roman" panose="02020603050405020304" pitchFamily="18" charset="0"/>
                <a:cs typeface="Times New Roman" panose="02020603050405020304" pitchFamily="18" charset="0"/>
              </a:rPr>
              <a:t>maps</a:t>
            </a:r>
            <a:r>
              <a:rPr lang="ru-RU" sz="2800" dirty="0">
                <a:solidFill>
                  <a:schemeClr val="tx2"/>
                </a:solidFill>
                <a:latin typeface="Times New Roman" panose="02020603050405020304" pitchFamily="18" charset="0"/>
                <a:cs typeface="Times New Roman" panose="02020603050405020304" pitchFamily="18" charset="0"/>
              </a:rPr>
              <a:t> написано в книге Тони </a:t>
            </a:r>
            <a:r>
              <a:rPr lang="ru-RU" sz="2800" dirty="0" err="1">
                <a:solidFill>
                  <a:schemeClr val="tx2"/>
                </a:solidFill>
                <a:latin typeface="Times New Roman" panose="02020603050405020304" pitchFamily="18" charset="0"/>
                <a:cs typeface="Times New Roman" panose="02020603050405020304" pitchFamily="18" charset="0"/>
              </a:rPr>
              <a:t>Бюзена</a:t>
            </a:r>
            <a:r>
              <a:rPr lang="ru-RU" sz="2800" dirty="0">
                <a:solidFill>
                  <a:schemeClr val="tx2"/>
                </a:solidFill>
                <a:latin typeface="Times New Roman" panose="02020603050405020304" pitchFamily="18" charset="0"/>
                <a:cs typeface="Times New Roman" panose="02020603050405020304" pitchFamily="18" charset="0"/>
              </a:rPr>
              <a:t> «</a:t>
            </a:r>
            <a:r>
              <a:rPr lang="ru-RU" sz="2800" dirty="0" err="1">
                <a:solidFill>
                  <a:schemeClr val="tx2"/>
                </a:solidFill>
                <a:latin typeface="Times New Roman" panose="02020603050405020304" pitchFamily="18" charset="0"/>
                <a:cs typeface="Times New Roman" panose="02020603050405020304" pitchFamily="18" charset="0"/>
              </a:rPr>
              <a:t>Супермышление</a:t>
            </a:r>
            <a:r>
              <a:rPr lang="ru-RU" sz="2800" dirty="0">
                <a:solidFill>
                  <a:schemeClr val="tx2"/>
                </a:solidFill>
                <a:latin typeface="Times New Roman" panose="02020603050405020304" pitchFamily="18" charset="0"/>
                <a:cs typeface="Times New Roman" panose="02020603050405020304" pitchFamily="18" charset="0"/>
              </a:rPr>
              <a:t>». </a:t>
            </a:r>
          </a:p>
          <a:p>
            <a:pPr algn="just">
              <a:buFont typeface="Wingdings" panose="05000000000000000000" pitchFamily="2" charset="2"/>
              <a:buChar char="Ø"/>
            </a:pPr>
            <a:r>
              <a:rPr lang="ru-RU" sz="2800" dirty="0">
                <a:solidFill>
                  <a:schemeClr val="tx2"/>
                </a:solidFill>
                <a:latin typeface="Times New Roman" panose="02020603050405020304" pitchFamily="18" charset="0"/>
                <a:cs typeface="Times New Roman" panose="02020603050405020304" pitchFamily="18" charset="0"/>
              </a:rPr>
              <a:t>Каждый бит информации, который поступает из внешнего мира в наш мозг (ощущение, воспоминание, мысль и т. д.) – может быть представлен в виде центрального сферического объекта, от которого расходятся десятки, тысячи, миллионы ассоциаций.</a:t>
            </a:r>
          </a:p>
          <a:p>
            <a:pPr algn="just"/>
            <a:endParaRPr lang="ru-RU" dirty="0"/>
          </a:p>
        </p:txBody>
      </p:sp>
      <p:pic>
        <p:nvPicPr>
          <p:cNvPr id="4" name="Рисунок 3"/>
          <p:cNvPicPr>
            <a:picLocks noChangeAspect="1"/>
          </p:cNvPicPr>
          <p:nvPr/>
        </p:nvPicPr>
        <p:blipFill>
          <a:blip r:embed="rId2"/>
          <a:stretch>
            <a:fillRect/>
          </a:stretch>
        </p:blipFill>
        <p:spPr>
          <a:xfrm>
            <a:off x="7668344" y="5653682"/>
            <a:ext cx="1255885" cy="944962"/>
          </a:xfrm>
          <a:prstGeom prst="rect">
            <a:avLst/>
          </a:prstGeom>
        </p:spPr>
      </p:pic>
    </p:spTree>
    <p:extLst>
      <p:ext uri="{BB962C8B-B14F-4D97-AF65-F5344CB8AC3E}">
        <p14:creationId xmlns:p14="http://schemas.microsoft.com/office/powerpoint/2010/main" val="3884089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74638"/>
            <a:ext cx="7859216" cy="1143000"/>
          </a:xfrm>
        </p:spPr>
        <p:txBody>
          <a:bodyPr/>
          <a:lstStyle/>
          <a:p>
            <a:r>
              <a:rPr lang="ru-RU" sz="3200" dirty="0">
                <a:solidFill>
                  <a:schemeClr val="tx2"/>
                </a:solidFill>
                <a:latin typeface="Times New Roman" panose="02020603050405020304" pitchFamily="18" charset="0"/>
                <a:cs typeface="Times New Roman" panose="02020603050405020304" pitchFamily="18" charset="0"/>
              </a:rPr>
              <a:t>Принципы рисования интеллект карты : </a:t>
            </a:r>
            <a:br>
              <a:rPr lang="ru-RU" sz="3200" dirty="0">
                <a:solidFill>
                  <a:schemeClr val="tx2"/>
                </a:solidFill>
                <a:latin typeface="Times New Roman" panose="02020603050405020304" pitchFamily="18" charset="0"/>
                <a:cs typeface="Times New Roman" panose="02020603050405020304" pitchFamily="18" charset="0"/>
              </a:rPr>
            </a:br>
            <a:endParaRPr lang="ru-RU" sz="32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971600" y="908720"/>
            <a:ext cx="7715200" cy="5217443"/>
          </a:xfrm>
        </p:spPr>
        <p:txBody>
          <a:bodyPr/>
          <a:lstStyle/>
          <a:p>
            <a:pPr>
              <a:buFont typeface="Wingdings" panose="05000000000000000000" pitchFamily="2" charset="2"/>
              <a:buChar char="Ø"/>
            </a:pPr>
            <a:r>
              <a:rPr lang="ru-RU" sz="2000" dirty="0" smtClean="0">
                <a:latin typeface="Times New Roman" panose="02020603050405020304" pitchFamily="18" charset="0"/>
                <a:cs typeface="Times New Roman" panose="02020603050405020304" pitchFamily="18" charset="0"/>
              </a:rPr>
              <a:t>    </a:t>
            </a:r>
            <a:r>
              <a:rPr lang="ru-RU" sz="2000" dirty="0" smtClean="0">
                <a:solidFill>
                  <a:schemeClr val="tx2"/>
                </a:solidFill>
                <a:latin typeface="Times New Roman" panose="02020603050405020304" pitchFamily="18" charset="0"/>
                <a:cs typeface="Times New Roman" panose="02020603050405020304" pitchFamily="18" charset="0"/>
              </a:rPr>
              <a:t>Центральный </a:t>
            </a:r>
            <a:r>
              <a:rPr lang="ru-RU" sz="2000" dirty="0">
                <a:solidFill>
                  <a:schemeClr val="tx2"/>
                </a:solidFill>
                <a:latin typeface="Times New Roman" panose="02020603050405020304" pitchFamily="18" charset="0"/>
                <a:cs typeface="Times New Roman" panose="02020603050405020304" pitchFamily="18" charset="0"/>
              </a:rPr>
              <a:t>образ (символизирующий основную идею) рисуется в центре листа.</a:t>
            </a:r>
          </a:p>
          <a:p>
            <a:pPr>
              <a:buFont typeface="Wingdings" panose="05000000000000000000" pitchFamily="2" charset="2"/>
              <a:buChar char="Ø"/>
            </a:pPr>
            <a:r>
              <a:rPr lang="ru-RU" sz="2000" dirty="0" smtClean="0">
                <a:solidFill>
                  <a:schemeClr val="tx2"/>
                </a:solidFill>
                <a:latin typeface="Times New Roman" panose="02020603050405020304" pitchFamily="18" charset="0"/>
                <a:cs typeface="Times New Roman" panose="02020603050405020304" pitchFamily="18" charset="0"/>
              </a:rPr>
              <a:t>    </a:t>
            </a:r>
            <a:r>
              <a:rPr lang="ru-RU" sz="2000" dirty="0">
                <a:solidFill>
                  <a:schemeClr val="tx2"/>
                </a:solidFill>
                <a:latin typeface="Times New Roman" panose="02020603050405020304" pitchFamily="18" charset="0"/>
                <a:cs typeface="Times New Roman" panose="02020603050405020304" pitchFamily="18" charset="0"/>
              </a:rPr>
              <a:t>От центрального образа отходят ветки первого уровня, на которых пишутся слова ассоциирующиеся с ключевыми понятиями, раскрывающими центральную идею.</a:t>
            </a:r>
          </a:p>
          <a:p>
            <a:pPr>
              <a:buFont typeface="Wingdings" panose="05000000000000000000" pitchFamily="2" charset="2"/>
              <a:buChar char="Ø"/>
            </a:pPr>
            <a:r>
              <a:rPr lang="ru-RU" sz="2000" dirty="0" smtClean="0">
                <a:solidFill>
                  <a:schemeClr val="tx2"/>
                </a:solidFill>
                <a:latin typeface="Times New Roman" panose="02020603050405020304" pitchFamily="18" charset="0"/>
                <a:cs typeface="Times New Roman" panose="02020603050405020304" pitchFamily="18" charset="0"/>
              </a:rPr>
              <a:t>   </a:t>
            </a:r>
            <a:r>
              <a:rPr lang="ru-RU" sz="2000" dirty="0">
                <a:solidFill>
                  <a:schemeClr val="tx2"/>
                </a:solidFill>
                <a:latin typeface="Times New Roman" panose="02020603050405020304" pitchFamily="18" charset="0"/>
                <a:cs typeface="Times New Roman" panose="02020603050405020304" pitchFamily="18" charset="0"/>
              </a:rPr>
              <a:t>От веток первого уровня при необходимости отходят ветки 2 уровня разукрупнения, раскрывающие идеи написанные на ветках 1-го уровня.</a:t>
            </a:r>
          </a:p>
          <a:p>
            <a:pPr>
              <a:buFont typeface="Wingdings" panose="05000000000000000000" pitchFamily="2" charset="2"/>
              <a:buChar char="Ø"/>
            </a:pPr>
            <a:r>
              <a:rPr lang="ru-RU" sz="2000" dirty="0" smtClean="0">
                <a:solidFill>
                  <a:schemeClr val="tx2"/>
                </a:solidFill>
                <a:latin typeface="Times New Roman" panose="02020603050405020304" pitchFamily="18" charset="0"/>
                <a:cs typeface="Times New Roman" panose="02020603050405020304" pitchFamily="18" charset="0"/>
              </a:rPr>
              <a:t>   По </a:t>
            </a:r>
            <a:r>
              <a:rPr lang="ru-RU" sz="2000" dirty="0">
                <a:solidFill>
                  <a:schemeClr val="tx2"/>
                </a:solidFill>
                <a:latin typeface="Times New Roman" panose="02020603050405020304" pitchFamily="18" charset="0"/>
                <a:cs typeface="Times New Roman" panose="02020603050405020304" pitchFamily="18" charset="0"/>
              </a:rPr>
              <a:t>возможности используем максимальное количество цветов, для рисования карты.</a:t>
            </a:r>
          </a:p>
          <a:p>
            <a:pPr>
              <a:buFont typeface="Wingdings" panose="05000000000000000000" pitchFamily="2" charset="2"/>
              <a:buChar char="Ø"/>
            </a:pPr>
            <a:r>
              <a:rPr lang="ru-RU" sz="2000" dirty="0" smtClean="0">
                <a:solidFill>
                  <a:schemeClr val="tx2"/>
                </a:solidFill>
                <a:latin typeface="Times New Roman" panose="02020603050405020304" pitchFamily="18" charset="0"/>
                <a:cs typeface="Times New Roman" panose="02020603050405020304" pitchFamily="18" charset="0"/>
              </a:rPr>
              <a:t>   </a:t>
            </a:r>
            <a:r>
              <a:rPr lang="ru-RU" sz="2000" dirty="0">
                <a:solidFill>
                  <a:schemeClr val="tx2"/>
                </a:solidFill>
                <a:latin typeface="Times New Roman" panose="02020603050405020304" pitchFamily="18" charset="0"/>
                <a:cs typeface="Times New Roman" panose="02020603050405020304" pitchFamily="18" charset="0"/>
              </a:rPr>
              <a:t>Везде, где возможно, добавляем рисунки, символы, и другую графику, ассоциирующиеся с ключевыми словами.</a:t>
            </a:r>
          </a:p>
          <a:p>
            <a:pPr>
              <a:buFont typeface="Wingdings" panose="05000000000000000000" pitchFamily="2" charset="2"/>
              <a:buChar char="Ø"/>
            </a:pPr>
            <a:r>
              <a:rPr lang="ru-RU" sz="2000" dirty="0">
                <a:solidFill>
                  <a:schemeClr val="tx2"/>
                </a:solidFill>
                <a:latin typeface="Times New Roman" panose="02020603050405020304" pitchFamily="18" charset="0"/>
                <a:cs typeface="Times New Roman" panose="02020603050405020304" pitchFamily="18" charset="0"/>
              </a:rPr>
              <a:t> </a:t>
            </a:r>
            <a:r>
              <a:rPr lang="ru-RU" sz="2000" dirty="0" smtClean="0">
                <a:solidFill>
                  <a:schemeClr val="tx2"/>
                </a:solidFill>
                <a:latin typeface="Times New Roman" panose="02020603050405020304" pitchFamily="18" charset="0"/>
                <a:cs typeface="Times New Roman" panose="02020603050405020304" pitchFamily="18" charset="0"/>
              </a:rPr>
              <a:t>  При </a:t>
            </a:r>
            <a:r>
              <a:rPr lang="ru-RU" sz="2000" dirty="0">
                <a:solidFill>
                  <a:schemeClr val="tx2"/>
                </a:solidFill>
                <a:latin typeface="Times New Roman" panose="02020603050405020304" pitchFamily="18" charset="0"/>
                <a:cs typeface="Times New Roman" panose="02020603050405020304" pitchFamily="18" charset="0"/>
              </a:rPr>
              <a:t>необходимости рисуем стрелки, соединяющие разные понятия на разных ветках.</a:t>
            </a:r>
          </a:p>
          <a:p>
            <a:pPr>
              <a:buFont typeface="Wingdings" panose="05000000000000000000" pitchFamily="2" charset="2"/>
              <a:buChar char="Ø"/>
            </a:pPr>
            <a:r>
              <a:rPr lang="ru-RU" sz="2000" dirty="0" smtClean="0">
                <a:solidFill>
                  <a:schemeClr val="tx2"/>
                </a:solidFill>
                <a:latin typeface="Times New Roman" panose="02020603050405020304" pitchFamily="18" charset="0"/>
                <a:cs typeface="Times New Roman" panose="02020603050405020304" pitchFamily="18" charset="0"/>
              </a:rPr>
              <a:t>   Для </a:t>
            </a:r>
            <a:r>
              <a:rPr lang="ru-RU" sz="2000" dirty="0">
                <a:solidFill>
                  <a:schemeClr val="tx2"/>
                </a:solidFill>
                <a:latin typeface="Times New Roman" panose="02020603050405020304" pitchFamily="18" charset="0"/>
                <a:cs typeface="Times New Roman" panose="02020603050405020304" pitchFamily="18" charset="0"/>
              </a:rPr>
              <a:t>большей понятности нумеруем ветки и добавляем ореолы.</a:t>
            </a:r>
          </a:p>
          <a:p>
            <a:endParaRPr lang="ru-RU" dirty="0"/>
          </a:p>
        </p:txBody>
      </p:sp>
      <p:pic>
        <p:nvPicPr>
          <p:cNvPr id="4" name="Рисунок 3"/>
          <p:cNvPicPr>
            <a:picLocks noChangeAspect="1"/>
          </p:cNvPicPr>
          <p:nvPr/>
        </p:nvPicPr>
        <p:blipFill>
          <a:blip r:embed="rId2"/>
          <a:stretch>
            <a:fillRect/>
          </a:stretch>
        </p:blipFill>
        <p:spPr>
          <a:xfrm>
            <a:off x="7883106" y="5913038"/>
            <a:ext cx="1255885" cy="944962"/>
          </a:xfrm>
          <a:prstGeom prst="rect">
            <a:avLst/>
          </a:prstGeom>
        </p:spPr>
      </p:pic>
    </p:spTree>
    <p:extLst>
      <p:ext uri="{BB962C8B-B14F-4D97-AF65-F5344CB8AC3E}">
        <p14:creationId xmlns:p14="http://schemas.microsoft.com/office/powerpoint/2010/main" val="958461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stretch>
            <a:fillRect/>
          </a:stretch>
        </p:blipFill>
        <p:spPr>
          <a:xfrm>
            <a:off x="1259632" y="476672"/>
            <a:ext cx="7632848" cy="5760640"/>
          </a:xfrm>
          <a:prstGeom prst="rect">
            <a:avLst/>
          </a:prstGeom>
        </p:spPr>
      </p:pic>
      <p:pic>
        <p:nvPicPr>
          <p:cNvPr id="5" name="Рисунок 4"/>
          <p:cNvPicPr>
            <a:picLocks noChangeAspect="1"/>
          </p:cNvPicPr>
          <p:nvPr/>
        </p:nvPicPr>
        <p:blipFill>
          <a:blip r:embed="rId3"/>
          <a:stretch>
            <a:fillRect/>
          </a:stretch>
        </p:blipFill>
        <p:spPr>
          <a:xfrm>
            <a:off x="7888115" y="5919135"/>
            <a:ext cx="1255885" cy="938865"/>
          </a:xfrm>
          <a:prstGeom prst="rect">
            <a:avLst/>
          </a:prstGeom>
        </p:spPr>
      </p:pic>
    </p:spTree>
    <p:extLst>
      <p:ext uri="{BB962C8B-B14F-4D97-AF65-F5344CB8AC3E}">
        <p14:creationId xmlns:p14="http://schemas.microsoft.com/office/powerpoint/2010/main" val="2661608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solidFill>
                  <a:schemeClr val="tx2"/>
                </a:solidFill>
                <a:latin typeface="Times New Roman" panose="02020603050405020304" pitchFamily="18" charset="0"/>
                <a:cs typeface="Times New Roman" panose="02020603050405020304" pitchFamily="18" charset="0"/>
              </a:rPr>
              <a:t>Метод «</a:t>
            </a:r>
            <a:r>
              <a:rPr lang="ru-RU" sz="3200" dirty="0" err="1">
                <a:solidFill>
                  <a:schemeClr val="tx2"/>
                </a:solidFill>
                <a:latin typeface="Times New Roman" panose="02020603050405020304" pitchFamily="18" charset="0"/>
                <a:cs typeface="Times New Roman" panose="02020603050405020304" pitchFamily="18" charset="0"/>
              </a:rPr>
              <a:t>Mind</a:t>
            </a:r>
            <a:r>
              <a:rPr lang="ru-RU" sz="3200" dirty="0">
                <a:solidFill>
                  <a:schemeClr val="tx2"/>
                </a:solidFill>
                <a:latin typeface="Times New Roman" panose="02020603050405020304" pitchFamily="18" charset="0"/>
                <a:cs typeface="Times New Roman" panose="02020603050405020304" pitchFamily="18" charset="0"/>
              </a:rPr>
              <a:t> – </a:t>
            </a:r>
            <a:r>
              <a:rPr lang="ru-RU" sz="3200" dirty="0" err="1">
                <a:solidFill>
                  <a:schemeClr val="tx2"/>
                </a:solidFill>
                <a:latin typeface="Times New Roman" panose="02020603050405020304" pitchFamily="18" charset="0"/>
                <a:cs typeface="Times New Roman" panose="02020603050405020304" pitchFamily="18" charset="0"/>
              </a:rPr>
              <a:t>Map</a:t>
            </a:r>
            <a:r>
              <a:rPr lang="ru-RU" sz="3200" dirty="0" smtClean="0">
                <a:solidFill>
                  <a:schemeClr val="tx2"/>
                </a:solidFill>
                <a:latin typeface="Times New Roman" panose="02020603050405020304" pitchFamily="18" charset="0"/>
                <a:cs typeface="Times New Roman" panose="02020603050405020304" pitchFamily="18" charset="0"/>
              </a:rPr>
              <a:t>»</a:t>
            </a:r>
            <a:br>
              <a:rPr lang="ru-RU" sz="3200" dirty="0" smtClean="0">
                <a:solidFill>
                  <a:schemeClr val="tx2"/>
                </a:solidFill>
                <a:latin typeface="Times New Roman" panose="02020603050405020304" pitchFamily="18" charset="0"/>
                <a:cs typeface="Times New Roman" panose="02020603050405020304" pitchFamily="18" charset="0"/>
              </a:rPr>
            </a:br>
            <a:r>
              <a:rPr lang="ru-RU" sz="3200" dirty="0" smtClean="0">
                <a:solidFill>
                  <a:schemeClr val="tx2"/>
                </a:solidFill>
                <a:latin typeface="Times New Roman" panose="02020603050405020304" pitchFamily="18" charset="0"/>
                <a:cs typeface="Times New Roman" panose="02020603050405020304" pitchFamily="18" charset="0"/>
              </a:rPr>
              <a:t> </a:t>
            </a:r>
            <a:r>
              <a:rPr lang="ru-RU" sz="3200" dirty="0">
                <a:solidFill>
                  <a:schemeClr val="tx2"/>
                </a:solidFill>
                <a:latin typeface="Times New Roman" panose="02020603050405020304" pitchFamily="18" charset="0"/>
                <a:cs typeface="Times New Roman" panose="02020603050405020304" pitchFamily="18" charset="0"/>
              </a:rPr>
              <a:t>(«карта памяти»)</a:t>
            </a:r>
            <a:br>
              <a:rPr lang="ru-RU" sz="3200" dirty="0">
                <a:solidFill>
                  <a:schemeClr val="tx2"/>
                </a:solidFill>
                <a:latin typeface="Times New Roman" panose="02020603050405020304" pitchFamily="18" charset="0"/>
                <a:cs typeface="Times New Roman" panose="02020603050405020304" pitchFamily="18" charset="0"/>
              </a:rPr>
            </a:br>
            <a:endParaRPr lang="ru-RU" sz="32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03648" y="1988840"/>
            <a:ext cx="7520581" cy="4525963"/>
          </a:xfrm>
        </p:spPr>
        <p:txBody>
          <a:bodyPr/>
          <a:lstStyle/>
          <a:p>
            <a:pPr>
              <a:lnSpc>
                <a:spcPct val="150000"/>
              </a:lnSpc>
              <a:buFont typeface="Wingdings" panose="05000000000000000000" pitchFamily="2" charset="2"/>
              <a:buChar char="Ø"/>
            </a:pPr>
            <a:r>
              <a:rPr lang="ru-RU" sz="2800" dirty="0" smtClean="0">
                <a:solidFill>
                  <a:schemeClr val="tx2"/>
                </a:solidFill>
                <a:latin typeface="Times New Roman" panose="02020603050405020304" pitchFamily="18" charset="0"/>
                <a:cs typeface="Times New Roman" panose="02020603050405020304" pitchFamily="18" charset="0"/>
              </a:rPr>
              <a:t>Мыслительные </a:t>
            </a:r>
            <a:r>
              <a:rPr lang="ru-RU" sz="2800" dirty="0">
                <a:solidFill>
                  <a:schemeClr val="tx2"/>
                </a:solidFill>
                <a:latin typeface="Times New Roman" panose="02020603050405020304" pitchFamily="18" charset="0"/>
                <a:cs typeface="Times New Roman" panose="02020603050405020304" pitchFamily="18" charset="0"/>
              </a:rPr>
              <a:t>карты;</a:t>
            </a:r>
          </a:p>
          <a:p>
            <a:pPr>
              <a:lnSpc>
                <a:spcPct val="150000"/>
              </a:lnSpc>
              <a:buFont typeface="Wingdings" panose="05000000000000000000" pitchFamily="2" charset="2"/>
              <a:buChar char="Ø"/>
            </a:pPr>
            <a:r>
              <a:rPr lang="ru-RU" sz="2800" dirty="0">
                <a:solidFill>
                  <a:schemeClr val="tx2"/>
                </a:solidFill>
                <a:latin typeface="Times New Roman" panose="02020603050405020304" pitchFamily="18" charset="0"/>
                <a:cs typeface="Times New Roman" panose="02020603050405020304" pitchFamily="18" charset="0"/>
              </a:rPr>
              <a:t>Т</a:t>
            </a:r>
            <a:r>
              <a:rPr lang="ru-RU" sz="2800" dirty="0" smtClean="0">
                <a:solidFill>
                  <a:schemeClr val="tx2"/>
                </a:solidFill>
                <a:latin typeface="Times New Roman" panose="02020603050405020304" pitchFamily="18" charset="0"/>
                <a:cs typeface="Times New Roman" panose="02020603050405020304" pitchFamily="18" charset="0"/>
              </a:rPr>
              <a:t>ехнология </a:t>
            </a:r>
            <a:r>
              <a:rPr lang="ru-RU" sz="2800" dirty="0">
                <a:solidFill>
                  <a:schemeClr val="tx2"/>
                </a:solidFill>
                <a:latin typeface="Times New Roman" panose="02020603050405020304" pitchFamily="18" charset="0"/>
                <a:cs typeface="Times New Roman" panose="02020603050405020304" pitchFamily="18" charset="0"/>
              </a:rPr>
              <a:t>записи мыслей, идей, разговоров</a:t>
            </a:r>
          </a:p>
          <a:p>
            <a:endParaRPr lang="ru-RU" dirty="0"/>
          </a:p>
        </p:txBody>
      </p:sp>
      <p:pic>
        <p:nvPicPr>
          <p:cNvPr id="4" name="Рисунок 3"/>
          <p:cNvPicPr>
            <a:picLocks noChangeAspect="1"/>
          </p:cNvPicPr>
          <p:nvPr/>
        </p:nvPicPr>
        <p:blipFill>
          <a:blip r:embed="rId2"/>
          <a:stretch>
            <a:fillRect/>
          </a:stretch>
        </p:blipFill>
        <p:spPr>
          <a:xfrm>
            <a:off x="1403648" y="4653136"/>
            <a:ext cx="2944623" cy="1792379"/>
          </a:xfrm>
          <a:prstGeom prst="rect">
            <a:avLst/>
          </a:prstGeom>
        </p:spPr>
      </p:pic>
      <p:pic>
        <p:nvPicPr>
          <p:cNvPr id="5" name="Рисунок 4"/>
          <p:cNvPicPr>
            <a:picLocks noChangeAspect="1"/>
          </p:cNvPicPr>
          <p:nvPr/>
        </p:nvPicPr>
        <p:blipFill>
          <a:blip r:embed="rId3"/>
          <a:stretch>
            <a:fillRect/>
          </a:stretch>
        </p:blipFill>
        <p:spPr>
          <a:xfrm>
            <a:off x="7668344" y="5733256"/>
            <a:ext cx="1255885" cy="938865"/>
          </a:xfrm>
          <a:prstGeom prst="rect">
            <a:avLst/>
          </a:prstGeom>
        </p:spPr>
      </p:pic>
    </p:spTree>
    <p:extLst>
      <p:ext uri="{BB962C8B-B14F-4D97-AF65-F5344CB8AC3E}">
        <p14:creationId xmlns:p14="http://schemas.microsoft.com/office/powerpoint/2010/main" val="3226971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ru-RU" sz="2800" dirty="0">
                <a:solidFill>
                  <a:schemeClr val="tx2"/>
                </a:solidFill>
                <a:latin typeface="Times New Roman" panose="02020603050405020304" pitchFamily="18" charset="0"/>
                <a:cs typeface="Times New Roman" panose="02020603050405020304" pitchFamily="18" charset="0"/>
              </a:rPr>
              <a:t>Этапы создания интеллект - карты </a:t>
            </a:r>
            <a:br>
              <a:rPr lang="ru-RU" sz="2800" dirty="0">
                <a:solidFill>
                  <a:schemeClr val="tx2"/>
                </a:solidFill>
                <a:latin typeface="Times New Roman" panose="02020603050405020304" pitchFamily="18" charset="0"/>
                <a:cs typeface="Times New Roman" panose="02020603050405020304" pitchFamily="18" charset="0"/>
              </a:rPr>
            </a:br>
            <a:endParaRPr lang="ru-RU" sz="2800"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27584" y="764704"/>
            <a:ext cx="8064896" cy="5361459"/>
          </a:xfrm>
        </p:spPr>
        <p:txBody>
          <a:bodyPr/>
          <a:lstStyle/>
          <a:p>
            <a:pPr>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С </a:t>
            </a:r>
            <a:r>
              <a:rPr lang="ru-RU" sz="2400" dirty="0">
                <a:solidFill>
                  <a:schemeClr val="tx2"/>
                </a:solidFill>
                <a:latin typeface="Times New Roman" panose="02020603050405020304" pitchFamily="18" charset="0"/>
                <a:cs typeface="Times New Roman" panose="02020603050405020304" pitchFamily="18" charset="0"/>
              </a:rPr>
              <a:t>чем ассоциируется (что вы представляете, о чём думаете, что приходит на ум) когда вы слышите слово …?</a:t>
            </a:r>
          </a:p>
          <a:p>
            <a:pPr>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Учитель записывает на доску слова.</a:t>
            </a:r>
          </a:p>
          <a:p>
            <a:pPr>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Объединяем </a:t>
            </a:r>
            <a:r>
              <a:rPr lang="ru-RU" sz="2400" dirty="0">
                <a:solidFill>
                  <a:schemeClr val="tx2"/>
                </a:solidFill>
                <a:latin typeface="Times New Roman" panose="02020603050405020304" pitchFamily="18" charset="0"/>
                <a:cs typeface="Times New Roman" panose="02020603050405020304" pitchFamily="18" charset="0"/>
              </a:rPr>
              <a:t>слова в логические группы, уточняем понятия, обобщаем, конкретизируем и дополняем необходимой лексикой.</a:t>
            </a:r>
          </a:p>
          <a:p>
            <a:pPr>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В </a:t>
            </a:r>
            <a:r>
              <a:rPr lang="ru-RU" sz="2400" dirty="0">
                <a:solidFill>
                  <a:schemeClr val="tx2"/>
                </a:solidFill>
                <a:latin typeface="Times New Roman" panose="02020603050405020304" pitchFamily="18" charset="0"/>
                <a:cs typeface="Times New Roman" panose="02020603050405020304" pitchFamily="18" charset="0"/>
              </a:rPr>
              <a:t>центре карты изображаем основное (центральное) понятие.</a:t>
            </a:r>
          </a:p>
          <a:p>
            <a:pPr>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Самостоятельно </a:t>
            </a:r>
            <a:r>
              <a:rPr lang="ru-RU" sz="2400" dirty="0">
                <a:solidFill>
                  <a:schemeClr val="tx2"/>
                </a:solidFill>
                <a:latin typeface="Times New Roman" panose="02020603050405020304" pitchFamily="18" charset="0"/>
                <a:cs typeface="Times New Roman" panose="02020603050405020304" pitchFamily="18" charset="0"/>
              </a:rPr>
              <a:t>иллюстрируем карту или используем готовые изображения из журналов, газет и т.д.</a:t>
            </a:r>
          </a:p>
          <a:p>
            <a:pPr>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Дополняем </a:t>
            </a:r>
            <a:r>
              <a:rPr lang="ru-RU" sz="2400" dirty="0">
                <a:solidFill>
                  <a:schemeClr val="tx2"/>
                </a:solidFill>
                <a:latin typeface="Times New Roman" panose="02020603050405020304" pitchFamily="18" charset="0"/>
                <a:cs typeface="Times New Roman" panose="02020603050405020304" pitchFamily="18" charset="0"/>
              </a:rPr>
              <a:t>интеллект-карту, дорабатываем при необходимости.</a:t>
            </a:r>
          </a:p>
          <a:p>
            <a:endParaRPr lang="ru-RU" dirty="0"/>
          </a:p>
        </p:txBody>
      </p:sp>
      <p:pic>
        <p:nvPicPr>
          <p:cNvPr id="4" name="Рисунок 3"/>
          <p:cNvPicPr>
            <a:picLocks noChangeAspect="1"/>
          </p:cNvPicPr>
          <p:nvPr/>
        </p:nvPicPr>
        <p:blipFill>
          <a:blip r:embed="rId2"/>
          <a:stretch>
            <a:fillRect/>
          </a:stretch>
        </p:blipFill>
        <p:spPr>
          <a:xfrm>
            <a:off x="7636595" y="5653682"/>
            <a:ext cx="1255885" cy="944962"/>
          </a:xfrm>
          <a:prstGeom prst="rect">
            <a:avLst/>
          </a:prstGeom>
        </p:spPr>
      </p:pic>
    </p:spTree>
    <p:extLst>
      <p:ext uri="{BB962C8B-B14F-4D97-AF65-F5344CB8AC3E}">
        <p14:creationId xmlns:p14="http://schemas.microsoft.com/office/powerpoint/2010/main" val="1605347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83568" y="116632"/>
            <a:ext cx="7704856" cy="6120680"/>
          </a:xfrm>
          <a:prstGeom prst="rect">
            <a:avLst/>
          </a:prstGeom>
        </p:spPr>
      </p:pic>
      <p:pic>
        <p:nvPicPr>
          <p:cNvPr id="3" name="Рисунок 2"/>
          <p:cNvPicPr>
            <a:picLocks noChangeAspect="1"/>
          </p:cNvPicPr>
          <p:nvPr/>
        </p:nvPicPr>
        <p:blipFill>
          <a:blip r:embed="rId3"/>
          <a:stretch>
            <a:fillRect/>
          </a:stretch>
        </p:blipFill>
        <p:spPr>
          <a:xfrm>
            <a:off x="7760481" y="5767879"/>
            <a:ext cx="1255885" cy="938865"/>
          </a:xfrm>
          <a:prstGeom prst="rect">
            <a:avLst/>
          </a:prstGeom>
        </p:spPr>
      </p:pic>
    </p:spTree>
    <p:extLst>
      <p:ext uri="{BB962C8B-B14F-4D97-AF65-F5344CB8AC3E}">
        <p14:creationId xmlns:p14="http://schemas.microsoft.com/office/powerpoint/2010/main" val="2917715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86000" y="548681"/>
            <a:ext cx="5814392" cy="954107"/>
          </a:xfrm>
          <a:prstGeom prst="rect">
            <a:avLst/>
          </a:prstGeom>
        </p:spPr>
        <p:txBody>
          <a:bodyPr wrap="square">
            <a:spAutoFit/>
          </a:bodyPr>
          <a:lstStyle/>
          <a:p>
            <a:pPr algn="ctr"/>
            <a:r>
              <a:rPr lang="ru-RU" sz="2800" dirty="0">
                <a:solidFill>
                  <a:schemeClr val="tx2"/>
                </a:solidFill>
                <a:latin typeface="Times New Roman" panose="02020603050405020304" pitchFamily="18" charset="0"/>
                <a:cs typeface="Times New Roman" panose="02020603050405020304" pitchFamily="18" charset="0"/>
              </a:rPr>
              <a:t>Возможности </a:t>
            </a:r>
            <a:r>
              <a:rPr lang="ru-RU" sz="2800" dirty="0" smtClean="0">
                <a:solidFill>
                  <a:schemeClr val="tx2"/>
                </a:solidFill>
                <a:latin typeface="Times New Roman" panose="02020603050405020304" pitchFamily="18" charset="0"/>
                <a:cs typeface="Times New Roman" panose="02020603050405020304" pitchFamily="18" charset="0"/>
              </a:rPr>
              <a:t>использования</a:t>
            </a:r>
          </a:p>
          <a:p>
            <a:pPr algn="ctr"/>
            <a:r>
              <a:rPr lang="ru-RU" sz="2800" dirty="0" smtClean="0">
                <a:solidFill>
                  <a:schemeClr val="tx2"/>
                </a:solidFill>
                <a:latin typeface="Times New Roman" panose="02020603050405020304" pitchFamily="18" charset="0"/>
                <a:cs typeface="Times New Roman" panose="02020603050405020304" pitchFamily="18" charset="0"/>
              </a:rPr>
              <a:t> «</a:t>
            </a:r>
            <a:r>
              <a:rPr lang="en-US" sz="2800" dirty="0">
                <a:solidFill>
                  <a:schemeClr val="tx2"/>
                </a:solidFill>
                <a:latin typeface="Times New Roman" panose="02020603050405020304" pitchFamily="18" charset="0"/>
                <a:cs typeface="Times New Roman" panose="02020603050405020304" pitchFamily="18" charset="0"/>
              </a:rPr>
              <a:t>Mind-Map»</a:t>
            </a:r>
            <a:endParaRPr lang="ru-RU" sz="2800" dirty="0">
              <a:solidFill>
                <a:schemeClr val="tx2"/>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547664" y="2274838"/>
            <a:ext cx="6768752" cy="3349956"/>
          </a:xfrm>
          <a:prstGeom prst="rect">
            <a:avLst/>
          </a:prstGeom>
        </p:spPr>
        <p:txBody>
          <a:bodyPr wrap="square">
            <a:spAutoFit/>
          </a:bodyPr>
          <a:lstStyle/>
          <a:p>
            <a:pPr marL="342900" indent="-342900">
              <a:lnSpc>
                <a:spcPct val="150000"/>
              </a:lnSpc>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При систематизации, повторении материала;</a:t>
            </a:r>
          </a:p>
          <a:p>
            <a:pPr marL="342900" indent="-342900">
              <a:lnSpc>
                <a:spcPct val="150000"/>
              </a:lnSpc>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При работе с текстом;</a:t>
            </a:r>
          </a:p>
          <a:p>
            <a:pPr marL="342900" indent="-342900">
              <a:lnSpc>
                <a:spcPct val="150000"/>
              </a:lnSpc>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При повторении в начале урока;</a:t>
            </a:r>
          </a:p>
          <a:p>
            <a:pPr marL="342900" indent="-342900">
              <a:lnSpc>
                <a:spcPct val="150000"/>
              </a:lnSpc>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При введении в тему;</a:t>
            </a:r>
          </a:p>
          <a:p>
            <a:pPr marL="342900" indent="-342900">
              <a:lnSpc>
                <a:spcPct val="150000"/>
              </a:lnSpc>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При сборе необходимого языкового материала;</a:t>
            </a:r>
          </a:p>
          <a:p>
            <a:pPr marL="342900" indent="-342900">
              <a:lnSpc>
                <a:spcPct val="150000"/>
              </a:lnSpc>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При контроле.</a:t>
            </a:r>
          </a:p>
        </p:txBody>
      </p:sp>
      <p:pic>
        <p:nvPicPr>
          <p:cNvPr id="5" name="Рисунок 4"/>
          <p:cNvPicPr>
            <a:picLocks noChangeAspect="1"/>
          </p:cNvPicPr>
          <p:nvPr/>
        </p:nvPicPr>
        <p:blipFill>
          <a:blip r:embed="rId2"/>
          <a:stretch>
            <a:fillRect/>
          </a:stretch>
        </p:blipFill>
        <p:spPr>
          <a:xfrm>
            <a:off x="7472449" y="5155361"/>
            <a:ext cx="1255885" cy="938865"/>
          </a:xfrm>
          <a:prstGeom prst="rect">
            <a:avLst/>
          </a:prstGeom>
        </p:spPr>
      </p:pic>
    </p:spTree>
    <p:extLst>
      <p:ext uri="{BB962C8B-B14F-4D97-AF65-F5344CB8AC3E}">
        <p14:creationId xmlns:p14="http://schemas.microsoft.com/office/powerpoint/2010/main" val="2763456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15616" y="476672"/>
            <a:ext cx="7776864" cy="954107"/>
          </a:xfrm>
          <a:prstGeom prst="rect">
            <a:avLst/>
          </a:prstGeom>
        </p:spPr>
        <p:txBody>
          <a:bodyPr wrap="square">
            <a:spAutoFit/>
          </a:bodyPr>
          <a:lstStyle/>
          <a:p>
            <a:pPr algn="ctr"/>
            <a:r>
              <a:rPr lang="ru-RU" sz="2800" dirty="0">
                <a:solidFill>
                  <a:schemeClr val="tx2"/>
                </a:solidFill>
                <a:latin typeface="Times New Roman" panose="02020603050405020304" pitchFamily="18" charset="0"/>
                <a:cs typeface="Times New Roman" panose="02020603050405020304" pitchFamily="18" charset="0"/>
              </a:rPr>
              <a:t>Применение «</a:t>
            </a:r>
            <a:r>
              <a:rPr lang="ru-RU" sz="2800" dirty="0" err="1">
                <a:solidFill>
                  <a:schemeClr val="tx2"/>
                </a:solidFill>
                <a:latin typeface="Times New Roman" panose="02020603050405020304" pitchFamily="18" charset="0"/>
                <a:cs typeface="Times New Roman" panose="02020603050405020304" pitchFamily="18" charset="0"/>
              </a:rPr>
              <a:t>Мind-Мap</a:t>
            </a:r>
            <a:r>
              <a:rPr lang="ru-RU" sz="2800" dirty="0">
                <a:solidFill>
                  <a:schemeClr val="tx2"/>
                </a:solidFill>
                <a:latin typeface="Times New Roman" panose="02020603050405020304" pitchFamily="18" charset="0"/>
                <a:cs typeface="Times New Roman" panose="02020603050405020304" pitchFamily="18" charset="0"/>
              </a:rPr>
              <a:t>» </a:t>
            </a:r>
            <a:endParaRPr lang="ru-RU" sz="2800" dirty="0" smtClean="0">
              <a:solidFill>
                <a:schemeClr val="tx2"/>
              </a:solidFill>
              <a:latin typeface="Times New Roman" panose="02020603050405020304" pitchFamily="18" charset="0"/>
              <a:cs typeface="Times New Roman" panose="02020603050405020304" pitchFamily="18" charset="0"/>
            </a:endParaRPr>
          </a:p>
          <a:p>
            <a:pPr algn="ctr"/>
            <a:r>
              <a:rPr lang="ru-RU" sz="2800" dirty="0" smtClean="0">
                <a:solidFill>
                  <a:schemeClr val="tx2"/>
                </a:solidFill>
                <a:latin typeface="Times New Roman" panose="02020603050405020304" pitchFamily="18" charset="0"/>
                <a:cs typeface="Times New Roman" panose="02020603050405020304" pitchFamily="18" charset="0"/>
              </a:rPr>
              <a:t>на уроках </a:t>
            </a:r>
            <a:r>
              <a:rPr lang="ru-RU" sz="2800" dirty="0">
                <a:solidFill>
                  <a:schemeClr val="tx2"/>
                </a:solidFill>
                <a:latin typeface="Times New Roman" panose="02020603050405020304" pitchFamily="18" charset="0"/>
                <a:cs typeface="Times New Roman" panose="02020603050405020304" pitchFamily="18" charset="0"/>
              </a:rPr>
              <a:t>английского языка </a:t>
            </a:r>
            <a:r>
              <a:rPr lang="ru-RU" sz="2800" dirty="0" smtClean="0">
                <a:solidFill>
                  <a:schemeClr val="tx2"/>
                </a:solidFill>
                <a:latin typeface="Times New Roman" panose="02020603050405020304" pitchFamily="18" charset="0"/>
                <a:cs typeface="Times New Roman" panose="02020603050405020304" pitchFamily="18" charset="0"/>
              </a:rPr>
              <a:t>позволяет</a:t>
            </a:r>
            <a:r>
              <a:rPr lang="ru-RU" sz="2800" dirty="0">
                <a:solidFill>
                  <a:schemeClr val="tx2"/>
                </a:solidFill>
                <a:latin typeface="Times New Roman" panose="02020603050405020304" pitchFamily="18" charset="0"/>
                <a:cs typeface="Times New Roman" panose="02020603050405020304" pitchFamily="18" charset="0"/>
              </a:rPr>
              <a:t>:</a:t>
            </a:r>
          </a:p>
        </p:txBody>
      </p:sp>
      <p:sp>
        <p:nvSpPr>
          <p:cNvPr id="3" name="Прямоугольник 2"/>
          <p:cNvSpPr/>
          <p:nvPr/>
        </p:nvSpPr>
        <p:spPr>
          <a:xfrm>
            <a:off x="1187624" y="1443841"/>
            <a:ext cx="7704856" cy="4154984"/>
          </a:xfrm>
          <a:prstGeom prst="rect">
            <a:avLst/>
          </a:prstGeom>
        </p:spPr>
        <p:txBody>
          <a:bodyPr wrap="square">
            <a:spAutoFit/>
          </a:bodyPr>
          <a:lstStyle/>
          <a:p>
            <a:pPr marL="342900" indent="-342900">
              <a:buFont typeface="Wingdings" panose="05000000000000000000" pitchFamily="2" charset="2"/>
              <a:buChar char="Ø"/>
            </a:pPr>
            <a:r>
              <a:rPr lang="ru-RU" sz="2400" dirty="0">
                <a:solidFill>
                  <a:schemeClr val="tx2"/>
                </a:solidFill>
                <a:latin typeface="Times New Roman" panose="02020603050405020304" pitchFamily="18" charset="0"/>
                <a:cs typeface="Times New Roman" panose="02020603050405020304" pitchFamily="18" charset="0"/>
              </a:rPr>
              <a:t>Создать мотивацию к овладению </a:t>
            </a:r>
            <a:r>
              <a:rPr lang="ru-RU" sz="2400" dirty="0" smtClean="0">
                <a:solidFill>
                  <a:schemeClr val="tx2"/>
                </a:solidFill>
                <a:latin typeface="Times New Roman" panose="02020603050405020304" pitchFamily="18" charset="0"/>
                <a:cs typeface="Times New Roman" panose="02020603050405020304" pitchFamily="18" charset="0"/>
              </a:rPr>
              <a:t>ИЯ</a:t>
            </a:r>
          </a:p>
          <a:p>
            <a:pPr marL="342900" indent="-342900">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 </a:t>
            </a:r>
            <a:r>
              <a:rPr lang="ru-RU" sz="2400" dirty="0">
                <a:solidFill>
                  <a:schemeClr val="tx2"/>
                </a:solidFill>
                <a:latin typeface="Times New Roman" panose="02020603050405020304" pitchFamily="18" charset="0"/>
                <a:cs typeface="Times New Roman" panose="02020603050405020304" pitchFamily="18" charset="0"/>
              </a:rPr>
              <a:t>как </a:t>
            </a:r>
            <a:r>
              <a:rPr lang="ru-RU" sz="2400" dirty="0" smtClean="0">
                <a:solidFill>
                  <a:schemeClr val="tx2"/>
                </a:solidFill>
                <a:latin typeface="Times New Roman" panose="02020603050405020304" pitchFamily="18" charset="0"/>
                <a:cs typeface="Times New Roman" panose="02020603050405020304" pitchFamily="18" charset="0"/>
              </a:rPr>
              <a:t>сред-во общения</a:t>
            </a:r>
            <a:r>
              <a:rPr lang="ru-RU" sz="2400" dirty="0">
                <a:solidFill>
                  <a:schemeClr val="tx2"/>
                </a:solidFill>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 </a:t>
            </a:r>
            <a:r>
              <a:rPr lang="ru-RU" sz="2400" dirty="0">
                <a:solidFill>
                  <a:schemeClr val="tx2"/>
                </a:solidFill>
                <a:latin typeface="Times New Roman" panose="02020603050405020304" pitchFamily="18" charset="0"/>
                <a:cs typeface="Times New Roman" panose="02020603050405020304" pitchFamily="18" charset="0"/>
              </a:rPr>
              <a:t>Организовать индивидуальную, групповую и коллективную деятельность учащихся;</a:t>
            </a:r>
          </a:p>
          <a:p>
            <a:pPr marL="342900" indent="-342900">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Конструировать </a:t>
            </a:r>
            <a:r>
              <a:rPr lang="ru-RU" sz="2400" dirty="0">
                <a:solidFill>
                  <a:schemeClr val="tx2"/>
                </a:solidFill>
                <a:latin typeface="Times New Roman" panose="02020603050405020304" pitchFamily="18" charset="0"/>
                <a:cs typeface="Times New Roman" panose="02020603050405020304" pitchFamily="18" charset="0"/>
              </a:rPr>
              <a:t>учебное содержание в соответствии с возрастными особенностями учащихся;</a:t>
            </a:r>
          </a:p>
          <a:p>
            <a:pPr marL="342900" indent="-342900">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Проявить </a:t>
            </a:r>
            <a:r>
              <a:rPr lang="ru-RU" sz="2400" dirty="0">
                <a:solidFill>
                  <a:schemeClr val="tx2"/>
                </a:solidFill>
                <a:latin typeface="Times New Roman" panose="02020603050405020304" pitchFamily="18" charset="0"/>
                <a:cs typeface="Times New Roman" panose="02020603050405020304" pitchFamily="18" charset="0"/>
              </a:rPr>
              <a:t>интуитивные способности;</a:t>
            </a:r>
          </a:p>
          <a:p>
            <a:pPr marL="342900" indent="-342900">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Развивать </a:t>
            </a:r>
            <a:r>
              <a:rPr lang="ru-RU" sz="2400" dirty="0">
                <a:solidFill>
                  <a:schemeClr val="tx2"/>
                </a:solidFill>
                <a:latin typeface="Times New Roman" panose="02020603050405020304" pitchFamily="18" charset="0"/>
                <a:cs typeface="Times New Roman" panose="02020603050405020304" pitchFamily="18" charset="0"/>
              </a:rPr>
              <a:t>творческие и интеллектуальные способности учащихся, мышление и память</a:t>
            </a:r>
          </a:p>
          <a:p>
            <a:pPr marL="342900" indent="-342900">
              <a:buFont typeface="Wingdings" panose="05000000000000000000" pitchFamily="2" charset="2"/>
              <a:buChar char="Ø"/>
            </a:pPr>
            <a:r>
              <a:rPr lang="ru-RU" sz="2400" dirty="0" smtClean="0">
                <a:solidFill>
                  <a:schemeClr val="tx2"/>
                </a:solidFill>
                <a:latin typeface="Times New Roman" panose="02020603050405020304" pitchFamily="18" charset="0"/>
                <a:cs typeface="Times New Roman" panose="02020603050405020304" pitchFamily="18" charset="0"/>
              </a:rPr>
              <a:t>Организовать </a:t>
            </a:r>
            <a:r>
              <a:rPr lang="ru-RU" sz="2400" dirty="0">
                <a:solidFill>
                  <a:schemeClr val="tx2"/>
                </a:solidFill>
                <a:latin typeface="Times New Roman" panose="02020603050405020304" pitchFamily="18" charset="0"/>
                <a:cs typeface="Times New Roman" panose="02020603050405020304" pitchFamily="18" charset="0"/>
              </a:rPr>
              <a:t>самостоятельную работу и проектную деятельность учащихся.</a:t>
            </a:r>
          </a:p>
        </p:txBody>
      </p:sp>
      <p:pic>
        <p:nvPicPr>
          <p:cNvPr id="4" name="Рисунок 3"/>
          <p:cNvPicPr>
            <a:picLocks noChangeAspect="1"/>
          </p:cNvPicPr>
          <p:nvPr/>
        </p:nvPicPr>
        <p:blipFill>
          <a:blip r:embed="rId2"/>
          <a:stretch>
            <a:fillRect/>
          </a:stretch>
        </p:blipFill>
        <p:spPr>
          <a:xfrm>
            <a:off x="7380312" y="5373216"/>
            <a:ext cx="1255885" cy="938865"/>
          </a:xfrm>
          <a:prstGeom prst="rect">
            <a:avLst/>
          </a:prstGeom>
        </p:spPr>
      </p:pic>
    </p:spTree>
    <p:extLst>
      <p:ext uri="{BB962C8B-B14F-4D97-AF65-F5344CB8AC3E}">
        <p14:creationId xmlns:p14="http://schemas.microsoft.com/office/powerpoint/2010/main" val="1928305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323528" y="134634"/>
            <a:ext cx="8640959" cy="6534726"/>
          </a:xfrm>
          <a:prstGeom prst="rect">
            <a:avLst/>
          </a:prstGeom>
        </p:spPr>
      </p:pic>
      <p:pic>
        <p:nvPicPr>
          <p:cNvPr id="2" name="Рисунок 1"/>
          <p:cNvPicPr>
            <a:picLocks noChangeAspect="1"/>
          </p:cNvPicPr>
          <p:nvPr/>
        </p:nvPicPr>
        <p:blipFill>
          <a:blip r:embed="rId4"/>
          <a:stretch>
            <a:fillRect/>
          </a:stretch>
        </p:blipFill>
        <p:spPr>
          <a:xfrm>
            <a:off x="7888115" y="5730495"/>
            <a:ext cx="1255885" cy="938865"/>
          </a:xfrm>
          <a:prstGeom prst="rect">
            <a:avLst/>
          </a:prstGeom>
        </p:spPr>
      </p:pic>
    </p:spTree>
    <p:extLst>
      <p:ext uri="{BB962C8B-B14F-4D97-AF65-F5344CB8AC3E}">
        <p14:creationId xmlns:p14="http://schemas.microsoft.com/office/powerpoint/2010/main" val="4276984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Заголовок 1"/>
          <p:cNvSpPr>
            <a:spLocks noGrp="1"/>
          </p:cNvSpPr>
          <p:nvPr>
            <p:ph type="title"/>
          </p:nvPr>
        </p:nvSpPr>
        <p:spPr>
          <a:xfrm>
            <a:off x="1259632" y="274638"/>
            <a:ext cx="7427168" cy="1642194"/>
          </a:xfrm>
        </p:spPr>
        <p:txBody>
          <a:bodyPr/>
          <a:lstStyle/>
          <a:p>
            <a:pPr algn="ctr" eaLnBrk="1" hangingPunct="1"/>
            <a:r>
              <a:rPr lang="ru-RU" sz="2400" i="1" dirty="0" smtClean="0">
                <a:solidFill>
                  <a:srgbClr val="002060"/>
                </a:solidFill>
                <a:latin typeface="Times New Roman" panose="02020603050405020304" pitchFamily="18" charset="0"/>
                <a:cs typeface="Times New Roman" panose="02020603050405020304" pitchFamily="18" charset="0"/>
              </a:rPr>
              <a:t>«Я слышу – я забываю, я вижу – я запоминаю</a:t>
            </a:r>
            <a:r>
              <a:rPr lang="ru-RU" sz="2400" i="1" dirty="0" smtClean="0">
                <a:solidFill>
                  <a:srgbClr val="002060"/>
                </a:solidFill>
                <a:latin typeface="Times New Roman" panose="02020603050405020304" pitchFamily="18" charset="0"/>
                <a:cs typeface="Times New Roman" panose="02020603050405020304" pitchFamily="18" charset="0"/>
              </a:rPr>
              <a:t>,</a:t>
            </a:r>
            <a:br>
              <a:rPr lang="ru-RU" sz="2400" i="1" dirty="0" smtClean="0">
                <a:solidFill>
                  <a:srgbClr val="002060"/>
                </a:solidFill>
                <a:latin typeface="Times New Roman" panose="02020603050405020304" pitchFamily="18" charset="0"/>
                <a:cs typeface="Times New Roman" panose="02020603050405020304" pitchFamily="18" charset="0"/>
              </a:rPr>
            </a:br>
            <a:r>
              <a:rPr lang="ru-RU" sz="2400" i="1" dirty="0" smtClean="0">
                <a:solidFill>
                  <a:srgbClr val="002060"/>
                </a:solidFill>
                <a:latin typeface="Times New Roman" panose="02020603050405020304" pitchFamily="18" charset="0"/>
                <a:cs typeface="Times New Roman" panose="02020603050405020304" pitchFamily="18" charset="0"/>
              </a:rPr>
              <a:t> </a:t>
            </a:r>
            <a:r>
              <a:rPr lang="ru-RU" sz="2400" i="1" dirty="0" smtClean="0">
                <a:solidFill>
                  <a:srgbClr val="002060"/>
                </a:solidFill>
                <a:latin typeface="Times New Roman" panose="02020603050405020304" pitchFamily="18" charset="0"/>
                <a:cs typeface="Times New Roman" panose="02020603050405020304" pitchFamily="18" charset="0"/>
              </a:rPr>
              <a:t>я делаю – я усваиваю»</a:t>
            </a:r>
            <a:br>
              <a:rPr lang="ru-RU" sz="2400" i="1" dirty="0" smtClean="0">
                <a:solidFill>
                  <a:srgbClr val="002060"/>
                </a:solidFill>
                <a:latin typeface="Times New Roman" panose="02020603050405020304" pitchFamily="18" charset="0"/>
                <a:cs typeface="Times New Roman" panose="02020603050405020304" pitchFamily="18" charset="0"/>
              </a:rPr>
            </a:br>
            <a:r>
              <a:rPr lang="ru-RU" sz="2000" i="1" dirty="0" smtClean="0">
                <a:solidFill>
                  <a:srgbClr val="002060"/>
                </a:solidFill>
                <a:latin typeface="Times New Roman" panose="02020603050405020304" pitchFamily="18" charset="0"/>
                <a:cs typeface="Times New Roman" panose="02020603050405020304" pitchFamily="18" charset="0"/>
              </a:rPr>
              <a:t>                                          </a:t>
            </a:r>
            <a:r>
              <a:rPr lang="ru-RU" sz="2000" i="1" dirty="0" smtClean="0">
                <a:solidFill>
                  <a:srgbClr val="002060"/>
                </a:solidFill>
                <a:latin typeface="Times New Roman" panose="02020603050405020304" pitchFamily="18" charset="0"/>
                <a:cs typeface="Times New Roman" panose="02020603050405020304" pitchFamily="18" charset="0"/>
              </a:rPr>
              <a:t>                   </a:t>
            </a:r>
            <a:r>
              <a:rPr lang="ru-RU" sz="2000" i="1" dirty="0" smtClean="0">
                <a:solidFill>
                  <a:srgbClr val="002060"/>
                </a:solidFill>
                <a:latin typeface="Times New Roman" panose="02020603050405020304" pitchFamily="18" charset="0"/>
                <a:cs typeface="Times New Roman" panose="02020603050405020304" pitchFamily="18" charset="0"/>
              </a:rPr>
              <a:t>китайская народная мудрость</a:t>
            </a:r>
            <a:endParaRPr lang="ru-RU" sz="2000" i="1" dirty="0">
              <a:solidFill>
                <a:srgbClr val="002060"/>
              </a:solidFill>
              <a:latin typeface="Times New Roman" panose="02020603050405020304" pitchFamily="18" charset="0"/>
              <a:cs typeface="Times New Roman" panose="02020603050405020304" pitchFamily="18" charset="0"/>
            </a:endParaRPr>
          </a:p>
        </p:txBody>
      </p:sp>
      <p:sp>
        <p:nvSpPr>
          <p:cNvPr id="27650" name="Содержимое 2"/>
          <p:cNvSpPr>
            <a:spLocks noGrp="1"/>
          </p:cNvSpPr>
          <p:nvPr>
            <p:ph idx="1"/>
          </p:nvPr>
        </p:nvSpPr>
        <p:spPr>
          <a:xfrm>
            <a:off x="1259632" y="1916832"/>
            <a:ext cx="7427168" cy="4209331"/>
          </a:xfrm>
        </p:spPr>
        <p:txBody>
          <a:bodyPr/>
          <a:lstStyle/>
          <a:p>
            <a:pPr marL="0" indent="0" eaLnBrk="1" hangingPunct="1">
              <a:lnSpc>
                <a:spcPct val="90000"/>
              </a:lnSpc>
              <a:buNone/>
            </a:pPr>
            <a:endParaRPr lang="ru-RU" sz="3300" dirty="0">
              <a:solidFill>
                <a:srgbClr val="002060"/>
              </a:solidFill>
            </a:endParaRPr>
          </a:p>
          <a:p>
            <a:pPr marL="0" indent="0" algn="just" eaLnBrk="1" hangingPunct="1">
              <a:lnSpc>
                <a:spcPct val="90000"/>
              </a:lnSpc>
              <a:buNone/>
            </a:pPr>
            <a:r>
              <a:rPr lang="ru-RU" dirty="0" smtClean="0">
                <a:solidFill>
                  <a:schemeClr val="tx2"/>
                </a:solidFill>
              </a:rPr>
              <a:t>       Дидактика </a:t>
            </a:r>
            <a:r>
              <a:rPr lang="ru-RU" dirty="0">
                <a:solidFill>
                  <a:schemeClr val="tx2"/>
                </a:solidFill>
              </a:rPr>
              <a:t>(от греч. </a:t>
            </a:r>
            <a:r>
              <a:rPr lang="ru-RU" dirty="0" err="1">
                <a:solidFill>
                  <a:schemeClr val="tx2"/>
                </a:solidFill>
              </a:rPr>
              <a:t>didaktiko's</a:t>
            </a:r>
            <a:r>
              <a:rPr lang="ru-RU" dirty="0">
                <a:solidFill>
                  <a:schemeClr val="tx2"/>
                </a:solidFill>
              </a:rPr>
              <a:t> - поучающий, относящийся к обучению), часть педагогики, разрабатывающая теорию образования и обучения, воспитания в процессе обучения.</a:t>
            </a:r>
          </a:p>
          <a:p>
            <a:pPr eaLnBrk="1" hangingPunct="1">
              <a:lnSpc>
                <a:spcPct val="90000"/>
              </a:lnSpc>
            </a:pPr>
            <a:endParaRPr lang="ru-RU" sz="3300" dirty="0"/>
          </a:p>
          <a:p>
            <a:pPr eaLnBrk="1" hangingPunct="1">
              <a:lnSpc>
                <a:spcPct val="90000"/>
              </a:lnSpc>
            </a:pPr>
            <a:endParaRPr lang="ru-RU" sz="2400" dirty="0"/>
          </a:p>
        </p:txBody>
      </p:sp>
      <p:pic>
        <p:nvPicPr>
          <p:cNvPr id="2" name="Рисунок 1"/>
          <p:cNvPicPr>
            <a:picLocks noChangeAspect="1"/>
          </p:cNvPicPr>
          <p:nvPr/>
        </p:nvPicPr>
        <p:blipFill>
          <a:blip r:embed="rId3"/>
          <a:stretch>
            <a:fillRect/>
          </a:stretch>
        </p:blipFill>
        <p:spPr>
          <a:xfrm>
            <a:off x="7668344" y="5656730"/>
            <a:ext cx="1255885" cy="938865"/>
          </a:xfrm>
          <a:prstGeom prst="rect">
            <a:avLst/>
          </a:prstGeom>
        </p:spPr>
      </p:pic>
    </p:spTree>
    <p:extLst>
      <p:ext uri="{BB962C8B-B14F-4D97-AF65-F5344CB8AC3E}">
        <p14:creationId xmlns:p14="http://schemas.microsoft.com/office/powerpoint/2010/main" val="3067331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95536" y="188640"/>
            <a:ext cx="8496943" cy="6408712"/>
          </a:xfrm>
          <a:prstGeom prst="rect">
            <a:avLst/>
          </a:prstGeom>
        </p:spPr>
      </p:pic>
      <p:pic>
        <p:nvPicPr>
          <p:cNvPr id="3" name="Рисунок 2"/>
          <p:cNvPicPr>
            <a:picLocks noChangeAspect="1"/>
          </p:cNvPicPr>
          <p:nvPr/>
        </p:nvPicPr>
        <p:blipFill>
          <a:blip r:embed="rId3"/>
          <a:stretch>
            <a:fillRect/>
          </a:stretch>
        </p:blipFill>
        <p:spPr>
          <a:xfrm>
            <a:off x="7812360" y="5658487"/>
            <a:ext cx="1255885" cy="938865"/>
          </a:xfrm>
          <a:prstGeom prst="rect">
            <a:avLst/>
          </a:prstGeom>
        </p:spPr>
      </p:pic>
    </p:spTree>
    <p:extLst>
      <p:ext uri="{BB962C8B-B14F-4D97-AF65-F5344CB8AC3E}">
        <p14:creationId xmlns:p14="http://schemas.microsoft.com/office/powerpoint/2010/main" val="2468683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51520" y="260648"/>
            <a:ext cx="8784976" cy="6336704"/>
          </a:xfrm>
          <a:prstGeom prst="rect">
            <a:avLst/>
          </a:prstGeom>
        </p:spPr>
      </p:pic>
      <p:pic>
        <p:nvPicPr>
          <p:cNvPr id="3" name="Рисунок 2"/>
          <p:cNvPicPr>
            <a:picLocks noChangeAspect="1"/>
          </p:cNvPicPr>
          <p:nvPr/>
        </p:nvPicPr>
        <p:blipFill>
          <a:blip r:embed="rId3"/>
          <a:stretch>
            <a:fillRect/>
          </a:stretch>
        </p:blipFill>
        <p:spPr>
          <a:xfrm>
            <a:off x="7888115" y="5629179"/>
            <a:ext cx="1255885" cy="938865"/>
          </a:xfrm>
          <a:prstGeom prst="rect">
            <a:avLst/>
          </a:prstGeom>
        </p:spPr>
      </p:pic>
    </p:spTree>
    <p:extLst>
      <p:ext uri="{BB962C8B-B14F-4D97-AF65-F5344CB8AC3E}">
        <p14:creationId xmlns:p14="http://schemas.microsoft.com/office/powerpoint/2010/main" val="1444512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87599" y="3428521"/>
            <a:ext cx="4572638" cy="3429479"/>
          </a:xfrm>
          <a:prstGeom prst="rect">
            <a:avLst/>
          </a:prstGeom>
        </p:spPr>
      </p:pic>
      <p:pic>
        <p:nvPicPr>
          <p:cNvPr id="3" name="Рисунок 2"/>
          <p:cNvPicPr>
            <a:picLocks noChangeAspect="1"/>
          </p:cNvPicPr>
          <p:nvPr/>
        </p:nvPicPr>
        <p:blipFill>
          <a:blip r:embed="rId3"/>
          <a:stretch>
            <a:fillRect/>
          </a:stretch>
        </p:blipFill>
        <p:spPr>
          <a:xfrm>
            <a:off x="4485039" y="2204864"/>
            <a:ext cx="4572638" cy="3429479"/>
          </a:xfrm>
          <a:prstGeom prst="rect">
            <a:avLst/>
          </a:prstGeom>
        </p:spPr>
      </p:pic>
      <p:pic>
        <p:nvPicPr>
          <p:cNvPr id="4" name="Рисунок 3"/>
          <p:cNvPicPr>
            <a:picLocks noChangeAspect="1"/>
          </p:cNvPicPr>
          <p:nvPr/>
        </p:nvPicPr>
        <p:blipFill>
          <a:blip r:embed="rId4"/>
          <a:stretch>
            <a:fillRect/>
          </a:stretch>
        </p:blipFill>
        <p:spPr>
          <a:xfrm>
            <a:off x="1187624" y="26041"/>
            <a:ext cx="4572638" cy="3429479"/>
          </a:xfrm>
          <a:prstGeom prst="rect">
            <a:avLst/>
          </a:prstGeom>
        </p:spPr>
      </p:pic>
      <p:pic>
        <p:nvPicPr>
          <p:cNvPr id="5" name="Рисунок 4"/>
          <p:cNvPicPr>
            <a:picLocks noChangeAspect="1"/>
          </p:cNvPicPr>
          <p:nvPr/>
        </p:nvPicPr>
        <p:blipFill>
          <a:blip r:embed="rId5"/>
          <a:stretch>
            <a:fillRect/>
          </a:stretch>
        </p:blipFill>
        <p:spPr>
          <a:xfrm>
            <a:off x="7801792" y="5776739"/>
            <a:ext cx="1255885" cy="938865"/>
          </a:xfrm>
          <a:prstGeom prst="rect">
            <a:avLst/>
          </a:prstGeom>
        </p:spPr>
      </p:pic>
    </p:spTree>
    <p:extLst>
      <p:ext uri="{BB962C8B-B14F-4D97-AF65-F5344CB8AC3E}">
        <p14:creationId xmlns:p14="http://schemas.microsoft.com/office/powerpoint/2010/main" val="2446887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63688" y="2708920"/>
            <a:ext cx="7056784" cy="1569660"/>
          </a:xfrm>
          <a:prstGeom prst="rect">
            <a:avLst/>
          </a:prstGeom>
        </p:spPr>
        <p:txBody>
          <a:bodyPr wrap="square">
            <a:spAutoFit/>
          </a:bodyPr>
          <a:lstStyle/>
          <a:p>
            <a:pPr algn="ctr" fontAlgn="auto">
              <a:spcBef>
                <a:spcPts val="0"/>
              </a:spcBef>
              <a:spcAft>
                <a:spcPts val="0"/>
              </a:spcAft>
              <a:defRPr/>
            </a:pPr>
            <a:r>
              <a:rPr lang="ru-RU" sz="4800" b="1" dirty="0">
                <a:ln w="10541" cmpd="sng">
                  <a:solidFill>
                    <a:schemeClr val="bg2">
                      <a:lumMod val="10000"/>
                    </a:schemeClr>
                  </a:solidFill>
                  <a:prstDash val="solid"/>
                </a:ln>
                <a:solidFill>
                  <a:srgbClr val="0070C0"/>
                </a:solidFill>
                <a:latin typeface="+mn-lt"/>
                <a:cs typeface="+mn-cs"/>
              </a:rPr>
              <a:t>Спасибо за внимание</a:t>
            </a:r>
            <a:r>
              <a:rPr lang="ru-RU" sz="4800" b="1" dirty="0" smtClean="0">
                <a:ln w="10541" cmpd="sng">
                  <a:solidFill>
                    <a:schemeClr val="bg2">
                      <a:lumMod val="10000"/>
                    </a:schemeClr>
                  </a:solidFill>
                  <a:prstDash val="solid"/>
                </a:ln>
                <a:solidFill>
                  <a:srgbClr val="0070C0"/>
                </a:solidFill>
                <a:latin typeface="+mn-lt"/>
                <a:cs typeface="+mn-cs"/>
              </a:rPr>
              <a:t>!</a:t>
            </a:r>
          </a:p>
          <a:p>
            <a:pPr algn="ctr" fontAlgn="auto">
              <a:spcBef>
                <a:spcPts val="0"/>
              </a:spcBef>
              <a:spcAft>
                <a:spcPts val="0"/>
              </a:spcAft>
              <a:defRPr/>
            </a:pPr>
            <a:r>
              <a:rPr lang="en-US" sz="4800" b="1" dirty="0">
                <a:ln w="10541" cmpd="sng">
                  <a:solidFill>
                    <a:schemeClr val="bg2">
                      <a:lumMod val="10000"/>
                    </a:schemeClr>
                  </a:solidFill>
                  <a:prstDash val="solid"/>
                </a:ln>
                <a:solidFill>
                  <a:srgbClr val="0070C0"/>
                </a:solidFill>
              </a:rPr>
              <a:t>Thanks for your attention!</a:t>
            </a:r>
            <a:endParaRPr lang="ru-RU" sz="4800" b="1" dirty="0">
              <a:ln w="10541" cmpd="sng">
                <a:solidFill>
                  <a:schemeClr val="bg2">
                    <a:lumMod val="10000"/>
                  </a:schemeClr>
                </a:solidFill>
                <a:prstDash val="solid"/>
              </a:ln>
              <a:solidFill>
                <a:srgbClr val="0070C0"/>
              </a:solidFill>
              <a:latin typeface="+mn-lt"/>
              <a:cs typeface="+mn-cs"/>
            </a:endParaRPr>
          </a:p>
        </p:txBody>
      </p:sp>
      <p:pic>
        <p:nvPicPr>
          <p:cNvPr id="2" name="Рисунок 1"/>
          <p:cNvPicPr>
            <a:picLocks noChangeAspect="1"/>
          </p:cNvPicPr>
          <p:nvPr/>
        </p:nvPicPr>
        <p:blipFill>
          <a:blip r:embed="rId2"/>
          <a:stretch>
            <a:fillRect/>
          </a:stretch>
        </p:blipFill>
        <p:spPr>
          <a:xfrm>
            <a:off x="7452320" y="5445224"/>
            <a:ext cx="1255885" cy="938865"/>
          </a:xfrm>
          <a:prstGeom prst="rect">
            <a:avLst/>
          </a:prstGeom>
        </p:spPr>
      </p:pic>
    </p:spTree>
    <p:extLst>
      <p:ext uri="{BB962C8B-B14F-4D97-AF65-F5344CB8AC3E}">
        <p14:creationId xmlns:p14="http://schemas.microsoft.com/office/powerpoint/2010/main" val="2671757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91680" y="1772816"/>
            <a:ext cx="6768752" cy="4154984"/>
          </a:xfrm>
          <a:prstGeom prst="rect">
            <a:avLst/>
          </a:prstGeom>
        </p:spPr>
        <p:txBody>
          <a:bodyPr wrap="square">
            <a:spAutoFit/>
          </a:bodyPr>
          <a:lstStyle/>
          <a:p>
            <a:endParaRPr lang="ru-RU" sz="2000" dirty="0" smtClean="0">
              <a:solidFill>
                <a:schemeClr val="tx2"/>
              </a:solidFill>
            </a:endParaRPr>
          </a:p>
          <a:p>
            <a:endParaRPr lang="ru-RU" sz="2000" dirty="0">
              <a:solidFill>
                <a:schemeClr val="tx2"/>
              </a:solidFill>
            </a:endParaRPr>
          </a:p>
          <a:p>
            <a:r>
              <a:rPr lang="ru-RU" sz="2800" dirty="0" smtClean="0">
                <a:solidFill>
                  <a:schemeClr val="tx2"/>
                </a:solidFill>
                <a:latin typeface="Times New Roman" panose="02020603050405020304" pitchFamily="18" charset="0"/>
                <a:cs typeface="Times New Roman" panose="02020603050405020304" pitchFamily="18" charset="0"/>
              </a:rPr>
              <a:t>Цели </a:t>
            </a:r>
            <a:r>
              <a:rPr lang="ru-RU" sz="2800" dirty="0">
                <a:solidFill>
                  <a:schemeClr val="tx2"/>
                </a:solidFill>
                <a:latin typeface="Times New Roman" panose="02020603050405020304" pitchFamily="18" charset="0"/>
                <a:cs typeface="Times New Roman" panose="02020603050405020304" pitchFamily="18" charset="0"/>
              </a:rPr>
              <a:t>применения дидактических материалов на уроках английского </a:t>
            </a:r>
            <a:r>
              <a:rPr lang="ru-RU" sz="2800" dirty="0" smtClean="0">
                <a:solidFill>
                  <a:schemeClr val="tx2"/>
                </a:solidFill>
                <a:latin typeface="Times New Roman" panose="02020603050405020304" pitchFamily="18" charset="0"/>
                <a:cs typeface="Times New Roman" panose="02020603050405020304" pitchFamily="18" charset="0"/>
              </a:rPr>
              <a:t>языка:</a:t>
            </a:r>
          </a:p>
          <a:p>
            <a:endParaRPr lang="ru-RU" sz="2800" dirty="0" smtClean="0">
              <a:solidFill>
                <a:schemeClr val="tx2"/>
              </a:solidFill>
            </a:endParaRPr>
          </a:p>
          <a:p>
            <a:endParaRPr lang="ru-RU" sz="2000" dirty="0">
              <a:solidFill>
                <a:schemeClr val="tx2"/>
              </a:solidFill>
            </a:endParaRPr>
          </a:p>
          <a:p>
            <a:r>
              <a:rPr lang="ru-RU" sz="2000" dirty="0" smtClean="0">
                <a:solidFill>
                  <a:schemeClr val="tx2"/>
                </a:solidFill>
              </a:rPr>
              <a:t> </a:t>
            </a:r>
          </a:p>
          <a:p>
            <a:endParaRPr lang="ru-RU" sz="2000" dirty="0">
              <a:solidFill>
                <a:schemeClr val="tx2"/>
              </a:solidFill>
            </a:endParaRPr>
          </a:p>
          <a:p>
            <a:endParaRPr lang="ru-RU" sz="2000" dirty="0" smtClean="0">
              <a:solidFill>
                <a:schemeClr val="tx2"/>
              </a:solidFill>
            </a:endParaRPr>
          </a:p>
          <a:p>
            <a:endParaRPr lang="ru-RU" sz="2000" dirty="0">
              <a:solidFill>
                <a:schemeClr val="tx2"/>
              </a:solidFill>
            </a:endParaRPr>
          </a:p>
          <a:p>
            <a:endParaRPr lang="ru-RU" sz="2000" dirty="0" smtClean="0">
              <a:solidFill>
                <a:schemeClr val="tx2"/>
              </a:solidFill>
            </a:endParaRPr>
          </a:p>
          <a:p>
            <a:endParaRPr lang="ru-RU" sz="2000" dirty="0">
              <a:solidFill>
                <a:schemeClr val="tx2"/>
              </a:solidFill>
            </a:endParaRPr>
          </a:p>
        </p:txBody>
      </p:sp>
      <p:sp>
        <p:nvSpPr>
          <p:cNvPr id="6" name="Прямоугольник 5"/>
          <p:cNvSpPr/>
          <p:nvPr/>
        </p:nvSpPr>
        <p:spPr>
          <a:xfrm>
            <a:off x="1835696" y="2908106"/>
            <a:ext cx="6120680" cy="1815882"/>
          </a:xfrm>
          <a:prstGeom prst="rect">
            <a:avLst/>
          </a:prstGeom>
        </p:spPr>
        <p:txBody>
          <a:bodyPr wrap="square">
            <a:spAutoFit/>
          </a:bodyPr>
          <a:lstStyle/>
          <a:p>
            <a:endParaRPr lang="ru-RU" sz="2000" dirty="0" smtClean="0">
              <a:solidFill>
                <a:schemeClr val="tx2"/>
              </a:solidFill>
            </a:endParaRPr>
          </a:p>
          <a:p>
            <a:endParaRPr lang="ru-RU" sz="2000" dirty="0" smtClean="0">
              <a:solidFill>
                <a:schemeClr val="tx2"/>
              </a:solidFill>
            </a:endParaRPr>
          </a:p>
          <a:p>
            <a:r>
              <a:rPr lang="ru-RU" sz="2400" dirty="0" smtClean="0">
                <a:solidFill>
                  <a:schemeClr val="tx2"/>
                </a:solidFill>
                <a:latin typeface="Times New Roman" panose="02020603050405020304" pitchFamily="18" charset="0"/>
                <a:cs typeface="Times New Roman" panose="02020603050405020304" pitchFamily="18" charset="0"/>
              </a:rPr>
              <a:t>активизация </a:t>
            </a:r>
            <a:r>
              <a:rPr lang="ru-RU" sz="2400" dirty="0">
                <a:solidFill>
                  <a:schemeClr val="tx2"/>
                </a:solidFill>
                <a:latin typeface="Times New Roman" panose="02020603050405020304" pitchFamily="18" charset="0"/>
                <a:cs typeface="Times New Roman" panose="02020603050405020304" pitchFamily="18" charset="0"/>
              </a:rPr>
              <a:t>познавательной деятельности учащихся, совершенствование языковых навыков и умений.</a:t>
            </a:r>
          </a:p>
        </p:txBody>
      </p:sp>
      <p:pic>
        <p:nvPicPr>
          <p:cNvPr id="7" name="Рисунок 6"/>
          <p:cNvPicPr>
            <a:picLocks noChangeAspect="1"/>
          </p:cNvPicPr>
          <p:nvPr/>
        </p:nvPicPr>
        <p:blipFill>
          <a:blip r:embed="rId3"/>
          <a:stretch>
            <a:fillRect/>
          </a:stretch>
        </p:blipFill>
        <p:spPr>
          <a:xfrm>
            <a:off x="1542945" y="404664"/>
            <a:ext cx="6706181" cy="1481456"/>
          </a:xfrm>
          <a:prstGeom prst="rect">
            <a:avLst/>
          </a:prstGeom>
        </p:spPr>
      </p:pic>
      <p:pic>
        <p:nvPicPr>
          <p:cNvPr id="2" name="Рисунок 1"/>
          <p:cNvPicPr>
            <a:picLocks noChangeAspect="1"/>
          </p:cNvPicPr>
          <p:nvPr/>
        </p:nvPicPr>
        <p:blipFill>
          <a:blip r:embed="rId4"/>
          <a:stretch>
            <a:fillRect/>
          </a:stretch>
        </p:blipFill>
        <p:spPr>
          <a:xfrm>
            <a:off x="7524328" y="5458367"/>
            <a:ext cx="1255885" cy="938865"/>
          </a:xfrm>
          <a:prstGeom prst="rect">
            <a:avLst/>
          </a:prstGeom>
        </p:spPr>
      </p:pic>
    </p:spTree>
    <p:extLst>
      <p:ext uri="{BB962C8B-B14F-4D97-AF65-F5344CB8AC3E}">
        <p14:creationId xmlns:p14="http://schemas.microsoft.com/office/powerpoint/2010/main" val="1946720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115616" y="2132856"/>
            <a:ext cx="7704856" cy="4079323"/>
          </a:xfrm>
          <a:prstGeom prst="rect">
            <a:avLst/>
          </a:prstGeom>
        </p:spPr>
      </p:pic>
      <p:sp>
        <p:nvSpPr>
          <p:cNvPr id="3" name="Прямоугольник 2"/>
          <p:cNvSpPr/>
          <p:nvPr/>
        </p:nvSpPr>
        <p:spPr>
          <a:xfrm>
            <a:off x="1547664" y="548680"/>
            <a:ext cx="7056784" cy="5016758"/>
          </a:xfrm>
          <a:prstGeom prst="rect">
            <a:avLst/>
          </a:prstGeom>
        </p:spPr>
        <p:txBody>
          <a:bodyPr wrap="square">
            <a:spAutoFit/>
          </a:bodyPr>
          <a:lstStyle/>
          <a:p>
            <a:pPr algn="ctr"/>
            <a:r>
              <a:rPr lang="ru-RU" sz="2800" dirty="0">
                <a:solidFill>
                  <a:schemeClr val="tx2"/>
                </a:solidFill>
                <a:latin typeface="Times New Roman" panose="02020603050405020304" pitchFamily="18" charset="0"/>
                <a:cs typeface="Times New Roman" panose="02020603050405020304" pitchFamily="18" charset="0"/>
              </a:rPr>
              <a:t>Что такое дидактический материал по английскому языку</a:t>
            </a:r>
            <a:r>
              <a:rPr lang="ru-RU" sz="2800" dirty="0" smtClean="0">
                <a:solidFill>
                  <a:schemeClr val="tx2"/>
                </a:solidFill>
                <a:latin typeface="Times New Roman" panose="02020603050405020304" pitchFamily="18" charset="0"/>
                <a:cs typeface="Times New Roman" panose="02020603050405020304" pitchFamily="18" charset="0"/>
              </a:rPr>
              <a:t>?</a:t>
            </a:r>
          </a:p>
          <a:p>
            <a:pPr algn="ctr"/>
            <a:endParaRPr lang="ru-RU" sz="2800" dirty="0">
              <a:solidFill>
                <a:schemeClr val="tx2"/>
              </a:solidFill>
              <a:latin typeface="Times New Roman" panose="02020603050405020304" pitchFamily="18" charset="0"/>
              <a:cs typeface="Times New Roman" panose="02020603050405020304" pitchFamily="18" charset="0"/>
            </a:endParaRPr>
          </a:p>
          <a:p>
            <a:endParaRPr lang="ru-RU" sz="2000" dirty="0">
              <a:solidFill>
                <a:schemeClr val="tx2"/>
              </a:solidFill>
            </a:endParaRPr>
          </a:p>
          <a:p>
            <a:pPr algn="just"/>
            <a:r>
              <a:rPr lang="ru-RU" sz="2400" dirty="0">
                <a:solidFill>
                  <a:schemeClr val="tx2"/>
                </a:solidFill>
                <a:latin typeface="Times New Roman" panose="02020603050405020304" pitchFamily="18" charset="0"/>
                <a:cs typeface="Times New Roman" panose="02020603050405020304" pitchFamily="18" charset="0"/>
              </a:rPr>
              <a:t>Дидактический материал по английскому языку - это особый вид пособий для учебных занятий, использование которого способствует активизации познавательной деятельности обучаемых, экономии учебного времени. То есть, это весь тот дополнительный учебный материал для изучения английского языка, который делает обучение увлекательным, интересным, разносторонним, познавательным процессом.</a:t>
            </a:r>
          </a:p>
        </p:txBody>
      </p:sp>
      <p:pic>
        <p:nvPicPr>
          <p:cNvPr id="4" name="Рисунок 3"/>
          <p:cNvPicPr>
            <a:picLocks noChangeAspect="1"/>
          </p:cNvPicPr>
          <p:nvPr/>
        </p:nvPicPr>
        <p:blipFill>
          <a:blip r:embed="rId3"/>
          <a:stretch>
            <a:fillRect/>
          </a:stretch>
        </p:blipFill>
        <p:spPr>
          <a:xfrm>
            <a:off x="7579649" y="5549523"/>
            <a:ext cx="1255885" cy="938865"/>
          </a:xfrm>
          <a:prstGeom prst="rect">
            <a:avLst/>
          </a:prstGeom>
        </p:spPr>
      </p:pic>
    </p:spTree>
    <p:extLst>
      <p:ext uri="{BB962C8B-B14F-4D97-AF65-F5344CB8AC3E}">
        <p14:creationId xmlns:p14="http://schemas.microsoft.com/office/powerpoint/2010/main" val="11999012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03528" y="572833"/>
            <a:ext cx="7128792" cy="6740307"/>
          </a:xfrm>
          <a:prstGeom prst="rect">
            <a:avLst/>
          </a:prstGeom>
        </p:spPr>
        <p:txBody>
          <a:bodyPr wrap="square">
            <a:spAutoFit/>
          </a:bodyPr>
          <a:lstStyle/>
          <a:p>
            <a:r>
              <a:rPr lang="ru-RU" sz="3200" b="1" dirty="0">
                <a:solidFill>
                  <a:schemeClr val="tx2"/>
                </a:solidFill>
                <a:latin typeface="Times New Roman" panose="02020603050405020304" pitchFamily="18" charset="0"/>
                <a:cs typeface="Times New Roman" panose="02020603050405020304" pitchFamily="18" charset="0"/>
              </a:rPr>
              <a:t>Этапы</a:t>
            </a:r>
            <a:endParaRPr lang="ru-RU" sz="3200" b="1" dirty="0" smtClean="0">
              <a:solidFill>
                <a:schemeClr val="tx2"/>
              </a:solidFill>
              <a:latin typeface="Times New Roman" panose="02020603050405020304" pitchFamily="18" charset="0"/>
              <a:cs typeface="Times New Roman" panose="02020603050405020304" pitchFamily="18" charset="0"/>
            </a:endParaRPr>
          </a:p>
          <a:p>
            <a:r>
              <a:rPr lang="ru-RU" sz="2400" b="1" dirty="0" smtClean="0">
                <a:latin typeface="Times New Roman" panose="02020603050405020304" pitchFamily="18" charset="0"/>
                <a:cs typeface="Times New Roman" panose="02020603050405020304" pitchFamily="18" charset="0"/>
              </a:rPr>
              <a:t>Этап </a:t>
            </a:r>
            <a:r>
              <a:rPr lang="ru-RU" sz="2400" b="1" dirty="0">
                <a:latin typeface="Times New Roman" panose="02020603050405020304" pitchFamily="18" charset="0"/>
                <a:cs typeface="Times New Roman" panose="02020603050405020304" pitchFamily="18" charset="0"/>
              </a:rPr>
              <a:t>презентации новых </a:t>
            </a:r>
          </a:p>
          <a:p>
            <a:r>
              <a:rPr lang="ru-RU" sz="2400" b="1" dirty="0">
                <a:latin typeface="Times New Roman" panose="02020603050405020304" pitchFamily="18" charset="0"/>
                <a:cs typeface="Times New Roman" panose="02020603050405020304" pitchFamily="18" charset="0"/>
              </a:rPr>
              <a:t>лексических </a:t>
            </a:r>
            <a:r>
              <a:rPr lang="ru-RU" sz="2400" b="1" dirty="0" smtClean="0">
                <a:latin typeface="Times New Roman" panose="02020603050405020304" pitchFamily="18" charset="0"/>
                <a:cs typeface="Times New Roman" panose="02020603050405020304" pitchFamily="18" charset="0"/>
              </a:rPr>
              <a:t>единиц; </a:t>
            </a:r>
          </a:p>
          <a:p>
            <a:endParaRPr lang="ru-RU" sz="1600" b="1" dirty="0" smtClean="0">
              <a:latin typeface="Times New Roman" panose="02020603050405020304" pitchFamily="18" charset="0"/>
              <a:cs typeface="Times New Roman" panose="02020603050405020304" pitchFamily="18" charset="0"/>
            </a:endParaRPr>
          </a:p>
          <a:p>
            <a:r>
              <a:rPr lang="ru-RU" sz="2400" b="1" dirty="0" smtClean="0">
                <a:latin typeface="Times New Roman" panose="02020603050405020304" pitchFamily="18" charset="0"/>
                <a:cs typeface="Times New Roman" panose="02020603050405020304" pitchFamily="18" charset="0"/>
              </a:rPr>
              <a:t>Этап </a:t>
            </a:r>
            <a:r>
              <a:rPr lang="ru-RU" sz="2400" b="1" dirty="0" err="1" smtClean="0">
                <a:latin typeface="Times New Roman" panose="02020603050405020304" pitchFamily="18" charset="0"/>
                <a:cs typeface="Times New Roman" panose="02020603050405020304" pitchFamily="18" charset="0"/>
              </a:rPr>
              <a:t>семантизации</a:t>
            </a:r>
            <a:r>
              <a:rPr lang="ru-RU" sz="2400" b="1" dirty="0" smtClean="0">
                <a:latin typeface="Times New Roman" panose="02020603050405020304" pitchFamily="18" charset="0"/>
                <a:cs typeface="Times New Roman" panose="02020603050405020304" pitchFamily="18" charset="0"/>
              </a:rPr>
              <a:t> (раскрытия </a:t>
            </a:r>
          </a:p>
          <a:p>
            <a:r>
              <a:rPr lang="ru-RU" sz="2400" b="1" dirty="0" smtClean="0">
                <a:latin typeface="Times New Roman" panose="02020603050405020304" pitchFamily="18" charset="0"/>
                <a:cs typeface="Times New Roman" panose="02020603050405020304" pitchFamily="18" charset="0"/>
              </a:rPr>
              <a:t>значения </a:t>
            </a:r>
            <a:r>
              <a:rPr lang="ru-RU" sz="2400" b="1" dirty="0">
                <a:latin typeface="Times New Roman" panose="02020603050405020304" pitchFamily="18" charset="0"/>
                <a:cs typeface="Times New Roman" panose="02020603050405020304" pitchFamily="18" charset="0"/>
              </a:rPr>
              <a:t>новых лексических единиц</a:t>
            </a:r>
            <a:r>
              <a:rPr lang="ru-RU" sz="2400" b="1" dirty="0" smtClean="0">
                <a:latin typeface="Times New Roman" panose="02020603050405020304" pitchFamily="18" charset="0"/>
                <a:cs typeface="Times New Roman" panose="02020603050405020304" pitchFamily="18" charset="0"/>
              </a:rPr>
              <a:t>);</a:t>
            </a:r>
            <a:endParaRPr lang="ru-RU" sz="2400" b="1" dirty="0">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r>
              <a:rPr lang="ru-RU" sz="2400" b="1" dirty="0">
                <a:latin typeface="Times New Roman" panose="02020603050405020304" pitchFamily="18" charset="0"/>
                <a:cs typeface="Times New Roman" panose="02020603050405020304" pitchFamily="18" charset="0"/>
              </a:rPr>
              <a:t>Этап контроля понимания новых лексических </a:t>
            </a:r>
            <a:r>
              <a:rPr lang="ru-RU" sz="2400" b="1" dirty="0" smtClean="0">
                <a:latin typeface="Times New Roman" panose="02020603050405020304" pitchFamily="18" charset="0"/>
                <a:cs typeface="Times New Roman" panose="02020603050405020304" pitchFamily="18" charset="0"/>
              </a:rPr>
              <a:t>единиц;</a:t>
            </a:r>
            <a:endParaRPr lang="ru-RU" sz="2400" b="1" dirty="0">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r>
              <a:rPr lang="ru-RU" sz="2400" b="1" dirty="0">
                <a:latin typeface="Times New Roman" panose="02020603050405020304" pitchFamily="18" charset="0"/>
                <a:cs typeface="Times New Roman" panose="02020603050405020304" pitchFamily="18" charset="0"/>
              </a:rPr>
              <a:t>Этап заучивания и запоминания </a:t>
            </a:r>
          </a:p>
          <a:p>
            <a:r>
              <a:rPr lang="ru-RU" sz="2400" b="1" dirty="0">
                <a:latin typeface="Times New Roman" panose="02020603050405020304" pitchFamily="18" charset="0"/>
                <a:cs typeface="Times New Roman" panose="02020603050405020304" pitchFamily="18" charset="0"/>
              </a:rPr>
              <a:t>новых слов и </a:t>
            </a:r>
            <a:r>
              <a:rPr lang="ru-RU" sz="2400" b="1" dirty="0" smtClean="0">
                <a:latin typeface="Times New Roman" panose="02020603050405020304" pitchFamily="18" charset="0"/>
                <a:cs typeface="Times New Roman" panose="02020603050405020304" pitchFamily="18" charset="0"/>
              </a:rPr>
              <a:t>выражений;</a:t>
            </a:r>
            <a:endParaRPr lang="ru-RU" sz="2400" b="1" dirty="0">
              <a:latin typeface="Times New Roman" panose="02020603050405020304" pitchFamily="18" charset="0"/>
              <a:cs typeface="Times New Roman" panose="02020603050405020304" pitchFamily="18" charset="0"/>
            </a:endParaRPr>
          </a:p>
          <a:p>
            <a:r>
              <a:rPr lang="ru-RU" sz="2400" b="1" dirty="0">
                <a:latin typeface="Times New Roman" panose="02020603050405020304" pitchFamily="18" charset="0"/>
                <a:cs typeface="Times New Roman" panose="02020603050405020304" pitchFamily="18" charset="0"/>
              </a:rPr>
              <a:t>Этап тренировки использования новой лексики (в продуктивных видах речевой деятельности: письме и говорении) и ее восприятия (в рецептивных видах речевой деятельности: чтении и </a:t>
            </a:r>
            <a:r>
              <a:rPr lang="ru-RU" sz="2400" b="1" dirty="0" err="1">
                <a:latin typeface="Times New Roman" panose="02020603050405020304" pitchFamily="18" charset="0"/>
                <a:cs typeface="Times New Roman" panose="02020603050405020304" pitchFamily="18" charset="0"/>
              </a:rPr>
              <a:t>аудировании</a:t>
            </a:r>
            <a:r>
              <a:rPr lang="ru-RU" sz="2400" b="1" dirty="0" smtClean="0">
                <a:latin typeface="Times New Roman" panose="02020603050405020304" pitchFamily="18" charset="0"/>
                <a:cs typeface="Times New Roman" panose="02020603050405020304" pitchFamily="18" charset="0"/>
              </a:rPr>
              <a:t>).</a:t>
            </a:r>
            <a:endParaRPr lang="ru-RU" sz="2400" b="1"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331640" y="1180479"/>
            <a:ext cx="371888" cy="384081"/>
          </a:xfrm>
          <a:prstGeom prst="rect">
            <a:avLst/>
          </a:prstGeom>
        </p:spPr>
      </p:pic>
      <p:pic>
        <p:nvPicPr>
          <p:cNvPr id="5" name="Рисунок 4"/>
          <p:cNvPicPr>
            <a:picLocks noChangeAspect="1"/>
          </p:cNvPicPr>
          <p:nvPr/>
        </p:nvPicPr>
        <p:blipFill>
          <a:blip r:embed="rId2"/>
          <a:stretch>
            <a:fillRect/>
          </a:stretch>
        </p:blipFill>
        <p:spPr>
          <a:xfrm>
            <a:off x="1304986" y="2166781"/>
            <a:ext cx="371888" cy="384081"/>
          </a:xfrm>
          <a:prstGeom prst="rect">
            <a:avLst/>
          </a:prstGeom>
        </p:spPr>
      </p:pic>
      <p:pic>
        <p:nvPicPr>
          <p:cNvPr id="6" name="Рисунок 5"/>
          <p:cNvPicPr>
            <a:picLocks noChangeAspect="1"/>
          </p:cNvPicPr>
          <p:nvPr/>
        </p:nvPicPr>
        <p:blipFill>
          <a:blip r:embed="rId2"/>
          <a:stretch>
            <a:fillRect/>
          </a:stretch>
        </p:blipFill>
        <p:spPr>
          <a:xfrm>
            <a:off x="1318313" y="3153083"/>
            <a:ext cx="371888" cy="384081"/>
          </a:xfrm>
          <a:prstGeom prst="rect">
            <a:avLst/>
          </a:prstGeom>
        </p:spPr>
      </p:pic>
      <p:pic>
        <p:nvPicPr>
          <p:cNvPr id="7" name="Рисунок 6"/>
          <p:cNvPicPr>
            <a:picLocks noChangeAspect="1"/>
          </p:cNvPicPr>
          <p:nvPr/>
        </p:nvPicPr>
        <p:blipFill>
          <a:blip r:embed="rId2"/>
          <a:stretch>
            <a:fillRect/>
          </a:stretch>
        </p:blipFill>
        <p:spPr>
          <a:xfrm>
            <a:off x="1318313" y="4139385"/>
            <a:ext cx="371888" cy="384081"/>
          </a:xfrm>
          <a:prstGeom prst="rect">
            <a:avLst/>
          </a:prstGeom>
        </p:spPr>
      </p:pic>
      <p:pic>
        <p:nvPicPr>
          <p:cNvPr id="8" name="Рисунок 7"/>
          <p:cNvPicPr>
            <a:picLocks noChangeAspect="1"/>
          </p:cNvPicPr>
          <p:nvPr/>
        </p:nvPicPr>
        <p:blipFill>
          <a:blip r:embed="rId3"/>
          <a:stretch>
            <a:fillRect/>
          </a:stretch>
        </p:blipFill>
        <p:spPr>
          <a:xfrm>
            <a:off x="1304986" y="4933646"/>
            <a:ext cx="371888" cy="384081"/>
          </a:xfrm>
          <a:prstGeom prst="rect">
            <a:avLst/>
          </a:prstGeom>
        </p:spPr>
      </p:pic>
      <p:pic>
        <p:nvPicPr>
          <p:cNvPr id="2" name="Рисунок 1"/>
          <p:cNvPicPr>
            <a:picLocks noChangeAspect="1"/>
          </p:cNvPicPr>
          <p:nvPr/>
        </p:nvPicPr>
        <p:blipFill>
          <a:blip r:embed="rId4"/>
          <a:stretch>
            <a:fillRect/>
          </a:stretch>
        </p:blipFill>
        <p:spPr>
          <a:xfrm>
            <a:off x="7812360" y="5733256"/>
            <a:ext cx="1255885" cy="938865"/>
          </a:xfrm>
          <a:prstGeom prst="rect">
            <a:avLst/>
          </a:prstGeom>
        </p:spPr>
      </p:pic>
    </p:spTree>
    <p:extLst>
      <p:ext uri="{BB962C8B-B14F-4D97-AF65-F5344CB8AC3E}">
        <p14:creationId xmlns:p14="http://schemas.microsoft.com/office/powerpoint/2010/main" val="424078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31640" y="692696"/>
            <a:ext cx="7128792" cy="3293209"/>
          </a:xfrm>
          <a:prstGeom prst="rect">
            <a:avLst/>
          </a:prstGeom>
        </p:spPr>
        <p:txBody>
          <a:bodyPr wrap="square">
            <a:spAutoFit/>
          </a:bodyPr>
          <a:lstStyle/>
          <a:p>
            <a:endParaRPr lang="ru-RU" sz="1600" b="1" dirty="0" smtClean="0">
              <a:latin typeface="Times New Roman" panose="02020603050405020304" pitchFamily="18" charset="0"/>
              <a:cs typeface="Times New Roman" panose="02020603050405020304" pitchFamily="18" charset="0"/>
            </a:endParaRPr>
          </a:p>
          <a:p>
            <a:endParaRPr lang="ru-RU" sz="1600" b="1" dirty="0">
              <a:latin typeface="Times New Roman" panose="02020603050405020304" pitchFamily="18" charset="0"/>
              <a:cs typeface="Times New Roman" panose="02020603050405020304" pitchFamily="18" charset="0"/>
            </a:endParaRPr>
          </a:p>
          <a:p>
            <a:endParaRPr lang="ru-RU" sz="1600" b="1" dirty="0" smtClean="0">
              <a:latin typeface="Times New Roman" panose="02020603050405020304" pitchFamily="18" charset="0"/>
              <a:cs typeface="Times New Roman" panose="02020603050405020304" pitchFamily="18" charset="0"/>
            </a:endParaRPr>
          </a:p>
          <a:p>
            <a:pPr algn="ctr"/>
            <a:r>
              <a:rPr lang="ru-RU" sz="2000" b="1" dirty="0" smtClean="0">
                <a:solidFill>
                  <a:srgbClr val="002060"/>
                </a:solidFill>
                <a:latin typeface="Times New Roman" panose="02020603050405020304" pitchFamily="18" charset="0"/>
                <a:cs typeface="Times New Roman" panose="02020603050405020304" pitchFamily="18" charset="0"/>
              </a:rPr>
              <a:t> </a:t>
            </a:r>
            <a:endParaRPr lang="ru-RU" sz="1900" dirty="0" smtClean="0">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pPr algn="ctr"/>
            <a:r>
              <a:rPr lang="ru-RU" sz="2800" dirty="0">
                <a:solidFill>
                  <a:schemeClr val="tx2"/>
                </a:solidFill>
                <a:latin typeface="Times New Roman" panose="02020603050405020304" pitchFamily="18" charset="0"/>
                <a:cs typeface="Times New Roman" panose="02020603050405020304" pitchFamily="18" charset="0"/>
              </a:rPr>
              <a:t>Работа с лексикой как важный компонент на уроках английского языка по УМК «</a:t>
            </a:r>
            <a:r>
              <a:rPr lang="ru-RU" sz="2800" dirty="0" err="1">
                <a:solidFill>
                  <a:schemeClr val="tx2"/>
                </a:solidFill>
                <a:latin typeface="Times New Roman" panose="02020603050405020304" pitchFamily="18" charset="0"/>
                <a:cs typeface="Times New Roman" panose="02020603050405020304" pitchFamily="18" charset="0"/>
              </a:rPr>
              <a:t>Спотлайт</a:t>
            </a:r>
            <a:r>
              <a:rPr lang="ru-RU" sz="2800" dirty="0">
                <a:solidFill>
                  <a:schemeClr val="tx2"/>
                </a:solidFill>
                <a:latin typeface="Times New Roman" panose="02020603050405020304" pitchFamily="18" charset="0"/>
                <a:cs typeface="Times New Roman" panose="02020603050405020304" pitchFamily="18" charset="0"/>
              </a:rPr>
              <a:t> 5-9 классы».</a:t>
            </a:r>
            <a:endParaRPr lang="ru-RU" sz="2800" dirty="0" smtClean="0">
              <a:solidFill>
                <a:schemeClr val="tx2"/>
              </a:solidFill>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7668344" y="5661248"/>
            <a:ext cx="1255885" cy="938865"/>
          </a:xfrm>
          <a:prstGeom prst="rect">
            <a:avLst/>
          </a:prstGeom>
        </p:spPr>
      </p:pic>
      <p:pic>
        <p:nvPicPr>
          <p:cNvPr id="3" name="Рисунок 2"/>
          <p:cNvPicPr>
            <a:picLocks noChangeAspect="1"/>
          </p:cNvPicPr>
          <p:nvPr/>
        </p:nvPicPr>
        <p:blipFill>
          <a:blip r:embed="rId3"/>
          <a:stretch>
            <a:fillRect/>
          </a:stretch>
        </p:blipFill>
        <p:spPr>
          <a:xfrm>
            <a:off x="6729479" y="188640"/>
            <a:ext cx="2194750" cy="1914310"/>
          </a:xfrm>
          <a:prstGeom prst="rect">
            <a:avLst/>
          </a:prstGeom>
        </p:spPr>
      </p:pic>
    </p:spTree>
    <p:extLst>
      <p:ext uri="{BB962C8B-B14F-4D97-AF65-F5344CB8AC3E}">
        <p14:creationId xmlns:p14="http://schemas.microsoft.com/office/powerpoint/2010/main" val="34216832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31640" y="-495151"/>
            <a:ext cx="7488832" cy="4939814"/>
          </a:xfrm>
          <a:prstGeom prst="rect">
            <a:avLst/>
          </a:prstGeom>
        </p:spPr>
        <p:txBody>
          <a:bodyPr wrap="square">
            <a:spAutoFit/>
          </a:bodyPr>
          <a:lstStyle/>
          <a:p>
            <a:endParaRPr lang="ru-RU" sz="1600" b="1" dirty="0" smtClean="0">
              <a:latin typeface="Times New Roman" panose="02020603050405020304" pitchFamily="18" charset="0"/>
              <a:cs typeface="Times New Roman" panose="02020603050405020304" pitchFamily="18" charset="0"/>
            </a:endParaRPr>
          </a:p>
          <a:p>
            <a:endParaRPr lang="ru-RU" sz="1600" b="1" dirty="0">
              <a:latin typeface="Times New Roman" panose="02020603050405020304" pitchFamily="18" charset="0"/>
              <a:cs typeface="Times New Roman" panose="02020603050405020304" pitchFamily="18" charset="0"/>
            </a:endParaRPr>
          </a:p>
          <a:p>
            <a:endParaRPr lang="ru-RU" sz="1600" b="1" dirty="0" smtClean="0">
              <a:latin typeface="Times New Roman" panose="02020603050405020304" pitchFamily="18" charset="0"/>
              <a:cs typeface="Times New Roman" panose="02020603050405020304" pitchFamily="18" charset="0"/>
            </a:endParaRPr>
          </a:p>
          <a:p>
            <a:pPr algn="ctr"/>
            <a:r>
              <a:rPr lang="ru-RU" sz="2000" b="1" dirty="0" smtClean="0">
                <a:solidFill>
                  <a:srgbClr val="002060"/>
                </a:solidFill>
                <a:latin typeface="Times New Roman" panose="02020603050405020304" pitchFamily="18" charset="0"/>
                <a:cs typeface="Times New Roman" panose="02020603050405020304" pitchFamily="18" charset="0"/>
              </a:rPr>
              <a:t> </a:t>
            </a:r>
            <a:endParaRPr lang="ru-RU" sz="1900" dirty="0" smtClean="0">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pPr algn="ctr"/>
            <a:r>
              <a:rPr lang="ru-RU" sz="2800" dirty="0">
                <a:solidFill>
                  <a:schemeClr val="tx2"/>
                </a:solidFill>
                <a:latin typeface="Times New Roman" panose="02020603050405020304" pitchFamily="18" charset="0"/>
                <a:cs typeface="Times New Roman" panose="02020603050405020304" pitchFamily="18" charset="0"/>
              </a:rPr>
              <a:t>Основная задача при работе с лексикой</a:t>
            </a:r>
            <a:r>
              <a:rPr lang="ru-RU" sz="2800" dirty="0" smtClean="0">
                <a:solidFill>
                  <a:schemeClr val="tx2"/>
                </a:solidFill>
                <a:latin typeface="Times New Roman" panose="02020603050405020304" pitchFamily="18" charset="0"/>
                <a:cs typeface="Times New Roman" panose="02020603050405020304" pitchFamily="18" charset="0"/>
              </a:rPr>
              <a:t>:</a:t>
            </a:r>
          </a:p>
          <a:p>
            <a:pPr algn="ctr"/>
            <a:endParaRPr lang="ru-RU" sz="2400" dirty="0">
              <a:solidFill>
                <a:schemeClr val="tx2"/>
              </a:solidFill>
              <a:latin typeface="Times New Roman" panose="02020603050405020304" pitchFamily="18" charset="0"/>
              <a:cs typeface="Times New Roman" panose="02020603050405020304" pitchFamily="18" charset="0"/>
            </a:endParaRPr>
          </a:p>
          <a:p>
            <a:pPr algn="ctr"/>
            <a:r>
              <a:rPr lang="ru-RU" sz="2400" dirty="0">
                <a:solidFill>
                  <a:schemeClr val="tx2"/>
                </a:solidFill>
                <a:latin typeface="Times New Roman" panose="02020603050405020304" pitchFamily="18" charset="0"/>
                <a:cs typeface="Times New Roman" panose="02020603050405020304" pitchFamily="18" charset="0"/>
              </a:rPr>
              <a:t>научить учащихся узнавать в письменном и устном тексте, воспроизводить и употреблять в речи в их основном значении лексические единицы, обслуживающие ситуации общения в соответствии с коммуникативной задачей.</a:t>
            </a:r>
          </a:p>
          <a:p>
            <a:endParaRPr lang="ru-RU" sz="1900" dirty="0" smtClean="0">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7668344" y="5661248"/>
            <a:ext cx="1255885" cy="938865"/>
          </a:xfrm>
          <a:prstGeom prst="rect">
            <a:avLst/>
          </a:prstGeom>
        </p:spPr>
      </p:pic>
    </p:spTree>
    <p:extLst>
      <p:ext uri="{BB962C8B-B14F-4D97-AF65-F5344CB8AC3E}">
        <p14:creationId xmlns:p14="http://schemas.microsoft.com/office/powerpoint/2010/main" val="8439003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31640" y="-495151"/>
            <a:ext cx="7488832" cy="2292935"/>
          </a:xfrm>
          <a:prstGeom prst="rect">
            <a:avLst/>
          </a:prstGeom>
        </p:spPr>
        <p:txBody>
          <a:bodyPr wrap="square">
            <a:spAutoFit/>
          </a:bodyPr>
          <a:lstStyle/>
          <a:p>
            <a:endParaRPr lang="ru-RU" sz="1600" b="1" dirty="0" smtClean="0">
              <a:latin typeface="Times New Roman" panose="02020603050405020304" pitchFamily="18" charset="0"/>
              <a:cs typeface="Times New Roman" panose="02020603050405020304" pitchFamily="18" charset="0"/>
            </a:endParaRPr>
          </a:p>
          <a:p>
            <a:endParaRPr lang="ru-RU" sz="1600" b="1" dirty="0">
              <a:latin typeface="Times New Roman" panose="02020603050405020304" pitchFamily="18" charset="0"/>
              <a:cs typeface="Times New Roman" panose="02020603050405020304" pitchFamily="18" charset="0"/>
            </a:endParaRPr>
          </a:p>
          <a:p>
            <a:endParaRPr lang="ru-RU" sz="1600" b="1" dirty="0" smtClean="0">
              <a:latin typeface="Times New Roman" panose="02020603050405020304" pitchFamily="18" charset="0"/>
              <a:cs typeface="Times New Roman" panose="02020603050405020304" pitchFamily="18" charset="0"/>
            </a:endParaRPr>
          </a:p>
          <a:p>
            <a:pPr algn="ctr"/>
            <a:r>
              <a:rPr lang="ru-RU" sz="2000" b="1" dirty="0" smtClean="0">
                <a:solidFill>
                  <a:srgbClr val="002060"/>
                </a:solidFill>
                <a:latin typeface="Times New Roman" panose="02020603050405020304" pitchFamily="18" charset="0"/>
                <a:cs typeface="Times New Roman" panose="02020603050405020304" pitchFamily="18" charset="0"/>
              </a:rPr>
              <a:t> </a:t>
            </a:r>
            <a:endParaRPr lang="ru-RU" sz="1900" dirty="0" smtClean="0">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endParaRPr lang="ru-RU" sz="1900" dirty="0" smtClean="0">
              <a:latin typeface="Times New Roman" panose="02020603050405020304" pitchFamily="18" charset="0"/>
              <a:cs typeface="Times New Roman" panose="02020603050405020304" pitchFamily="18" charset="0"/>
            </a:endParaRPr>
          </a:p>
          <a:p>
            <a:endParaRPr lang="ru-RU" sz="1900"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251520" y="188641"/>
            <a:ext cx="4248472" cy="3186354"/>
          </a:xfrm>
          <a:prstGeom prst="rect">
            <a:avLst/>
          </a:prstGeom>
        </p:spPr>
      </p:pic>
      <p:pic>
        <p:nvPicPr>
          <p:cNvPr id="3" name="Рисунок 2"/>
          <p:cNvPicPr>
            <a:picLocks noChangeAspect="1"/>
          </p:cNvPicPr>
          <p:nvPr/>
        </p:nvPicPr>
        <p:blipFill>
          <a:blip r:embed="rId3"/>
          <a:stretch>
            <a:fillRect/>
          </a:stretch>
        </p:blipFill>
        <p:spPr>
          <a:xfrm>
            <a:off x="4644008" y="188641"/>
            <a:ext cx="4320480" cy="3186354"/>
          </a:xfrm>
          <a:prstGeom prst="rect">
            <a:avLst/>
          </a:prstGeom>
        </p:spPr>
      </p:pic>
      <p:pic>
        <p:nvPicPr>
          <p:cNvPr id="5" name="Рисунок 4"/>
          <p:cNvPicPr>
            <a:picLocks noChangeAspect="1"/>
          </p:cNvPicPr>
          <p:nvPr/>
        </p:nvPicPr>
        <p:blipFill>
          <a:blip r:embed="rId4"/>
          <a:stretch>
            <a:fillRect/>
          </a:stretch>
        </p:blipFill>
        <p:spPr>
          <a:xfrm>
            <a:off x="251520" y="3404563"/>
            <a:ext cx="4104456" cy="3078342"/>
          </a:xfrm>
          <a:prstGeom prst="rect">
            <a:avLst/>
          </a:prstGeom>
        </p:spPr>
      </p:pic>
      <p:pic>
        <p:nvPicPr>
          <p:cNvPr id="6" name="Рисунок 5"/>
          <p:cNvPicPr>
            <a:picLocks noChangeAspect="1"/>
          </p:cNvPicPr>
          <p:nvPr/>
        </p:nvPicPr>
        <p:blipFill>
          <a:blip r:embed="rId5"/>
          <a:stretch>
            <a:fillRect/>
          </a:stretch>
        </p:blipFill>
        <p:spPr>
          <a:xfrm>
            <a:off x="4355976" y="3404563"/>
            <a:ext cx="4572638" cy="3078342"/>
          </a:xfrm>
          <a:prstGeom prst="rect">
            <a:avLst/>
          </a:prstGeom>
        </p:spPr>
      </p:pic>
    </p:spTree>
    <p:extLst>
      <p:ext uri="{BB962C8B-B14F-4D97-AF65-F5344CB8AC3E}">
        <p14:creationId xmlns:p14="http://schemas.microsoft.com/office/powerpoint/2010/main" val="3248571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82296">
              <a:spcBef>
                <a:spcPts val="1000"/>
              </a:spcBef>
            </a:pPr>
            <a:r>
              <a:rPr lang="ru-RU" sz="2800" b="1" dirty="0">
                <a:solidFill>
                  <a:schemeClr val="tx2"/>
                </a:solidFill>
                <a:latin typeface="Times New Roman" panose="02020603050405020304" pitchFamily="18" charset="0"/>
                <a:cs typeface="Times New Roman" panose="02020603050405020304" pitchFamily="18" charset="0"/>
              </a:rPr>
              <a:t/>
            </a:r>
            <a:br>
              <a:rPr lang="ru-RU" sz="2800" b="1" dirty="0">
                <a:solidFill>
                  <a:schemeClr val="tx2"/>
                </a:solidFill>
                <a:latin typeface="Times New Roman" panose="02020603050405020304" pitchFamily="18" charset="0"/>
                <a:cs typeface="Times New Roman" panose="02020603050405020304" pitchFamily="18" charset="0"/>
              </a:rPr>
            </a:br>
            <a:r>
              <a:rPr lang="ru-RU" sz="2400" i="1" dirty="0">
                <a:solidFill>
                  <a:schemeClr val="tx2"/>
                </a:solidFill>
                <a:latin typeface="Times New Roman" panose="02020603050405020304" pitchFamily="18" charset="0"/>
                <a:cs typeface="Times New Roman" panose="02020603050405020304" pitchFamily="18" charset="0"/>
              </a:rPr>
              <a:t>"Обычный учитель излагает. </a:t>
            </a:r>
            <a:r>
              <a:rPr lang="ru-RU" sz="2400" i="1" dirty="0" smtClean="0">
                <a:solidFill>
                  <a:schemeClr val="tx2"/>
                </a:solidFill>
                <a:latin typeface="Times New Roman" panose="02020603050405020304" pitchFamily="18" charset="0"/>
                <a:cs typeface="Times New Roman" panose="02020603050405020304" pitchFamily="18" charset="0"/>
              </a:rPr>
              <a:t/>
            </a:r>
            <a:br>
              <a:rPr lang="ru-RU" sz="2400" i="1" dirty="0" smtClean="0">
                <a:solidFill>
                  <a:schemeClr val="tx2"/>
                </a:solidFill>
                <a:latin typeface="Times New Roman" panose="02020603050405020304" pitchFamily="18" charset="0"/>
                <a:cs typeface="Times New Roman" panose="02020603050405020304" pitchFamily="18" charset="0"/>
              </a:rPr>
            </a:br>
            <a:r>
              <a:rPr lang="ru-RU" sz="2400" i="1" dirty="0" smtClean="0">
                <a:solidFill>
                  <a:schemeClr val="tx2"/>
                </a:solidFill>
                <a:latin typeface="Times New Roman" panose="02020603050405020304" pitchFamily="18" charset="0"/>
                <a:cs typeface="Times New Roman" panose="02020603050405020304" pitchFamily="18" charset="0"/>
              </a:rPr>
              <a:t>Хороший </a:t>
            </a:r>
            <a:r>
              <a:rPr lang="ru-RU" sz="2400" i="1" dirty="0">
                <a:solidFill>
                  <a:schemeClr val="tx2"/>
                </a:solidFill>
                <a:latin typeface="Times New Roman" panose="02020603050405020304" pitchFamily="18" charset="0"/>
                <a:cs typeface="Times New Roman" panose="02020603050405020304" pitchFamily="18" charset="0"/>
              </a:rPr>
              <a:t>учитель объясняет. Выдающийся учитель показывает. Великий учитель вдохновляет"</a:t>
            </a:r>
            <a:br>
              <a:rPr lang="ru-RU" sz="2400" i="1" dirty="0">
                <a:solidFill>
                  <a:schemeClr val="tx2"/>
                </a:solidFill>
                <a:latin typeface="Times New Roman" panose="02020603050405020304" pitchFamily="18" charset="0"/>
                <a:cs typeface="Times New Roman" panose="02020603050405020304" pitchFamily="18" charset="0"/>
              </a:rPr>
            </a:br>
            <a:r>
              <a:rPr lang="ru-RU" sz="2400" dirty="0" smtClean="0">
                <a:solidFill>
                  <a:schemeClr val="tx2"/>
                </a:solidFill>
                <a:latin typeface="Times New Roman" panose="02020603050405020304" pitchFamily="18" charset="0"/>
                <a:cs typeface="Times New Roman" panose="02020603050405020304" pitchFamily="18" charset="0"/>
              </a:rPr>
              <a:t>                                                                                  </a:t>
            </a:r>
            <a:r>
              <a:rPr lang="ru-RU" sz="2400" i="1" dirty="0" smtClean="0">
                <a:solidFill>
                  <a:schemeClr val="tx2"/>
                </a:solidFill>
                <a:latin typeface="Times New Roman" panose="02020603050405020304" pitchFamily="18" charset="0"/>
                <a:cs typeface="Times New Roman" panose="02020603050405020304" pitchFamily="18" charset="0"/>
              </a:rPr>
              <a:t>Уильям </a:t>
            </a:r>
            <a:r>
              <a:rPr lang="ru-RU" sz="2400" i="1" dirty="0">
                <a:solidFill>
                  <a:schemeClr val="tx2"/>
                </a:solidFill>
                <a:latin typeface="Times New Roman" panose="02020603050405020304" pitchFamily="18" charset="0"/>
                <a:cs typeface="Times New Roman" panose="02020603050405020304" pitchFamily="18" charset="0"/>
              </a:rPr>
              <a:t>Уорд </a:t>
            </a:r>
            <a:r>
              <a:rPr lang="ru-RU" sz="2800" dirty="0" smtClean="0">
                <a:solidFill>
                  <a:schemeClr val="tx2"/>
                </a:solidFill>
                <a:latin typeface="Times New Roman" panose="02020603050405020304" pitchFamily="18" charset="0"/>
                <a:cs typeface="Times New Roman" panose="02020603050405020304" pitchFamily="18" charset="0"/>
              </a:rPr>
              <a:t/>
            </a:r>
            <a:br>
              <a:rPr lang="ru-RU" sz="2800" dirty="0" smtClean="0">
                <a:solidFill>
                  <a:schemeClr val="tx2"/>
                </a:solidFill>
                <a:latin typeface="Times New Roman" panose="02020603050405020304" pitchFamily="18" charset="0"/>
                <a:cs typeface="Times New Roman" panose="02020603050405020304" pitchFamily="18" charset="0"/>
              </a:rPr>
            </a:br>
            <a:r>
              <a:rPr lang="ru-RU" sz="2800" b="1" dirty="0">
                <a:solidFill>
                  <a:schemeClr val="tx2"/>
                </a:solidFill>
                <a:latin typeface="Times New Roman" panose="02020603050405020304" pitchFamily="18" charset="0"/>
                <a:cs typeface="Times New Roman" panose="02020603050405020304" pitchFamily="18" charset="0"/>
              </a:rPr>
              <a:t/>
            </a:r>
            <a:br>
              <a:rPr lang="ru-RU" sz="2800" b="1" dirty="0">
                <a:solidFill>
                  <a:schemeClr val="tx2"/>
                </a:solidFill>
                <a:latin typeface="Times New Roman" panose="02020603050405020304" pitchFamily="18" charset="0"/>
                <a:cs typeface="Times New Roman" panose="02020603050405020304" pitchFamily="18" charset="0"/>
              </a:rPr>
            </a:br>
            <a:r>
              <a:rPr lang="ru-RU" sz="2800" b="1" dirty="0" smtClean="0">
                <a:solidFill>
                  <a:schemeClr val="tx2"/>
                </a:solidFill>
                <a:latin typeface="Times New Roman" panose="02020603050405020304" pitchFamily="18" charset="0"/>
                <a:cs typeface="Times New Roman" panose="02020603050405020304" pitchFamily="18" charset="0"/>
              </a:rPr>
              <a:t>Использование </a:t>
            </a:r>
            <a:r>
              <a:rPr lang="ru-RU" sz="2800" b="1" dirty="0" smtClean="0">
                <a:solidFill>
                  <a:schemeClr val="tx2"/>
                </a:solidFill>
                <a:latin typeface="Times New Roman" panose="02020603050405020304" pitchFamily="18" charset="0"/>
                <a:cs typeface="Times New Roman" panose="02020603050405020304" pitchFamily="18" charset="0"/>
              </a:rPr>
              <a:t>графических схем </a:t>
            </a:r>
            <a:r>
              <a:rPr lang="ru-RU" sz="2800" b="1" dirty="0">
                <a:solidFill>
                  <a:schemeClr val="tx2"/>
                </a:solidFill>
                <a:latin typeface="Times New Roman" panose="02020603050405020304" pitchFamily="18" charset="0"/>
                <a:cs typeface="Times New Roman" panose="02020603050405020304" pitchFamily="18" charset="0"/>
              </a:rPr>
              <a:t/>
            </a:r>
            <a:br>
              <a:rPr lang="ru-RU" sz="2800" b="1" dirty="0">
                <a:solidFill>
                  <a:schemeClr val="tx2"/>
                </a:solidFill>
                <a:latin typeface="Times New Roman" panose="02020603050405020304" pitchFamily="18" charset="0"/>
                <a:cs typeface="Times New Roman" panose="02020603050405020304" pitchFamily="18" charset="0"/>
              </a:rPr>
            </a:br>
            <a:r>
              <a:rPr lang="en-US" sz="2800" b="1" dirty="0">
                <a:solidFill>
                  <a:schemeClr val="tx2"/>
                </a:solidFill>
                <a:latin typeface="Times New Roman" panose="02020603050405020304" pitchFamily="18" charset="0"/>
                <a:cs typeface="Times New Roman" panose="02020603050405020304" pitchFamily="18" charset="0"/>
              </a:rPr>
              <a:t>mind maps</a:t>
            </a:r>
            <a:r>
              <a:rPr lang="ru-RU" sz="2800" b="1" dirty="0" smtClean="0">
                <a:solidFill>
                  <a:schemeClr val="tx2"/>
                </a:solidFill>
                <a:latin typeface="Times New Roman" panose="02020603050405020304" pitchFamily="18" charset="0"/>
                <a:cs typeface="Times New Roman" panose="02020603050405020304" pitchFamily="18" charset="0"/>
              </a:rPr>
              <a:t>, </a:t>
            </a:r>
            <a:r>
              <a:rPr lang="en-US" sz="2800" b="1" dirty="0" err="1">
                <a:solidFill>
                  <a:schemeClr val="tx2"/>
                </a:solidFill>
                <a:latin typeface="Times New Roman" panose="02020603050405020304" pitchFamily="18" charset="0"/>
                <a:cs typeface="Times New Roman" panose="02020603050405020304" pitchFamily="18" charset="0"/>
              </a:rPr>
              <a:t>spidergrams</a:t>
            </a:r>
            <a:r>
              <a:rPr lang="en-US" sz="2800" b="1" dirty="0" smtClean="0">
                <a:solidFill>
                  <a:schemeClr val="tx2"/>
                </a:solidFill>
                <a:latin typeface="Times New Roman" panose="02020603050405020304" pitchFamily="18" charset="0"/>
                <a:cs typeface="Times New Roman" panose="02020603050405020304" pitchFamily="18" charset="0"/>
              </a:rPr>
              <a:t>, </a:t>
            </a:r>
            <a:r>
              <a:rPr lang="en-US" sz="2800" b="1" dirty="0">
                <a:solidFill>
                  <a:schemeClr val="tx2"/>
                </a:solidFill>
                <a:latin typeface="Times New Roman" panose="02020603050405020304" pitchFamily="18" charset="0"/>
                <a:cs typeface="Times New Roman" panose="02020603050405020304" pitchFamily="18" charset="0"/>
              </a:rPr>
              <a:t>word maps</a:t>
            </a:r>
            <a:r>
              <a:rPr lang="ru-RU" sz="2800" b="1" dirty="0" smtClean="0">
                <a:solidFill>
                  <a:schemeClr val="tx2"/>
                </a:solidFill>
                <a:latin typeface="Times New Roman" panose="02020603050405020304" pitchFamily="18" charset="0"/>
                <a:cs typeface="Times New Roman" panose="02020603050405020304" pitchFamily="18" charset="0"/>
              </a:rPr>
              <a:t> </a:t>
            </a:r>
            <a:r>
              <a:rPr lang="ru-RU" sz="2800" b="1" dirty="0">
                <a:solidFill>
                  <a:schemeClr val="tx2"/>
                </a:solidFill>
                <a:latin typeface="Times New Roman" panose="02020603050405020304" pitchFamily="18" charset="0"/>
                <a:cs typeface="Times New Roman" panose="02020603050405020304" pitchFamily="18" charset="0"/>
              </a:rPr>
              <a:t/>
            </a:r>
            <a:br>
              <a:rPr lang="ru-RU" sz="2800" b="1" dirty="0">
                <a:solidFill>
                  <a:schemeClr val="tx2"/>
                </a:solidFill>
                <a:latin typeface="Times New Roman" panose="02020603050405020304" pitchFamily="18" charset="0"/>
                <a:cs typeface="Times New Roman" panose="02020603050405020304" pitchFamily="18" charset="0"/>
              </a:rPr>
            </a:br>
            <a:r>
              <a:rPr lang="ru-RU" sz="2800" b="1" dirty="0">
                <a:solidFill>
                  <a:schemeClr val="tx2"/>
                </a:solidFill>
                <a:latin typeface="Times New Roman" panose="02020603050405020304" pitchFamily="18" charset="0"/>
                <a:cs typeface="Times New Roman" panose="02020603050405020304" pitchFamily="18" charset="0"/>
              </a:rPr>
              <a:t>при изучении лексического материала </a:t>
            </a:r>
            <a:br>
              <a:rPr lang="ru-RU" sz="2800" b="1" dirty="0">
                <a:solidFill>
                  <a:schemeClr val="tx2"/>
                </a:solidFill>
                <a:latin typeface="Times New Roman" panose="02020603050405020304" pitchFamily="18" charset="0"/>
                <a:cs typeface="Times New Roman" panose="02020603050405020304" pitchFamily="18" charset="0"/>
              </a:rPr>
            </a:br>
            <a:r>
              <a:rPr lang="ru-RU" sz="2800" b="1" dirty="0">
                <a:solidFill>
                  <a:schemeClr val="tx2"/>
                </a:solidFill>
                <a:latin typeface="Times New Roman" panose="02020603050405020304" pitchFamily="18" charset="0"/>
                <a:cs typeface="Times New Roman" panose="02020603050405020304" pitchFamily="18" charset="0"/>
              </a:rPr>
              <a:t>на уроках английского </a:t>
            </a:r>
            <a:r>
              <a:rPr lang="ru-RU" sz="2800" b="1" dirty="0" smtClean="0">
                <a:solidFill>
                  <a:schemeClr val="tx2"/>
                </a:solidFill>
                <a:latin typeface="Times New Roman" panose="02020603050405020304" pitchFamily="18" charset="0"/>
                <a:cs typeface="Times New Roman" panose="02020603050405020304" pitchFamily="18" charset="0"/>
              </a:rPr>
              <a:t>языка.</a:t>
            </a:r>
            <a:endParaRPr lang="ru-RU" sz="2800" b="1" dirty="0">
              <a:solidFill>
                <a:schemeClr val="tx2"/>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547664" y="1052736"/>
            <a:ext cx="6768752" cy="713016"/>
          </a:xfrm>
          <a:prstGeom prst="rect">
            <a:avLst/>
          </a:prstGeom>
        </p:spPr>
        <p:txBody>
          <a:bodyPr wrap="square">
            <a:spAutoFit/>
          </a:bodyPr>
          <a:lstStyle/>
          <a:p>
            <a:pPr algn="just">
              <a:spcBef>
                <a:spcPts val="1000"/>
              </a:spcBef>
              <a:buSzPct val="70000"/>
              <a:buFont typeface="Wingdings" pitchFamily="2" charset="2"/>
              <a:buChar char="Ø"/>
            </a:pPr>
            <a:endParaRPr lang="ru-RU" sz="1200" dirty="0" smtClean="0">
              <a:solidFill>
                <a:schemeClr val="accent3">
                  <a:lumMod val="50000"/>
                </a:schemeClr>
              </a:solidFill>
              <a:latin typeface="Times New Roman" pitchFamily="16" charset="0"/>
            </a:endParaRPr>
          </a:p>
          <a:p>
            <a:pPr algn="just">
              <a:spcBef>
                <a:spcPts val="1000"/>
              </a:spcBef>
              <a:buSzPct val="70000"/>
            </a:pPr>
            <a:endParaRPr lang="ru-RU" sz="2000" dirty="0">
              <a:latin typeface="Times New Roman" pitchFamily="16" charset="0"/>
            </a:endParaRPr>
          </a:p>
        </p:txBody>
      </p:sp>
      <p:pic>
        <p:nvPicPr>
          <p:cNvPr id="3" name="Рисунок 2"/>
          <p:cNvPicPr>
            <a:picLocks noChangeAspect="1"/>
          </p:cNvPicPr>
          <p:nvPr/>
        </p:nvPicPr>
        <p:blipFill>
          <a:blip r:embed="rId2"/>
          <a:stretch>
            <a:fillRect/>
          </a:stretch>
        </p:blipFill>
        <p:spPr>
          <a:xfrm>
            <a:off x="7688473" y="5661248"/>
            <a:ext cx="1255885" cy="938865"/>
          </a:xfrm>
          <a:prstGeom prst="rect">
            <a:avLst/>
          </a:prstGeom>
        </p:spPr>
      </p:pic>
    </p:spTree>
    <p:extLst>
      <p:ext uri="{BB962C8B-B14F-4D97-AF65-F5344CB8AC3E}">
        <p14:creationId xmlns:p14="http://schemas.microsoft.com/office/powerpoint/2010/main" val="318445531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Тема Office">
  <a:themeElements>
    <a:clrScheme name="Другая 81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F6128"/>
      </a:hlink>
      <a:folHlink>
        <a:srgbClr val="4F6128"/>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TotalTime>
  <Words>641</Words>
  <Application>Microsoft Office PowerPoint</Application>
  <PresentationFormat>Экран (4:3)</PresentationFormat>
  <Paragraphs>99</Paragraphs>
  <Slides>23</Slides>
  <Notes>3</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23</vt:i4>
      </vt:variant>
    </vt:vector>
  </HeadingPairs>
  <TitlesOfParts>
    <vt:vector size="29" baseType="lpstr">
      <vt:lpstr>Calibri</vt:lpstr>
      <vt:lpstr>Times New Roman</vt:lpstr>
      <vt:lpstr>Matilda</vt:lpstr>
      <vt:lpstr>Arial</vt:lpstr>
      <vt:lpstr>Wingdings</vt:lpstr>
      <vt:lpstr>1_Тема Office</vt:lpstr>
      <vt:lpstr>Презентация PowerPoint</vt:lpstr>
      <vt:lpstr>«Я слышу – я забываю, я вижу – я запоминаю,  я делаю – я усваиваю»                                                              китайская народная мудрость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"Обычный учитель излагает.  Хороший учитель объясняет. Выдающийся учитель показывает. Великий учитель вдохновляет"                                                                                   Уильям Уорд   Использование графических схем  mind maps, spidergrams, word maps  при изучении лексического материала  на уроках английского языка.</vt:lpstr>
      <vt:lpstr>Метод «Mind-Map» разработан  Тони Бюзеном (Tony Buzan) в 60-70-гг. 20 века </vt:lpstr>
      <vt:lpstr>MIND MAPS</vt:lpstr>
      <vt:lpstr>Принципы рисования интеллект карты :  </vt:lpstr>
      <vt:lpstr>Презентация PowerPoint</vt:lpstr>
      <vt:lpstr>Метод «Mind – Map»  («карта памяти») </vt:lpstr>
      <vt:lpstr>Этапы создания интеллект - карты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Тетрадь на спирали</dc:title>
  <dc:creator>Фокина Лидия Петровна</dc:creator>
  <cp:keywords>Шаблон презентации</cp:keywords>
  <cp:lastModifiedBy>Пользователь Windows</cp:lastModifiedBy>
  <cp:revision>140</cp:revision>
  <dcterms:created xsi:type="dcterms:W3CDTF">2014-07-06T18:18:01Z</dcterms:created>
  <dcterms:modified xsi:type="dcterms:W3CDTF">2026-03-03T17:49:01Z</dcterms:modified>
</cp:coreProperties>
</file>