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7" r:id="rId11"/>
    <p:sldId id="264" r:id="rId12"/>
    <p:sldId id="266" r:id="rId13"/>
  </p:sldIdLst>
  <p:sldSz cx="14630400" cy="8229600"/>
  <p:notesSz cx="8229600" cy="14630400"/>
  <p:embeddedFontLst>
    <p:embeddedFont>
      <p:font typeface="Geist" panose="020B0604020202020204" charset="-52"/>
      <p:regular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53D"/>
    <a:srgbClr val="006600"/>
    <a:srgbClr val="003A28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4" d="100"/>
          <a:sy n="84" d="100"/>
        </p:scale>
        <p:origin x="1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712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hyperlink" Target="https://www.deepseek.com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giga.chat/?utm_source=yandex&amp;utm_medium=cpc&amp;utm_campaign=gigachat_person_perform_frk_202402050004_rk1543040gr40630_context_search_brand_rus_aon|107076666&amp;utm_content=cid|107076666|gid|5398027182|ad|15810090309_15810090309|ph_id|50375111484|src|none_search|geo|%D0%A1%D0%BE%D0%BB%D1%8C-%D0%98%D0%BB%D0%B5%D1%86%D0%BA_11094|&amp;utm_term=---autotargeting&amp;etext=2202.ozrTowBK_iq0HlR0PpKqTzmk3RJ0jSXp3j-wJyuLyKcAPBPaYIHvXxf14EUdXbGsdmdpcmdieWN0aHpndnd0dA.76409e4e9fac22f1904106a4dc693cffc3b8b58e&amp;yclid=1781845778531169075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hat.qwen.ai" TargetMode="External"/><Relationship Id="rId5" Type="http://schemas.openxmlformats.org/officeDocument/2006/relationships/hyperlink" Target="https://www.deepseek.com" TargetMode="External"/><Relationship Id="rId4" Type="http://schemas.openxmlformats.org/officeDocument/2006/relationships/hyperlink" Target="https://chat.openai.co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86150"/>
            <a:ext cx="13042821" cy="3211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0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Создание рабочих листов с помощью ИИ: </a:t>
            </a:r>
            <a:endParaRPr lang="ru-RU" sz="4400" b="1" dirty="0">
              <a:solidFill>
                <a:srgbClr val="006747"/>
              </a:solidFill>
              <a:ea typeface="Noto Serif SC Bold" pitchFamily="34" charset="-122"/>
              <a:cs typeface="Noto Serif SC Bold" pitchFamily="34" charset="-120"/>
            </a:endParaRPr>
          </a:p>
          <a:p>
            <a:pPr marL="0" indent="0" algn="ctr">
              <a:lnSpc>
                <a:spcPts val="5550"/>
              </a:lnSpc>
              <a:buNone/>
            </a:pPr>
            <a:r>
              <a:rPr lang="en-US" sz="440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от</a:t>
            </a:r>
            <a:r>
              <a:rPr lang="en-US" sz="440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 идеи к результату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793790" y="6229707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sp>
        <p:nvSpPr>
          <p:cNvPr id="6" name="Text 2"/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92C5A54D-13C1-D5ED-ED3A-F8EFCE0BC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4F4153-4F27-C111-BDFB-2C071EF8C354}"/>
              </a:ext>
            </a:extLst>
          </p:cNvPr>
          <p:cNvSpPr txBox="1"/>
          <p:nvPr/>
        </p:nvSpPr>
        <p:spPr>
          <a:xfrm>
            <a:off x="800100" y="842427"/>
            <a:ext cx="5795010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🎯 МАСТЕР-ПРОМПТ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для создания рабочего листа по литературе (5–7 классы)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4. Форматы ответа</a:t>
            </a:r>
          </a:p>
          <a:p>
            <a:pPr>
              <a:buNone/>
            </a:pPr>
            <a:r>
              <a:rPr lang="ru-RU" dirty="0"/>
              <a:t>Чётко указывай форму выполнения: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таблица;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схема;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краткий письменный ответ;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мини-сочинение;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заполнение пропусков;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работа с цитатой.</a:t>
            </a:r>
          </a:p>
          <a:p>
            <a:pPr>
              <a:buNone/>
            </a:pPr>
            <a:br>
              <a:rPr lang="ru-RU" dirty="0"/>
            </a:br>
            <a:r>
              <a:rPr lang="ru-RU" b="1" dirty="0"/>
              <a:t>5. Дифференциация (если класс смешанный)</a:t>
            </a:r>
          </a:p>
          <a:p>
            <a:pPr>
              <a:buNone/>
            </a:pPr>
            <a:r>
              <a:rPr lang="ru-RU" dirty="0"/>
              <a:t>Добавь: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задания базового уровня (обязательные);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задания повышенного уровня (по выбору);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опоры или подсказки для слабых учеников (если указано).</a:t>
            </a:r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AF1ADD-F38A-38F6-4ACD-F01E73640099}"/>
              </a:ext>
            </a:extLst>
          </p:cNvPr>
          <p:cNvSpPr txBox="1"/>
          <p:nvPr/>
        </p:nvSpPr>
        <p:spPr>
          <a:xfrm>
            <a:off x="6938010" y="2462451"/>
            <a:ext cx="73152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 Система оценивания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конце: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шкала баллов;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критерии оценивания мини-ответа;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максимальное количество баллов.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Оценивание должно быть прозрачным и измеряемым.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7. Стиль и язык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Простой, ясный, профессиональный язык.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Без штампов и «воды».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Без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метакомментариев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(«в этом задании вам нужно…»).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Соответствие нормам ФГОС общего образования.</a:t>
            </a: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5A05FE1B-A448-09FF-20BD-0E994BE9A517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60394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327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803624"/>
            <a:ext cx="4423529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Практика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793670" y="3411855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Произведение: Васюткино озеро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793790" y="3861673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Автор: Виктор Астафьев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793790" y="4243268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 err="1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Цель</a:t>
            </a:r>
            <a:r>
              <a:rPr lang="en-US" sz="20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: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93790" y="4672727"/>
            <a:ext cx="320909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Результат работы с ИИ:</a:t>
            </a:r>
            <a:endParaRPr lang="en-US" sz="20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3790" y="5204222"/>
            <a:ext cx="170021" cy="170021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793790" y="5449133"/>
            <a:ext cx="4262557" cy="2286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0" name="Text 6"/>
          <p:cNvSpPr/>
          <p:nvPr/>
        </p:nvSpPr>
        <p:spPr>
          <a:xfrm>
            <a:off x="793790" y="5579864"/>
            <a:ext cx="4262557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задания от темы к идее</a:t>
            </a:r>
            <a:endParaRPr lang="en-US" sz="13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83862" y="5204222"/>
            <a:ext cx="170021" cy="170021"/>
          </a:xfrm>
          <a:prstGeom prst="rect">
            <a:avLst/>
          </a:prstGeom>
        </p:spPr>
      </p:pic>
      <p:sp>
        <p:nvSpPr>
          <p:cNvPr id="12" name="Shape 7"/>
          <p:cNvSpPr/>
          <p:nvPr/>
        </p:nvSpPr>
        <p:spPr>
          <a:xfrm>
            <a:off x="5183862" y="5449133"/>
            <a:ext cx="4262557" cy="2286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3" name="Text 8"/>
          <p:cNvSpPr/>
          <p:nvPr/>
        </p:nvSpPr>
        <p:spPr>
          <a:xfrm>
            <a:off x="5183862" y="5579864"/>
            <a:ext cx="4262557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работа с цитатами</a:t>
            </a:r>
            <a:endParaRPr lang="en-US" sz="1300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73935" y="5204222"/>
            <a:ext cx="170021" cy="170021"/>
          </a:xfrm>
          <a:prstGeom prst="rect">
            <a:avLst/>
          </a:prstGeom>
        </p:spPr>
      </p:pic>
      <p:sp>
        <p:nvSpPr>
          <p:cNvPr id="15" name="Shape 9"/>
          <p:cNvSpPr/>
          <p:nvPr/>
        </p:nvSpPr>
        <p:spPr>
          <a:xfrm>
            <a:off x="9573935" y="5449133"/>
            <a:ext cx="4262557" cy="2286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6" name="Text 10"/>
          <p:cNvSpPr/>
          <p:nvPr/>
        </p:nvSpPr>
        <p:spPr>
          <a:xfrm>
            <a:off x="9573935" y="5579864"/>
            <a:ext cx="4262557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таблица «поступок — черта характера»</a:t>
            </a:r>
            <a:endParaRPr lang="en-US" sz="1300" dirty="0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3790" y="6094333"/>
            <a:ext cx="170021" cy="170021"/>
          </a:xfrm>
          <a:prstGeom prst="rect">
            <a:avLst/>
          </a:prstGeom>
        </p:spPr>
      </p:pic>
      <p:sp>
        <p:nvSpPr>
          <p:cNvPr id="18" name="Shape 11"/>
          <p:cNvSpPr/>
          <p:nvPr/>
        </p:nvSpPr>
        <p:spPr>
          <a:xfrm>
            <a:off x="793790" y="6339245"/>
            <a:ext cx="6457593" cy="2286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9" name="Text 12"/>
          <p:cNvSpPr/>
          <p:nvPr/>
        </p:nvSpPr>
        <p:spPr>
          <a:xfrm>
            <a:off x="793790" y="6469975"/>
            <a:ext cx="6457593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итоговый вывод</a:t>
            </a:r>
            <a:endParaRPr lang="en-US" sz="1300" dirty="0"/>
          </a:p>
        </p:txBody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78898" y="6094333"/>
            <a:ext cx="170021" cy="170021"/>
          </a:xfrm>
          <a:prstGeom prst="rect">
            <a:avLst/>
          </a:prstGeom>
        </p:spPr>
      </p:pic>
      <p:sp>
        <p:nvSpPr>
          <p:cNvPr id="21" name="Shape 13"/>
          <p:cNvSpPr/>
          <p:nvPr/>
        </p:nvSpPr>
        <p:spPr>
          <a:xfrm>
            <a:off x="7378898" y="6339245"/>
            <a:ext cx="6457593" cy="22860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22" name="Text 14"/>
          <p:cNvSpPr/>
          <p:nvPr/>
        </p:nvSpPr>
        <p:spPr>
          <a:xfrm>
            <a:off x="7378898" y="6469975"/>
            <a:ext cx="6457593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критерии оценивания</a:t>
            </a:r>
            <a:endParaRPr lang="en-US" sz="1300" dirty="0"/>
          </a:p>
        </p:txBody>
      </p:sp>
      <p:sp>
        <p:nvSpPr>
          <p:cNvPr id="23" name="Text 15"/>
          <p:cNvSpPr/>
          <p:nvPr/>
        </p:nvSpPr>
        <p:spPr>
          <a:xfrm>
            <a:off x="793790" y="6979087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Мы не получили «пересказ».</a:t>
            </a:r>
            <a:endParaRPr lang="en-US" sz="1300" dirty="0"/>
          </a:p>
        </p:txBody>
      </p:sp>
      <p:sp>
        <p:nvSpPr>
          <p:cNvPr id="24" name="Text 16"/>
          <p:cNvSpPr/>
          <p:nvPr/>
        </p:nvSpPr>
        <p:spPr>
          <a:xfrm>
            <a:off x="793790" y="7360682"/>
            <a:ext cx="1304282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Мы получили инструмент анализа.</a:t>
            </a:r>
            <a:endParaRPr lang="en-US" sz="1300" dirty="0"/>
          </a:p>
        </p:txBody>
      </p:sp>
      <p:sp>
        <p:nvSpPr>
          <p:cNvPr id="25" name="Text 2">
            <a:extLst>
              <a:ext uri="{FF2B5EF4-FFF2-40B4-BE49-F238E27FC236}">
                <a16:creationId xmlns:a16="http://schemas.microsoft.com/office/drawing/2014/main" id="{418160B7-23D7-076E-E7B0-F69332D0E753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26" name="Text 14">
            <a:extLst>
              <a:ext uri="{FF2B5EF4-FFF2-40B4-BE49-F238E27FC236}">
                <a16:creationId xmlns:a16="http://schemas.microsoft.com/office/drawing/2014/main" id="{0E1C5FAE-9527-F278-EA36-5261286527FD}"/>
              </a:ext>
            </a:extLst>
          </p:cNvPr>
          <p:cNvSpPr/>
          <p:nvPr/>
        </p:nvSpPr>
        <p:spPr>
          <a:xfrm>
            <a:off x="793790" y="2452867"/>
            <a:ext cx="13182600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400" u="sng" dirty="0">
                <a:solidFill>
                  <a:srgbClr val="006747"/>
                </a:solidFill>
                <a:ea typeface="Geist" pitchFamily="34" charset="-122"/>
                <a:cs typeface="Geist" pitchFamily="34" charset="-12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https://www.deepseek.com</a:t>
            </a:r>
            <a:endParaRPr lang="en-US" sz="2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78C508-7C3A-D8FE-ACD7-A13059FCAA6E}"/>
              </a:ext>
            </a:extLst>
          </p:cNvPr>
          <p:cNvSpPr txBox="1"/>
          <p:nvPr/>
        </p:nvSpPr>
        <p:spPr>
          <a:xfrm>
            <a:off x="1431906" y="4158912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определить тему и основную мысль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24533"/>
            <a:ext cx="729365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Главный</a:t>
            </a: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вывод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790" y="2186940"/>
            <a:ext cx="566976" cy="5669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644253" y="2186940"/>
            <a:ext cx="552914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ИИ: ❌ не заменяет учителя</a:t>
            </a:r>
            <a:endParaRPr lang="en-US" sz="2400" b="1" dirty="0">
              <a:solidFill>
                <a:srgbClr val="15653D"/>
              </a:solidFill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6884" y="2186940"/>
            <a:ext cx="566976" cy="5669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307348" y="2186940"/>
            <a:ext cx="55292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ИИ: ❌ не думает за нас</a:t>
            </a:r>
            <a:endParaRPr lang="en-US" sz="2400" b="1" dirty="0">
              <a:solidFill>
                <a:srgbClr val="15653D"/>
              </a:solidFill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3790" y="3009067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93790" y="3859530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ИИ: ✅ ускоряет работу</a:t>
            </a:r>
            <a:endParaRPr lang="en-US" sz="2400" b="1" dirty="0">
              <a:solidFill>
                <a:srgbClr val="15653D"/>
              </a:solidFill>
            </a:endParaRPr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35893" y="3009067"/>
            <a:ext cx="566976" cy="566976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235893" y="3859530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ИИ: ✅ помогает структурировать</a:t>
            </a:r>
            <a:endParaRPr lang="en-US" sz="2400" b="1" dirty="0">
              <a:solidFill>
                <a:srgbClr val="15653D"/>
              </a:solidFill>
            </a:endParaRPr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77995" y="3009067"/>
            <a:ext cx="566976" cy="566976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9961483" y="3884712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ИИ: </a:t>
            </a:r>
            <a:r>
              <a:rPr lang="en-US" sz="2400" dirty="0">
                <a:solidFill>
                  <a:srgbClr val="000000"/>
                </a:solidFill>
                <a:ea typeface="Geist" pitchFamily="34" charset="-122"/>
                <a:cs typeface="Geist" pitchFamily="34" charset="-120"/>
              </a:rPr>
              <a:t>✅</a:t>
            </a: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 экономит время</a:t>
            </a:r>
            <a:endParaRPr lang="en-US" sz="2400" dirty="0"/>
          </a:p>
        </p:txBody>
      </p:sp>
      <p:sp>
        <p:nvSpPr>
          <p:cNvPr id="13" name="Text 6"/>
          <p:cNvSpPr/>
          <p:nvPr/>
        </p:nvSpPr>
        <p:spPr>
          <a:xfrm>
            <a:off x="793790" y="447758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 самое важное:</a:t>
            </a:r>
            <a:endParaRPr lang="en-US" sz="2400" b="1" dirty="0">
              <a:solidFill>
                <a:srgbClr val="15653D"/>
              </a:solidFill>
            </a:endParaRPr>
          </a:p>
        </p:txBody>
      </p:sp>
      <p:sp>
        <p:nvSpPr>
          <p:cNvPr id="14" name="Text 7"/>
          <p:cNvSpPr/>
          <p:nvPr/>
        </p:nvSpPr>
        <p:spPr>
          <a:xfrm>
            <a:off x="1133951" y="5350788"/>
            <a:ext cx="1270265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Рабочий лист создаёт не нейросеть.</a:t>
            </a:r>
            <a:endParaRPr lang="en-US" sz="2400" b="1" dirty="0">
              <a:solidFill>
                <a:srgbClr val="15653D"/>
              </a:solidFill>
            </a:endParaRPr>
          </a:p>
        </p:txBody>
      </p:sp>
      <p:sp>
        <p:nvSpPr>
          <p:cNvPr id="15" name="Text 8"/>
          <p:cNvSpPr/>
          <p:nvPr/>
        </p:nvSpPr>
        <p:spPr>
          <a:xfrm>
            <a:off x="1133951" y="5968841"/>
            <a:ext cx="1270265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Рабочий лист создаёт учитель.</a:t>
            </a:r>
            <a:endParaRPr lang="en-US" sz="2400" b="1" dirty="0">
              <a:solidFill>
                <a:srgbClr val="15653D"/>
              </a:solidFill>
            </a:endParaRPr>
          </a:p>
        </p:txBody>
      </p:sp>
      <p:sp>
        <p:nvSpPr>
          <p:cNvPr id="16" name="Text 9"/>
          <p:cNvSpPr/>
          <p:nvPr/>
        </p:nvSpPr>
        <p:spPr>
          <a:xfrm>
            <a:off x="1133951" y="6586895"/>
            <a:ext cx="1270265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C00000"/>
                </a:solidFill>
                <a:ea typeface="Geist" pitchFamily="34" charset="-122"/>
                <a:cs typeface="Geist" pitchFamily="34" charset="-120"/>
              </a:rPr>
              <a:t>Нейросеть — это инструмент.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7" name="Shape 10"/>
          <p:cNvSpPr/>
          <p:nvPr/>
        </p:nvSpPr>
        <p:spPr>
          <a:xfrm>
            <a:off x="793790" y="5095637"/>
            <a:ext cx="30480" cy="2109311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8" name="Text 2">
            <a:extLst>
              <a:ext uri="{FF2B5EF4-FFF2-40B4-BE49-F238E27FC236}">
                <a16:creationId xmlns:a16="http://schemas.microsoft.com/office/drawing/2014/main" id="{48078CDB-5F5A-1D4B-BFAC-DF1B9EA7CA76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688669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С</a:t>
            </a:r>
            <a:r>
              <a:rPr lang="en-US" sz="445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егодня</a:t>
            </a: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 мы говорим не просто об искусственном интеллекте.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55985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4000" b="1" dirty="0">
                <a:ea typeface="Geist" pitchFamily="34" charset="-122"/>
                <a:cs typeface="Geist" pitchFamily="34" charset="-120"/>
              </a:rPr>
              <a:t>Мы говорим о профессиональном инструменте учителя</a:t>
            </a:r>
            <a:r>
              <a:rPr lang="en-US" sz="1750" dirty="0">
                <a:ea typeface="Geist" pitchFamily="34" charset="-122"/>
                <a:cs typeface="Geist" pitchFamily="34" charset="-120"/>
              </a:rPr>
              <a:t>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5177909"/>
            <a:ext cx="13042821" cy="11771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3600" b="1" dirty="0">
                <a:ea typeface="Geist" pitchFamily="34" charset="-122"/>
                <a:cs typeface="Geist" pitchFamily="34" charset="-120"/>
              </a:rPr>
              <a:t>Но прежде чем говорить об ИИ, нужно ответить на главный вопрос:</a:t>
            </a:r>
            <a:endParaRPr lang="en-US" sz="3600" b="1" dirty="0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BCFBFAEC-4A15-FD54-B056-F6B974E00796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304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148608"/>
            <a:ext cx="6439138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Что такое рабочий лист?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793790" y="3996809"/>
            <a:ext cx="13042821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Рабочий лист — это инструмент организации мыслительной деятельности ученика на уроке.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93790" y="4630222"/>
            <a:ext cx="2892028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Это не: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793790" y="5155525"/>
            <a:ext cx="6286262" cy="9703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не конспект,</a:t>
            </a:r>
            <a:endParaRPr lang="en-US" sz="2400" dirty="0"/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не тест,</a:t>
            </a:r>
            <a:endParaRPr lang="en-US" sz="2400" dirty="0"/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не распечатка вопросов.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7557968" y="4630222"/>
            <a:ext cx="2892028" cy="3614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Это: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7557968" y="5155525"/>
            <a:ext cx="6286262" cy="9703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✔ структурированный маршрут мышления</a:t>
            </a:r>
            <a:endParaRPr lang="en-US" sz="2400" dirty="0"/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✔ система заданий с конкретной целью</a:t>
            </a:r>
            <a:endParaRPr lang="en-US" sz="2400" dirty="0"/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✔ инструмент контроля результата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93790" y="6367463"/>
            <a:ext cx="13042821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Если коротко: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1082993" y="7021354"/>
            <a:ext cx="12753618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Рабочий лист — это сценарий мышления ученика.</a:t>
            </a:r>
            <a:endParaRPr lang="en-US" sz="2400" dirty="0"/>
          </a:p>
        </p:txBody>
      </p:sp>
      <p:sp>
        <p:nvSpPr>
          <p:cNvPr id="11" name="Shape 8"/>
          <p:cNvSpPr/>
          <p:nvPr/>
        </p:nvSpPr>
        <p:spPr>
          <a:xfrm>
            <a:off x="793790" y="6837045"/>
            <a:ext cx="22860" cy="653891"/>
          </a:xfrm>
          <a:prstGeom prst="rect">
            <a:avLst/>
          </a:prstGeom>
          <a:solidFill>
            <a:srgbClr val="006747"/>
          </a:solidFill>
          <a:ln/>
        </p:spPr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3A01B0C6-45EC-9C7E-750B-D427341E6C6A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936C04F-39AC-2772-C6D1-7E84913EB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5728" y="-34296"/>
            <a:ext cx="2617471" cy="366248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7E72B01-57A6-51DC-5039-9380802A65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3199" y="-29932"/>
            <a:ext cx="2642808" cy="365812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5362711-4E6C-5473-824D-E89A417DB0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86007" y="-52294"/>
            <a:ext cx="2689130" cy="37140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32473"/>
            <a:ext cx="591478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Для чего он нужен?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189488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Рабочий лист:</a:t>
            </a:r>
            <a:endParaRPr lang="en-US" sz="2400" b="1" dirty="0">
              <a:solidFill>
                <a:srgbClr val="15653D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793790" y="251293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chemeClr val="accent6">
                <a:lumMod val="50000"/>
              </a:schemeClr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530906" y="2586633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делает урок управляемым</a:t>
            </a:r>
            <a:r>
              <a:rPr lang="en-US" sz="175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,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93790" y="347686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chemeClr val="accent6">
                <a:lumMod val="50000"/>
              </a:scheme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530906" y="3550563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помогает ученику не терять логику,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793790" y="444079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chemeClr val="accent6">
                <a:lumMod val="50000"/>
              </a:schemeClr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530906" y="4514493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формирует навык анализа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793790" y="540472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00660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530906" y="5478423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позволяет дифференцировать задания,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793790" y="6368653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chemeClr val="accent6">
                <a:lumMod val="50000"/>
              </a:schemeClr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530906" y="6442353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ea typeface="Geist" pitchFamily="34" charset="-122"/>
                <a:cs typeface="Geist" pitchFamily="34" charset="-120"/>
              </a:rPr>
              <a:t>даёт измеряемый результат.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793790" y="713410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ea typeface="Geist" pitchFamily="34" charset="-122"/>
                <a:cs typeface="Geist" pitchFamily="34" charset="-120"/>
              </a:rPr>
              <a:t>Особенно важен в 5–7 классах, где ребёнок только учится мыслить структурно.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9E15336B-7BEF-11F3-D1C3-9E69C537CA92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E6F075D-B210-5043-6C5C-A3444A814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577" y="100198"/>
            <a:ext cx="4485674" cy="619854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076ACE7-839C-9EF1-3E6E-346BB3864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4460" y="1239107"/>
            <a:ext cx="4155940" cy="5751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0" descr="preencoded.png">
            <a:extLst>
              <a:ext uri="{FF2B5EF4-FFF2-40B4-BE49-F238E27FC236}">
                <a16:creationId xmlns:a16="http://schemas.microsoft.com/office/drawing/2014/main" id="{4D60C863-E519-0FED-5082-24689CDB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793790" y="1996916"/>
            <a:ext cx="949797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Для чего нужен </a:t>
            </a: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ИИ? 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15932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ИИ не придумывает методику. Методику задаёт учитель.</a:t>
            </a:r>
            <a:endParaRPr lang="en-US" sz="2400" b="1" dirty="0"/>
          </a:p>
        </p:txBody>
      </p:sp>
      <p:sp>
        <p:nvSpPr>
          <p:cNvPr id="4" name="Text 2"/>
          <p:cNvSpPr/>
          <p:nvPr/>
        </p:nvSpPr>
        <p:spPr>
          <a:xfrm>
            <a:off x="793790" y="3777377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 помогает:</a:t>
            </a:r>
            <a:endParaRPr lang="en-US" sz="2400" b="1" dirty="0">
              <a:solidFill>
                <a:srgbClr val="15653D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800" y="4406741"/>
            <a:ext cx="340162" cy="3401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530907" y="4395430"/>
            <a:ext cx="312110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структурировать,</a:t>
            </a:r>
            <a:endParaRPr lang="en-US" sz="24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46112" y="4418171"/>
            <a:ext cx="340162" cy="34016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370320" y="4384000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ускорять,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800" y="5552123"/>
            <a:ext cx="340162" cy="34016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530907" y="5540812"/>
            <a:ext cx="282392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предлагать варианты,</a:t>
            </a:r>
            <a:endParaRPr lang="en-US" sz="24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46112" y="5574864"/>
            <a:ext cx="340162" cy="34016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370320" y="5552123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экономить время.</a:t>
            </a:r>
            <a:endParaRPr lang="en-US" sz="2400" dirty="0"/>
          </a:p>
        </p:txBody>
      </p:sp>
      <p:sp>
        <p:nvSpPr>
          <p:cNvPr id="13" name="Text 2">
            <a:extLst>
              <a:ext uri="{FF2B5EF4-FFF2-40B4-BE49-F238E27FC236}">
                <a16:creationId xmlns:a16="http://schemas.microsoft.com/office/drawing/2014/main" id="{A8C3EBBB-060F-E54D-42E8-C75B90EAC4C3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pic>
        <p:nvPicPr>
          <p:cNvPr id="15" name="Рисунок 14" descr="Изображение выглядит как текст, человек, одежда, женщи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974AAED-9F8D-3FE6-3869-4892AFBF6F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4128" y="761882"/>
            <a:ext cx="5057775" cy="7048500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текст, снимок экрана, докумен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5E522A1-FBE5-5CAB-81C9-3B7195E011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9272" y="3076148"/>
            <a:ext cx="3801128" cy="51534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6835" y="661035"/>
            <a:ext cx="746486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4000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В каких нейросетях можно работать? 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396835" y="1128713"/>
            <a:ext cx="13836729" cy="336352"/>
          </a:xfrm>
          <a:prstGeom prst="roundRect">
            <a:avLst>
              <a:gd name="adj" fmla="val 30347"/>
            </a:avLst>
          </a:prstGeom>
          <a:solidFill>
            <a:srgbClr val="B3FFE7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183" y="1277898"/>
            <a:ext cx="141684" cy="1133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65215" y="1213723"/>
            <a:ext cx="13355002" cy="143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⚠ Важно: не вводим персональные данные учеников</a:t>
            </a:r>
            <a:r>
              <a:rPr lang="en-US" sz="850" dirty="0">
                <a:solidFill>
                  <a:srgbClr val="000000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850" dirty="0"/>
          </a:p>
        </p:txBody>
      </p:sp>
      <p:sp>
        <p:nvSpPr>
          <p:cNvPr id="6" name="Shape 3"/>
          <p:cNvSpPr/>
          <p:nvPr/>
        </p:nvSpPr>
        <p:spPr>
          <a:xfrm>
            <a:off x="396835" y="1563288"/>
            <a:ext cx="13836729" cy="1256109"/>
          </a:xfrm>
          <a:prstGeom prst="roundRect">
            <a:avLst>
              <a:gd name="adj" fmla="val 8126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412075" y="1544002"/>
            <a:ext cx="453628" cy="1225629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8" name="Text 5"/>
          <p:cNvSpPr/>
          <p:nvPr/>
        </p:nvSpPr>
        <p:spPr>
          <a:xfrm>
            <a:off x="550069" y="2050494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1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922377" y="1657350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ChatGPT (OpenAI)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912018" y="2093477"/>
            <a:ext cx="3305889" cy="853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400" u="sng" dirty="0">
                <a:solidFill>
                  <a:srgbClr val="006747"/>
                </a:solidFill>
                <a:ea typeface="Geist" pitchFamily="34" charset="-122"/>
                <a:cs typeface="Geist" pitchFamily="34" charset="-12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https://chat.openai.com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4471510" y="1593653"/>
            <a:ext cx="9518810" cy="4477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0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хорошо структурирует</a:t>
            </a:r>
            <a:endParaRPr lang="en-US" sz="2000" b="1" dirty="0"/>
          </a:p>
          <a:p>
            <a:pPr marL="342900" indent="-342900" algn="l">
              <a:buSzPct val="100000"/>
              <a:buChar char="•"/>
            </a:pPr>
            <a:r>
              <a:rPr lang="en-US" sz="20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помогает создавать задания</a:t>
            </a:r>
            <a:endParaRPr lang="en-US" sz="2000" b="1" dirty="0"/>
          </a:p>
          <a:p>
            <a:pPr marL="342900" indent="-342900" algn="l">
              <a:buSzPct val="100000"/>
              <a:buChar char="•"/>
            </a:pPr>
            <a:r>
              <a:rPr lang="en-US" sz="20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подходит для методических разработок</a:t>
            </a:r>
            <a:endParaRPr lang="en-US" sz="2000" b="1" dirty="0"/>
          </a:p>
        </p:txBody>
      </p:sp>
      <p:sp>
        <p:nvSpPr>
          <p:cNvPr id="12" name="Text 9"/>
          <p:cNvSpPr/>
          <p:nvPr/>
        </p:nvSpPr>
        <p:spPr>
          <a:xfrm>
            <a:off x="9510533" y="2060733"/>
            <a:ext cx="4301133" cy="28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160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Есть бесплатный доступ с ограничениями.</a:t>
            </a:r>
            <a:endParaRPr lang="en-US" sz="1600" b="1" dirty="0"/>
          </a:p>
        </p:txBody>
      </p:sp>
      <p:sp>
        <p:nvSpPr>
          <p:cNvPr id="13" name="Shape 10"/>
          <p:cNvSpPr/>
          <p:nvPr/>
        </p:nvSpPr>
        <p:spPr>
          <a:xfrm>
            <a:off x="381595" y="2793922"/>
            <a:ext cx="13836730" cy="1100257"/>
          </a:xfrm>
          <a:prstGeom prst="roundRect">
            <a:avLst>
              <a:gd name="adj" fmla="val 9277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412075" y="2856786"/>
            <a:ext cx="453628" cy="1069777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15" name="Text 12"/>
          <p:cNvSpPr/>
          <p:nvPr/>
        </p:nvSpPr>
        <p:spPr>
          <a:xfrm>
            <a:off x="550069" y="3285292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2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922377" y="2970133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DeepSeek</a:t>
            </a:r>
            <a:endParaRPr lang="en-US" sz="2400" dirty="0"/>
          </a:p>
        </p:txBody>
      </p:sp>
      <p:sp>
        <p:nvSpPr>
          <p:cNvPr id="17" name="Text 14"/>
          <p:cNvSpPr/>
          <p:nvPr/>
        </p:nvSpPr>
        <p:spPr>
          <a:xfrm>
            <a:off x="851416" y="3411019"/>
            <a:ext cx="13182600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400" u="sng" dirty="0">
                <a:solidFill>
                  <a:srgbClr val="006747"/>
                </a:solidFill>
                <a:ea typeface="Geist" pitchFamily="34" charset="-122"/>
                <a:cs typeface="Geist" pitchFamily="34" charset="-12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https://www.deepseek.com</a:t>
            </a:r>
            <a:endParaRPr lang="en-US" sz="2400" dirty="0"/>
          </a:p>
        </p:txBody>
      </p:sp>
      <p:sp>
        <p:nvSpPr>
          <p:cNvPr id="18" name="Text 15"/>
          <p:cNvSpPr/>
          <p:nvPr/>
        </p:nvSpPr>
        <p:spPr>
          <a:xfrm>
            <a:off x="4520563" y="2724091"/>
            <a:ext cx="9648708" cy="291941"/>
          </a:xfrm>
          <a:prstGeom prst="rect">
            <a:avLst/>
          </a:prstGeom>
          <a:noFill/>
          <a:ln/>
        </p:spPr>
        <p:txBody>
          <a:bodyPr wrap="square" lIns="0" tIns="0" rIns="0" bIns="0" numCol="2" rtlCol="0" anchor="t"/>
          <a:lstStyle/>
          <a:p>
            <a:pPr>
              <a:buNone/>
            </a:pPr>
            <a:r>
              <a:rPr lang="ru-RU" sz="1600" dirty="0"/>
              <a:t>анализирует текстовые запросы</a:t>
            </a:r>
            <a:br>
              <a:rPr lang="ru-RU" sz="1600" dirty="0"/>
            </a:br>
            <a:r>
              <a:rPr lang="ru-RU" sz="1600" dirty="0"/>
              <a:t>✔ структурирует материал по блокам</a:t>
            </a:r>
            <a:br>
              <a:rPr lang="ru-RU" sz="1600" dirty="0"/>
            </a:br>
            <a:r>
              <a:rPr lang="ru-RU" sz="1600" dirty="0"/>
              <a:t>✔ генерирует чёткие заголовки</a:t>
            </a:r>
            <a:br>
              <a:rPr lang="ru-RU" sz="1600" dirty="0"/>
            </a:br>
            <a:r>
              <a:rPr lang="ru-RU" sz="1600" dirty="0"/>
              <a:t>✔ создает списки заданий</a:t>
            </a:r>
            <a:br>
              <a:rPr lang="ru-RU" sz="1600" dirty="0"/>
            </a:br>
            <a:r>
              <a:rPr lang="ru-RU" sz="1600" dirty="0"/>
              <a:t>✔ формулирует тезисы и выводы</a:t>
            </a:r>
            <a:br>
              <a:rPr lang="ru-RU" sz="1600" dirty="0"/>
            </a:br>
            <a:r>
              <a:rPr lang="ru-RU" sz="1600" dirty="0"/>
              <a:t>✔ предлагает краткую и длинную версии текста</a:t>
            </a:r>
          </a:p>
          <a:p>
            <a:pPr>
              <a:buNone/>
            </a:pPr>
            <a:r>
              <a:rPr lang="ru-RU" sz="1600" dirty="0"/>
              <a:t>Например:</a:t>
            </a:r>
            <a:br>
              <a:rPr lang="ru-RU" sz="1600" dirty="0"/>
            </a:br>
            <a:r>
              <a:rPr lang="ru-RU" sz="1600" dirty="0"/>
              <a:t>Вы даёте цель урока + название произведения — она генерирует готовую </a:t>
            </a:r>
            <a:r>
              <a:rPr lang="ru-RU" dirty="0"/>
              <a:t>структуру.</a:t>
            </a:r>
          </a:p>
        </p:txBody>
      </p:sp>
      <p:sp>
        <p:nvSpPr>
          <p:cNvPr id="20" name="Shape 17"/>
          <p:cNvSpPr/>
          <p:nvPr/>
        </p:nvSpPr>
        <p:spPr>
          <a:xfrm>
            <a:off x="396835" y="3998476"/>
            <a:ext cx="13836729" cy="1100257"/>
          </a:xfrm>
          <a:prstGeom prst="roundRect">
            <a:avLst>
              <a:gd name="adj" fmla="val 9277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412075" y="4013716"/>
            <a:ext cx="453628" cy="1069777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22" name="Text 19"/>
          <p:cNvSpPr/>
          <p:nvPr/>
        </p:nvSpPr>
        <p:spPr>
          <a:xfrm>
            <a:off x="550069" y="4442222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3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922377" y="4127063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GigaChat (Сбер)</a:t>
            </a:r>
            <a:endParaRPr lang="en-US" sz="2400" dirty="0"/>
          </a:p>
        </p:txBody>
      </p:sp>
      <p:sp>
        <p:nvSpPr>
          <p:cNvPr id="25" name="Text 22"/>
          <p:cNvSpPr/>
          <p:nvPr/>
        </p:nvSpPr>
        <p:spPr>
          <a:xfrm>
            <a:off x="4471509" y="4110042"/>
            <a:ext cx="9633467" cy="291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0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хорошо ориентируется в русской литературе</a:t>
            </a:r>
            <a:endParaRPr lang="en-US" sz="2000" b="1" dirty="0"/>
          </a:p>
          <a:p>
            <a:pPr marL="342900" indent="-342900" algn="l">
              <a:buSzPct val="100000"/>
              <a:buChar char="•"/>
            </a:pPr>
            <a:r>
              <a:rPr lang="en-US" sz="20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удобен для школьной программы</a:t>
            </a:r>
            <a:endParaRPr lang="en-US" sz="2000" b="1" dirty="0"/>
          </a:p>
        </p:txBody>
      </p:sp>
      <p:sp>
        <p:nvSpPr>
          <p:cNvPr id="26" name="Text 23"/>
          <p:cNvSpPr/>
          <p:nvPr/>
        </p:nvSpPr>
        <p:spPr>
          <a:xfrm>
            <a:off x="10744199" y="4442222"/>
            <a:ext cx="3360777" cy="46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00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Базовый доступ бесплатный.</a:t>
            </a:r>
            <a:endParaRPr lang="en-US" sz="2000" dirty="0"/>
          </a:p>
        </p:txBody>
      </p:sp>
      <p:sp>
        <p:nvSpPr>
          <p:cNvPr id="34" name="Shape 31"/>
          <p:cNvSpPr/>
          <p:nvPr/>
        </p:nvSpPr>
        <p:spPr>
          <a:xfrm>
            <a:off x="381595" y="5522596"/>
            <a:ext cx="13836729" cy="1256109"/>
          </a:xfrm>
          <a:prstGeom prst="roundRect">
            <a:avLst>
              <a:gd name="adj" fmla="val 8126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363855" y="5551290"/>
            <a:ext cx="453628" cy="1225629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36" name="Text 33"/>
          <p:cNvSpPr/>
          <p:nvPr/>
        </p:nvSpPr>
        <p:spPr>
          <a:xfrm>
            <a:off x="550069" y="5677796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ru-RU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4</a:t>
            </a:r>
            <a:endParaRPr lang="en-US" sz="1300" dirty="0"/>
          </a:p>
        </p:txBody>
      </p:sp>
      <p:sp>
        <p:nvSpPr>
          <p:cNvPr id="37" name="Text 34"/>
          <p:cNvSpPr/>
          <p:nvPr/>
        </p:nvSpPr>
        <p:spPr>
          <a:xfrm>
            <a:off x="843081" y="5736492"/>
            <a:ext cx="1576149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Qwen (Alibaba Cloud)</a:t>
            </a:r>
            <a:endParaRPr lang="en-US" sz="2400" dirty="0"/>
          </a:p>
        </p:txBody>
      </p:sp>
      <p:sp>
        <p:nvSpPr>
          <p:cNvPr id="38" name="Text 35"/>
          <p:cNvSpPr/>
          <p:nvPr/>
        </p:nvSpPr>
        <p:spPr>
          <a:xfrm>
            <a:off x="865703" y="6127552"/>
            <a:ext cx="3352204" cy="3111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2400" u="sng" dirty="0">
                <a:solidFill>
                  <a:srgbClr val="006747"/>
                </a:solidFill>
                <a:ea typeface="Geist" pitchFamily="34" charset="-122"/>
                <a:cs typeface="Geist" pitchFamily="34" charset="-12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https://chat.qwen.ai</a:t>
            </a:r>
            <a:endParaRPr lang="en-US" sz="2400" dirty="0"/>
          </a:p>
        </p:txBody>
      </p:sp>
      <p:sp>
        <p:nvSpPr>
          <p:cNvPr id="39" name="Text 36"/>
          <p:cNvSpPr/>
          <p:nvPr/>
        </p:nvSpPr>
        <p:spPr>
          <a:xfrm>
            <a:off x="4471510" y="5479792"/>
            <a:ext cx="9746815" cy="447794"/>
          </a:xfrm>
          <a:prstGeom prst="rect">
            <a:avLst/>
          </a:prstGeom>
          <a:noFill/>
          <a:ln/>
        </p:spPr>
        <p:txBody>
          <a:bodyPr wrap="square" lIns="0" tIns="0" rIns="0" bIns="0" numCol="2" rtlCol="0" anchor="t"/>
          <a:lstStyle/>
          <a:p>
            <a:pPr>
              <a:buNone/>
            </a:pPr>
            <a:r>
              <a:rPr lang="ru-RU" sz="2000" dirty="0"/>
              <a:t>✔ Быстро строит логическую структуру</a:t>
            </a:r>
            <a:br>
              <a:rPr lang="ru-RU" sz="2000" dirty="0"/>
            </a:br>
            <a:r>
              <a:rPr lang="ru-RU" sz="2000" dirty="0"/>
              <a:t>✔ Хорошо работает с планами и таблицами</a:t>
            </a:r>
            <a:br>
              <a:rPr lang="ru-RU" sz="2000" dirty="0"/>
            </a:br>
            <a:r>
              <a:rPr lang="ru-RU" sz="2000" dirty="0"/>
              <a:t>✔ Даёт достаточно чёткие формулировки</a:t>
            </a:r>
            <a:br>
              <a:rPr lang="ru-RU" sz="2000" dirty="0"/>
            </a:br>
            <a:r>
              <a:rPr lang="ru-RU" sz="2000" dirty="0"/>
              <a:t>✔ Бесплатный доступ</a:t>
            </a:r>
            <a:br>
              <a:rPr lang="ru-RU" sz="2000" dirty="0"/>
            </a:br>
            <a:r>
              <a:rPr lang="ru-RU" sz="2000" dirty="0"/>
              <a:t>✔ Не требует сложной регистрации</a:t>
            </a:r>
          </a:p>
          <a:p>
            <a:pPr>
              <a:buNone/>
            </a:pPr>
            <a:r>
              <a:rPr lang="ru-RU" sz="2000" dirty="0"/>
              <a:t>Для рабочих листов это удобно:</a:t>
            </a:r>
            <a:br>
              <a:rPr lang="ru-RU" sz="2000" dirty="0"/>
            </a:br>
            <a:r>
              <a:rPr lang="ru-RU" sz="2000" dirty="0"/>
              <a:t>она аккуратно выстраивает блоки «цель — задания — вывод».</a:t>
            </a:r>
          </a:p>
        </p:txBody>
      </p:sp>
      <p:sp>
        <p:nvSpPr>
          <p:cNvPr id="40" name="Text 37"/>
          <p:cNvSpPr/>
          <p:nvPr/>
        </p:nvSpPr>
        <p:spPr>
          <a:xfrm>
            <a:off x="843081" y="7167682"/>
            <a:ext cx="13182600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3200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Требует обязательной проверки текста учителем.</a:t>
            </a:r>
            <a:endParaRPr lang="en-US" sz="3200" dirty="0">
              <a:solidFill>
                <a:srgbClr val="15653D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366C573-F245-F957-8622-0D549B3B109B}"/>
              </a:ext>
            </a:extLst>
          </p:cNvPr>
          <p:cNvSpPr txBox="1"/>
          <p:nvPr/>
        </p:nvSpPr>
        <p:spPr>
          <a:xfrm>
            <a:off x="765215" y="4332922"/>
            <a:ext cx="291655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15653D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ГигаЧат</a:t>
            </a:r>
            <a:r>
              <a:rPr lang="ru-RU" sz="2000" dirty="0">
                <a:solidFill>
                  <a:srgbClr val="15653D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— русскоязычная нейросеть от Сбера</a:t>
            </a:r>
            <a:endParaRPr lang="ru-RU" sz="2000" dirty="0">
              <a:solidFill>
                <a:srgbClr val="15653D"/>
              </a:solidFill>
            </a:endParaRPr>
          </a:p>
        </p:txBody>
      </p:sp>
      <p:sp>
        <p:nvSpPr>
          <p:cNvPr id="43" name="Text 2">
            <a:extLst>
              <a:ext uri="{FF2B5EF4-FFF2-40B4-BE49-F238E27FC236}">
                <a16:creationId xmlns:a16="http://schemas.microsoft.com/office/drawing/2014/main" id="{DCA8F089-A771-B2C0-0158-981B722AD7D3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0" descr="preencoded.png">
            <a:extLst>
              <a:ext uri="{FF2B5EF4-FFF2-40B4-BE49-F238E27FC236}">
                <a16:creationId xmlns:a16="http://schemas.microsoft.com/office/drawing/2014/main" id="{887FCA7C-E6BE-D5F0-97BF-915853189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793790" y="1407319"/>
            <a:ext cx="769870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Принципы </a:t>
            </a:r>
            <a:r>
              <a:rPr lang="en-US" sz="445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безопасной</a:t>
            </a:r>
            <a:r>
              <a:rPr lang="en-US" sz="4450" b="1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работы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45625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15653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530906" y="2529959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Не вводим фамилии учеников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dirty="0"/>
          </a:p>
        </p:txBody>
      </p:sp>
      <p:sp>
        <p:nvSpPr>
          <p:cNvPr id="5" name="Shape 3"/>
          <p:cNvSpPr/>
          <p:nvPr/>
        </p:nvSpPr>
        <p:spPr>
          <a:xfrm>
            <a:off x="793790" y="342018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15653D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530906" y="3493889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Не загружаем ведомости.</a:t>
            </a:r>
            <a:endParaRPr lang="en-US" sz="2400" b="1" dirty="0"/>
          </a:p>
        </p:txBody>
      </p:sp>
      <p:sp>
        <p:nvSpPr>
          <p:cNvPr id="7" name="Shape 5"/>
          <p:cNvSpPr/>
          <p:nvPr/>
        </p:nvSpPr>
        <p:spPr>
          <a:xfrm>
            <a:off x="793790" y="438411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15653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530906" y="4457819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Проверяем цитаты.</a:t>
            </a:r>
            <a:endParaRPr lang="en-US" sz="2400" b="1" dirty="0"/>
          </a:p>
        </p:txBody>
      </p:sp>
      <p:sp>
        <p:nvSpPr>
          <p:cNvPr id="9" name="Shape 7"/>
          <p:cNvSpPr/>
          <p:nvPr/>
        </p:nvSpPr>
        <p:spPr>
          <a:xfrm>
            <a:off x="793790" y="534804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15653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530906" y="5421749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Проверяем факты</a:t>
            </a:r>
            <a:r>
              <a:rPr lang="en-US" sz="1750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793790" y="6311979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D1EFE4"/>
          </a:solidFill>
          <a:ln w="7620">
            <a:solidFill>
              <a:srgbClr val="15653D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30906" y="6385679"/>
            <a:ext cx="123057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Geist" pitchFamily="34" charset="-122"/>
                <a:cs typeface="Geist" pitchFamily="34" charset="-120"/>
              </a:rPr>
              <a:t>Сохраняем авторство учителя.</a:t>
            </a:r>
            <a:endParaRPr lang="en-US" sz="2400" b="1" dirty="0"/>
          </a:p>
        </p:txBody>
      </p:sp>
      <p:sp>
        <p:nvSpPr>
          <p:cNvPr id="14" name="Text 2">
            <a:extLst>
              <a:ext uri="{FF2B5EF4-FFF2-40B4-BE49-F238E27FC236}">
                <a16:creationId xmlns:a16="http://schemas.microsoft.com/office/drawing/2014/main" id="{4B72FB34-C105-2550-9D8F-8012D6F12F3A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53C01FC-100E-EC82-6D79-156E497CB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058" y="2237661"/>
            <a:ext cx="4046977" cy="5671899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текст, снимок экрана, число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D3CC386-CB17-52F5-E957-3FD7FCBA1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7268" y="2196064"/>
            <a:ext cx="4186238" cy="57550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0" descr="preencoded.png">
            <a:extLst>
              <a:ext uri="{FF2B5EF4-FFF2-40B4-BE49-F238E27FC236}">
                <a16:creationId xmlns:a16="http://schemas.microsoft.com/office/drawing/2014/main" id="{8E9A0157-7620-3E49-DAED-4F0F60E28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396835" y="766167"/>
            <a:ext cx="904232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006747"/>
                </a:solidFill>
                <a:ea typeface="Noto Serif SC Bold" pitchFamily="34" charset="-122"/>
                <a:cs typeface="Noto Serif SC Bold" pitchFamily="34" charset="-120"/>
              </a:rPr>
              <a:t>Самое важное: какие данные нужно задать ИИ? </a:t>
            </a:r>
            <a:endParaRPr lang="en-US" sz="3600" dirty="0"/>
          </a:p>
        </p:txBody>
      </p:sp>
      <p:sp>
        <p:nvSpPr>
          <p:cNvPr id="8" name="Shape 6"/>
          <p:cNvSpPr/>
          <p:nvPr/>
        </p:nvSpPr>
        <p:spPr>
          <a:xfrm>
            <a:off x="396835" y="2160389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ru-RU" dirty="0"/>
          </a:p>
        </p:txBody>
      </p:sp>
      <p:sp>
        <p:nvSpPr>
          <p:cNvPr id="9" name="Shape 7"/>
          <p:cNvSpPr/>
          <p:nvPr/>
        </p:nvSpPr>
        <p:spPr>
          <a:xfrm>
            <a:off x="412075" y="2175629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10" name="Text 8"/>
          <p:cNvSpPr/>
          <p:nvPr/>
        </p:nvSpPr>
        <p:spPr>
          <a:xfrm>
            <a:off x="550069" y="2394228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1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922377" y="2288977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 err="1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Класс</a:t>
            </a:r>
            <a:r>
              <a:rPr lang="ru-RU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, возраст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396835" y="2897505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12075" y="2912745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14" name="Text 12"/>
          <p:cNvSpPr/>
          <p:nvPr/>
        </p:nvSpPr>
        <p:spPr>
          <a:xfrm>
            <a:off x="550069" y="3131344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2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22377" y="3026093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Цель урока</a:t>
            </a:r>
            <a:endParaRPr lang="en-US" sz="2400" dirty="0"/>
          </a:p>
        </p:txBody>
      </p:sp>
      <p:sp>
        <p:nvSpPr>
          <p:cNvPr id="16" name="Shape 14"/>
          <p:cNvSpPr/>
          <p:nvPr/>
        </p:nvSpPr>
        <p:spPr>
          <a:xfrm>
            <a:off x="396835" y="3634621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12075" y="3649861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18" name="Text 16"/>
          <p:cNvSpPr/>
          <p:nvPr/>
        </p:nvSpPr>
        <p:spPr>
          <a:xfrm>
            <a:off x="550069" y="3868460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3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922377" y="3763208"/>
            <a:ext cx="1703189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Формируемые умения</a:t>
            </a:r>
            <a:endParaRPr lang="en-US" sz="2400" dirty="0"/>
          </a:p>
        </p:txBody>
      </p:sp>
      <p:sp>
        <p:nvSpPr>
          <p:cNvPr id="20" name="Shape 18"/>
          <p:cNvSpPr/>
          <p:nvPr/>
        </p:nvSpPr>
        <p:spPr>
          <a:xfrm>
            <a:off x="396835" y="4371737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412075" y="4386977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22" name="Text 20"/>
          <p:cNvSpPr/>
          <p:nvPr/>
        </p:nvSpPr>
        <p:spPr>
          <a:xfrm>
            <a:off x="550069" y="4605576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4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922377" y="4500324"/>
            <a:ext cx="1503759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Уровень сложности</a:t>
            </a:r>
            <a:endParaRPr lang="en-US" sz="2400" dirty="0"/>
          </a:p>
        </p:txBody>
      </p:sp>
      <p:sp>
        <p:nvSpPr>
          <p:cNvPr id="24" name="Shape 22"/>
          <p:cNvSpPr/>
          <p:nvPr/>
        </p:nvSpPr>
        <p:spPr>
          <a:xfrm>
            <a:off x="396835" y="5108853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12075" y="5124093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26" name="Text 24"/>
          <p:cNvSpPr/>
          <p:nvPr/>
        </p:nvSpPr>
        <p:spPr>
          <a:xfrm>
            <a:off x="550069" y="5342692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5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922377" y="5237440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Формат ответов</a:t>
            </a:r>
            <a:endParaRPr lang="en-US" sz="2400" dirty="0"/>
          </a:p>
        </p:txBody>
      </p:sp>
      <p:sp>
        <p:nvSpPr>
          <p:cNvPr id="28" name="Shape 26"/>
          <p:cNvSpPr/>
          <p:nvPr/>
        </p:nvSpPr>
        <p:spPr>
          <a:xfrm>
            <a:off x="396835" y="5845969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412075" y="5861209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</p:sp>
      <p:sp>
        <p:nvSpPr>
          <p:cNvPr id="30" name="Text 28"/>
          <p:cNvSpPr/>
          <p:nvPr/>
        </p:nvSpPr>
        <p:spPr>
          <a:xfrm>
            <a:off x="550069" y="6079808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6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922377" y="5974556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Объём</a:t>
            </a:r>
            <a:endParaRPr lang="en-US" sz="2400" dirty="0"/>
          </a:p>
        </p:txBody>
      </p:sp>
      <p:sp>
        <p:nvSpPr>
          <p:cNvPr id="32" name="Shape 30"/>
          <p:cNvSpPr/>
          <p:nvPr/>
        </p:nvSpPr>
        <p:spPr>
          <a:xfrm>
            <a:off x="396835" y="6583085"/>
            <a:ext cx="13836729" cy="680442"/>
          </a:xfrm>
          <a:prstGeom prst="roundRect">
            <a:avLst>
              <a:gd name="adj" fmla="val 15001"/>
            </a:avLst>
          </a:prstGeom>
          <a:solidFill>
            <a:srgbClr val="E5F9F2">
              <a:alpha val="95000"/>
            </a:srgbClr>
          </a:solidFill>
          <a:ln w="15240">
            <a:solidFill>
              <a:srgbClr val="B7D5CA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412075" y="6598325"/>
            <a:ext cx="453628" cy="649962"/>
          </a:xfrm>
          <a:prstGeom prst="roundRect">
            <a:avLst>
              <a:gd name="adj" fmla="val 18470"/>
            </a:avLst>
          </a:prstGeom>
          <a:solidFill>
            <a:srgbClr val="D1EFE4"/>
          </a:solidFill>
          <a:ln/>
        </p:spPr>
        <p:txBody>
          <a:bodyPr/>
          <a:lstStyle/>
          <a:p>
            <a:endParaRPr lang="ru-RU" dirty="0"/>
          </a:p>
        </p:txBody>
      </p:sp>
      <p:sp>
        <p:nvSpPr>
          <p:cNvPr id="34" name="Text 32"/>
          <p:cNvSpPr/>
          <p:nvPr/>
        </p:nvSpPr>
        <p:spPr>
          <a:xfrm>
            <a:off x="550069" y="6816923"/>
            <a:ext cx="170021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7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922377" y="6711672"/>
            <a:ext cx="2494240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2400" b="1" dirty="0">
                <a:solidFill>
                  <a:srgbClr val="4B4A4A"/>
                </a:solidFill>
                <a:ea typeface="Noto Serif SC Bold" pitchFamily="34" charset="-122"/>
                <a:cs typeface="Noto Serif SC Bold" pitchFamily="34" charset="-120"/>
              </a:rPr>
              <a:t>Наличие критериев оценивания</a:t>
            </a:r>
            <a:endParaRPr lang="en-US" sz="2400" dirty="0"/>
          </a:p>
        </p:txBody>
      </p:sp>
      <p:sp>
        <p:nvSpPr>
          <p:cNvPr id="36" name="Text 34"/>
          <p:cNvSpPr/>
          <p:nvPr/>
        </p:nvSpPr>
        <p:spPr>
          <a:xfrm>
            <a:off x="396835" y="7327225"/>
            <a:ext cx="13836729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3200" dirty="0">
                <a:solidFill>
                  <a:srgbClr val="15653D"/>
                </a:solidFill>
                <a:ea typeface="Geist" pitchFamily="34" charset="-122"/>
                <a:cs typeface="Geist" pitchFamily="34" charset="-120"/>
              </a:rPr>
              <a:t>ИИ работает настолько качественно, насколько точно задан запрос.</a:t>
            </a:r>
            <a:endParaRPr lang="en-US" sz="3200" dirty="0">
              <a:solidFill>
                <a:srgbClr val="15653D"/>
              </a:solidFill>
            </a:endParaRPr>
          </a:p>
        </p:txBody>
      </p:sp>
      <p:sp>
        <p:nvSpPr>
          <p:cNvPr id="37" name="Text 2">
            <a:extLst>
              <a:ext uri="{FF2B5EF4-FFF2-40B4-BE49-F238E27FC236}">
                <a16:creationId xmlns:a16="http://schemas.microsoft.com/office/drawing/2014/main" id="{9ED544BA-0E6E-D222-67F2-2D3BB28A0F64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pic>
        <p:nvPicPr>
          <p:cNvPr id="40" name="Рисунок 39" descr="Изображение выглядит как текс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5C09B5C-190D-6C7C-D08D-A665C40B4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917" y="1400770"/>
            <a:ext cx="3916645" cy="5557124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56F9389-CC20-4C61-D34A-C332A4422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1398" y="1360636"/>
            <a:ext cx="4016625" cy="56278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21E09CE-3899-6AF7-CEE2-68E85557A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BDCA10-D008-427D-B5DE-D1CCC7372CD7}"/>
              </a:ext>
            </a:extLst>
          </p:cNvPr>
          <p:cNvSpPr txBox="1"/>
          <p:nvPr/>
        </p:nvSpPr>
        <p:spPr>
          <a:xfrm>
            <a:off x="148590" y="113408"/>
            <a:ext cx="6526530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🎯 МАСТЕР-ПРОМПТ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для создания рабочего листа по литературе (5–7 классы)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Роль модели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Ты — учитель литературы и методист с высшей квалификационной категорией. Создай рабочий лист для учащихся ___ класса.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Исходные данные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Произведение: __________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Автор: __________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Тип урока: (первичное изучение / анализ / обобщение / контроль)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Цель урока: (одна чёткая формулировка)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Уровень класса: (базовый / сильный / смешанный)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Продолжительность работы: ______ минут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Общие требования к рабочему листу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рабочий инструмент урока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а не конспект.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Никаких вступлений и теоретических объяснений.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Без методических комментариев.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Формулировки краткие, точные, понятные ученику 5–7 класса.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Все задания направлены на достижение цели урока.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Объём соответствует указанному времени.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959013-9E7B-C88F-2670-8C091A09E3B6}"/>
              </a:ext>
            </a:extLst>
          </p:cNvPr>
          <p:cNvSpPr txBox="1"/>
          <p:nvPr/>
        </p:nvSpPr>
        <p:spPr>
          <a:xfrm>
            <a:off x="6766560" y="113408"/>
            <a:ext cx="7315200" cy="7848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Структура рабочего листа (обязательная логика)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I. Понимание текста (репродуктивный уровень)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2–4 задания: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работа с фактом,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поиск информации в тексте,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уточнение сюжета,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цитатная работа.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Формат: таблица / краткие ответы / выбор позиции / восстановление последовательности.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II. Анализ (аналитический уровень)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3–5 заданий: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характеристика героя через поступки;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выявление авторской позиции;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работа с художественными средствами;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определение темы и основной мысли;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элементы жанрового анализа (по возрасту).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Обязательно: задания на доказательство с опорой на текст.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III. Осмысление (интерпретационный уровень)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1–2 задания: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формулирование вывода;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мини-ответ 5–7 предложений;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проблемный вопрос;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сопоставление (по возрасту);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творческий элемент с аналитической основой.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E7967A9A-1C3B-9BF3-664A-4838BB57F485}"/>
              </a:ext>
            </a:extLst>
          </p:cNvPr>
          <p:cNvSpPr/>
          <p:nvPr/>
        </p:nvSpPr>
        <p:spPr>
          <a:xfrm>
            <a:off x="12012930" y="7589520"/>
            <a:ext cx="2617470" cy="6400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57100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937</Words>
  <Application>Microsoft Office PowerPoint</Application>
  <PresentationFormat>Произвольный</PresentationFormat>
  <Paragraphs>191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Noto Serif SC Bold</vt:lpstr>
      <vt:lpstr>Geist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Пользователь</cp:lastModifiedBy>
  <cp:revision>6</cp:revision>
  <dcterms:created xsi:type="dcterms:W3CDTF">2026-03-02T16:07:30Z</dcterms:created>
  <dcterms:modified xsi:type="dcterms:W3CDTF">2026-03-02T20:23:32Z</dcterms:modified>
</cp:coreProperties>
</file>