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69" d="100"/>
          <a:sy n="69" d="100"/>
        </p:scale>
        <p:origin x="-1416" y="-96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presProps" Target="presProps.xml" /><Relationship Id="rId9" Type="http://schemas.openxmlformats.org/officeDocument/2006/relationships/tableStyles" Target="tableStyles.xml" /><Relationship Id="rId1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 bwMode="auto"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cap="all" spc="1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>
              <a:spcBef>
                <a:spcPts val="0"/>
              </a:spcBef>
              <a:buFont typeface="Arial"/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-1" y="0"/>
            <a:ext cx="9000877" cy="48463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5715000"/>
            <a:ext cx="8153399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auto">
          <a:xfrm>
            <a:off x="457200" y="4953000"/>
            <a:ext cx="8153399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599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3600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 rot="16199998">
            <a:off x="8227377" y="5885496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auto"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spcBef>
          <a:spcPts val="0"/>
        </a:spcBef>
        <a:buNone/>
        <a:defRPr sz="3600" cap="all" spc="-6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>
        <a:spcBef>
          <a:spcPts val="0"/>
        </a:spcBef>
        <a:spcAft>
          <a:spcPts val="600"/>
        </a:spcAft>
        <a:buFont typeface="Arial"/>
        <a:buNone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>
        <a:spcBef>
          <a:spcPts val="0"/>
        </a:spcBef>
        <a:buClr>
          <a:schemeClr val="tx2"/>
        </a:buClr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Clr>
          <a:schemeClr val="tx2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5004815" name=""/>
          <p:cNvSpPr txBox="1"/>
          <p:nvPr/>
        </p:nvSpPr>
        <p:spPr bwMode="auto">
          <a:xfrm flipH="0" flipV="0">
            <a:off x="404452" y="258127"/>
            <a:ext cx="8344814" cy="653006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1800"/>
              <a:t>Муниципальное общеобразовательное автономное учреждение</a:t>
            </a:r>
            <a:endParaRPr sz="1800"/>
          </a:p>
          <a:p>
            <a:pPr algn="ctr">
              <a:defRPr/>
            </a:pPr>
            <a:r>
              <a:rPr sz="1800"/>
              <a:t>«Основная общеобразовательная школа №90»</a:t>
            </a:r>
            <a:endParaRPr sz="1800"/>
          </a:p>
          <a:p>
            <a:pPr marL="320674" marR="311149" algn="ctr">
              <a:spcBef>
                <a:spcPts val="999"/>
              </a:spcBef>
              <a:defRPr/>
            </a:pPr>
            <a:endParaRPr sz="18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r>
              <a:rPr sz="2000">
                <a:ea typeface="Calibri"/>
                <a:cs typeface="Calibri"/>
              </a:rPr>
              <a:t>Выступление на тему:</a:t>
            </a:r>
            <a:endParaRPr sz="2000">
              <a:ea typeface="Calibri"/>
              <a:cs typeface="Calibri"/>
            </a:endParaRPr>
          </a:p>
          <a:p>
            <a:pPr marL="320674" marR="311149" algn="ctr">
              <a:spcBef>
                <a:spcPts val="999"/>
              </a:spcBef>
              <a:defRPr/>
            </a:pPr>
            <a:r>
              <a:rPr sz="2200" b="1">
                <a:ea typeface="Calibri"/>
                <a:cs typeface="Calibri"/>
              </a:rPr>
              <a:t>«ОГЭ. Задание 20: разбираем до деталей» </a:t>
            </a:r>
            <a:r>
              <a:rPr sz="2200" b="1" spc="-384">
                <a:ea typeface="Calibri"/>
                <a:cs typeface="Calibri"/>
              </a:rPr>
              <a:t> </a:t>
            </a:r>
            <a:endParaRPr sz="2200" b="1">
              <a:ea typeface="Calibri"/>
              <a:cs typeface="Calibri"/>
            </a:endParaRPr>
          </a:p>
          <a:p>
            <a:pPr algn="ctr">
              <a:spcBef>
                <a:spcPts val="14"/>
              </a:spcBef>
              <a:defRPr/>
            </a:pPr>
            <a:endParaRPr sz="1400"/>
          </a:p>
          <a:p>
            <a:pPr marL="2094864" algn="ctr">
              <a:spcBef>
                <a:spcPts val="143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79774" marR="0" lvl="1" indent="0" algn="l">
              <a:spcBef>
                <a:spcPts val="1439"/>
              </a:spcBef>
              <a:defRPr/>
            </a:pPr>
            <a:endParaRPr sz="1400">
              <a:ea typeface="Calibri"/>
              <a:cs typeface="Calibri"/>
            </a:endParaRPr>
          </a:p>
          <a:p>
            <a:pPr marL="3279774" marR="0" lvl="1" indent="0" algn="l">
              <a:spcBef>
                <a:spcPts val="1439"/>
              </a:spcBef>
              <a:defRPr/>
            </a:pPr>
            <a:r>
              <a:rPr sz="1400">
                <a:ea typeface="Calibri"/>
                <a:cs typeface="Calibri"/>
              </a:rPr>
              <a:t>Выполнил</a:t>
            </a:r>
            <a:r>
              <a:rPr sz="1400">
                <a:ea typeface="Calibri"/>
                <a:cs typeface="Calibri"/>
              </a:rPr>
              <a:t>а:</a:t>
            </a:r>
            <a:endParaRPr sz="1400">
              <a:ea typeface="Calibri"/>
              <a:cs typeface="Calibri"/>
            </a:endParaRPr>
          </a:p>
          <a:p>
            <a:pPr marL="3279774" marR="0" lvl="1" indent="0" algn="l">
              <a:lnSpc>
                <a:spcPts val="1839"/>
              </a:lnSpc>
              <a:defRPr/>
            </a:pPr>
            <a:r>
              <a:rPr sz="1400">
                <a:ea typeface="Calibri"/>
                <a:cs typeface="Calibri"/>
              </a:rPr>
              <a:t>Баженова Валентина Викторовна,</a:t>
            </a:r>
            <a:endParaRPr sz="1400">
              <a:ea typeface="Calibri"/>
              <a:cs typeface="Calibri"/>
            </a:endParaRPr>
          </a:p>
          <a:p>
            <a:pPr marL="3279774" marR="0" lvl="1" indent="0" algn="l">
              <a:lnSpc>
                <a:spcPts val="1839"/>
              </a:lnSpc>
              <a:defRPr/>
            </a:pPr>
            <a:r>
              <a:rPr sz="1400">
                <a:ea typeface="Calibri"/>
                <a:cs typeface="Calibri"/>
              </a:rPr>
              <a:t>учитель</a:t>
            </a:r>
            <a:r>
              <a:rPr sz="1400" spc="374">
                <a:ea typeface="Calibri"/>
                <a:cs typeface="Calibri"/>
              </a:rPr>
              <a:t> </a:t>
            </a:r>
            <a:r>
              <a:rPr sz="1400">
                <a:ea typeface="Calibri"/>
                <a:cs typeface="Calibri"/>
              </a:rPr>
              <a:t>математики</a:t>
            </a:r>
            <a:r>
              <a:rPr sz="1400" spc="-19">
                <a:ea typeface="Calibri"/>
                <a:cs typeface="Calibri"/>
              </a:rPr>
              <a:t> </a:t>
            </a:r>
            <a:r>
              <a:rPr sz="1400">
                <a:ea typeface="Calibri"/>
                <a:cs typeface="Calibri"/>
              </a:rPr>
              <a:t>высшей </a:t>
            </a:r>
            <a:r>
              <a:rPr sz="1400">
                <a:ea typeface="Calibri"/>
                <a:cs typeface="Calibri"/>
              </a:rPr>
              <a:t>категории.</a:t>
            </a:r>
            <a:endParaRPr sz="1400">
              <a:ea typeface="Calibri"/>
              <a:cs typeface="Calibri"/>
            </a:endParaRPr>
          </a:p>
          <a:p>
            <a:pPr marL="3060064" marR="0" indent="0" algn="ctr">
              <a:lnSpc>
                <a:spcPts val="1839"/>
              </a:lnSpc>
              <a:defRPr/>
            </a:pPr>
            <a:endParaRPr sz="1400">
              <a:ea typeface="Calibri"/>
              <a:cs typeface="Calibri"/>
            </a:endParaRPr>
          </a:p>
          <a:p>
            <a:pPr marL="2198369" algn="ctr">
              <a:lnSpc>
                <a:spcPts val="1839"/>
              </a:lnSpc>
              <a:defRPr/>
            </a:pPr>
            <a:endParaRPr sz="1400">
              <a:ea typeface="Calibri"/>
              <a:cs typeface="Calibri"/>
            </a:endParaRPr>
          </a:p>
          <a:p>
            <a:pPr marL="2198369" algn="ctr">
              <a:lnSpc>
                <a:spcPts val="1839"/>
              </a:lnSpc>
              <a:defRPr/>
            </a:pPr>
            <a:endParaRPr sz="1400">
              <a:ea typeface="Calibri"/>
              <a:cs typeface="Calibri"/>
            </a:endParaRPr>
          </a:p>
          <a:p>
            <a:pPr marL="0" algn="ctr">
              <a:lnSpc>
                <a:spcPts val="1839"/>
              </a:lnSpc>
              <a:defRPr/>
            </a:pPr>
            <a:endParaRPr sz="1400">
              <a:ea typeface="Calibri"/>
              <a:cs typeface="Calibri"/>
            </a:endParaRPr>
          </a:p>
          <a:p>
            <a:pPr algn="ctr">
              <a:defRPr/>
            </a:pPr>
            <a:r>
              <a:rPr sz="1400">
                <a:ea typeface="Calibri"/>
                <a:cs typeface="Calibri"/>
              </a:rPr>
              <a:t>2026 г.</a:t>
            </a:r>
            <a:br>
              <a:rPr sz="1400" b="1">
                <a:latin typeface="Times New Roman"/>
                <a:cs typeface="Times New Roman"/>
              </a:rPr>
            </a:br>
            <a:endParaRPr sz="1400" b="1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5982437" name=""/>
          <p:cNvSpPr txBox="1"/>
          <p:nvPr/>
        </p:nvSpPr>
        <p:spPr bwMode="auto">
          <a:xfrm flipH="0" flipV="0">
            <a:off x="236882" y="1855900"/>
            <a:ext cx="8670234" cy="22253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latin typeface="Times New Roman"/>
                <a:cs typeface="Times New Roman"/>
              </a:rPr>
              <a:t>Типы задач, предлагаемых в задании №20 ОГЭ по математике</a:t>
            </a:r>
            <a:endParaRPr sz="20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В большинстве своём задание №20 подразумевает решение</a:t>
            </a:r>
            <a:r>
              <a:rPr sz="2000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1) уравнения</a:t>
            </a:r>
            <a:r>
              <a:rPr sz="2000" b="1">
                <a:latin typeface="Times New Roman"/>
                <a:cs typeface="Times New Roman"/>
              </a:rPr>
              <a:t> (системы уравнений)</a:t>
            </a:r>
            <a:r>
              <a:rPr sz="2000" b="1">
                <a:latin typeface="Times New Roman"/>
                <a:cs typeface="Times New Roman"/>
              </a:rPr>
              <a:t>; </a:t>
            </a:r>
            <a:endParaRPr sz="20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2) </a:t>
            </a:r>
            <a:r>
              <a:rPr sz="2000" b="1">
                <a:latin typeface="Times New Roman"/>
                <a:cs typeface="Times New Roman"/>
              </a:rPr>
              <a:t>неравенства. </a:t>
            </a:r>
            <a:endParaRPr sz="20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3) преобразование выражений с использованием свойств степени</a:t>
            </a:r>
            <a:r>
              <a:rPr sz="2000" b="1">
                <a:latin typeface="Times New Roman"/>
                <a:cs typeface="Times New Roman"/>
              </a:rPr>
              <a:t>.</a:t>
            </a:r>
            <a:endParaRPr sz="20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4) работа с линейными комбинациями переменных.</a:t>
            </a:r>
            <a:r>
              <a:rPr sz="2000" b="1">
                <a:latin typeface="Times New Roman"/>
                <a:cs typeface="Times New Roman"/>
              </a:rPr>
              <a:t> (олимпиадная задача)</a:t>
            </a:r>
            <a:endParaRPr sz="2000" b="1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7330310" name=""/>
          <p:cNvSpPr txBox="1"/>
          <p:nvPr/>
        </p:nvSpPr>
        <p:spPr bwMode="auto">
          <a:xfrm flipH="0" flipV="0">
            <a:off x="41197" y="79374"/>
            <a:ext cx="9062684" cy="671043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Теперь перейдем к подробному рассмотрению каждого из четырёх блоков.</a:t>
            </a: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Решение уравнений</a:t>
            </a:r>
            <a:r>
              <a:rPr sz="2000" b="1">
                <a:latin typeface="Times New Roman"/>
                <a:cs typeface="Times New Roman"/>
              </a:rPr>
              <a:t> и их систем</a:t>
            </a:r>
            <a:endParaRPr sz="16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1)</a:t>
            </a:r>
            <a:r>
              <a:rPr sz="2000">
                <a:latin typeface="Times New Roman"/>
                <a:cs typeface="Times New Roman"/>
              </a:rPr>
              <a:t> Решить уравнение</a:t>
            </a:r>
            <a:r>
              <a:rPr sz="2000">
                <a:latin typeface="Times New Roman"/>
                <a:cs typeface="Times New Roman"/>
              </a:rPr>
              <a:t>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lang="en-US" sz="1600">
                              <a:latin typeface="Cambria Math"/>
                              <a:cs typeface="Times New Roman"/>
                            </a:rPr>
                            <m:t>x</m:t>
                          </m:r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-5x+</m:t>
                      </m:r>
                      <m:rad>
                        <m:radPr>
                          <m:degHide m:val="on"/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16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3-x</m:t>
                          </m:r>
                        </m:e>
                      </m:rad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16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3-x</m:t>
                          </m:r>
                        </m:e>
                      </m:rad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-4.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2) Решить уравнение</a:t>
            </a:r>
            <a:r>
              <a:rPr sz="2000">
                <a:latin typeface="Times New Roman"/>
                <a:cs typeface="Times New Roman"/>
              </a:rPr>
              <a:t>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x-3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4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-3</m:t>
                      </m:r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x-</m:t>
                              </m:r>
                              <m:r>
                                <m:rPr/>
                                <a:rPr lang="en-US" sz="1600">
                                  <a:latin typeface="Cambria Math"/>
                                  <a:cs typeface="Times New Roman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=10.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3) Решить уравнение</a:t>
            </a:r>
            <a:r>
              <a:rPr sz="2000">
                <a:latin typeface="Times New Roman"/>
                <a:cs typeface="Times New Roman"/>
              </a:rPr>
              <a:t>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-25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+</m:t>
                      </m:r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+3x-10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=0.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4) Решить уравнение</a:t>
            </a:r>
            <a:r>
              <a:rPr sz="2000">
                <a:latin typeface="Times New Roman"/>
                <a:cs typeface="Times New Roman"/>
              </a:rPr>
              <a:t>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lang="en-US" sz="1600">
                              <a:latin typeface="Cambria Math"/>
                              <a:cs typeface="Times New Roman"/>
                            </a:rPr>
                            <m:t>x</m:t>
                          </m:r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4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</m:t>
                      </m:r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x-2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5) Решить уравнение</a:t>
            </a:r>
            <a:r>
              <a:rPr sz="2000">
                <a:latin typeface="Times New Roman"/>
                <a:cs typeface="Times New Roman"/>
              </a:rPr>
              <a:t>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en-US" sz="1600">
                                      <a:latin typeface="Cambria Math"/>
                                      <a:cs typeface="Times New Roman"/>
                                    </a:rPr>
                                    <m:t>x-2</m:t>
                                  </m:r>
                                </m:e>
                              </m:d>
                            </m:e>
                            <m: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+</m:t>
                      </m:r>
                      <m:f>
                        <m:f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x-2</m:t>
                          </m:r>
                        </m:den>
                      </m:f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=12.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6) </a:t>
            </a:r>
            <a:r>
              <a:rPr sz="2000" b="1">
                <a:latin typeface="Times New Roman"/>
                <a:cs typeface="Times New Roman"/>
              </a:rPr>
              <a:t>Решить систему уравнений</a:t>
            </a:r>
            <a:r>
              <a:rPr sz="2000" b="1">
                <a:latin typeface="Times New Roman"/>
                <a:cs typeface="Times New Roman"/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d>
                        <m:dPr>
                          <m:begChr m:val="{"/>
                          <m:endChr m:val=""/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eqArr>
                            <m:eqArrPr>
                              <m:baseJc m:val="center"/>
                              <m:maxDist m:val="off"/>
                              <m:objDist m:val="off"/>
                              <m:rSp/>
                              <m:rSpRule/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eqArr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-</m:t>
                              </m:r>
                              <m:r>
                                <m:rPr/>
                                <a:rPr lang="en-US" sz="1600">
                                  <a:latin typeface="Cambria Math"/>
                                  <a:cs typeface="Times New Roman"/>
                                </a:rPr>
                                <m:t>x=y,</m:t>
                              </m:r>
                            </m:e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2x-1=y.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</mc:Choice>
              <mc:Fallback/>
            </mc:AlternateContent>
            <a:r>
              <a:rPr sz="1600">
                <a:latin typeface="Times New Roman"/>
                <a:cs typeface="Times New Roman"/>
              </a:rPr>
              <a:t>                                                        </a:t>
            </a: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7) Решить систему уравнений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d>
                        <m:dPr>
                          <m:begChr m:val="{"/>
                          <m:endChr m:val=""/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eqArr>
                            <m:eqArrPr>
                              <m:baseJc m:val="center"/>
                              <m:maxDist m:val="off"/>
                              <m:objDist m:val="off"/>
                              <m:rSp/>
                              <m:rSpRule/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eqArr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+4</m:t>
                              </m:r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lang="en-US" sz="1600">
                                      <a:latin typeface="Cambria Math"/>
                                      <a:cs typeface="Times New Roman"/>
                                    </a:rPr>
                                    <m:t>y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=24,</m:t>
                              </m:r>
                            </m:e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4</m:t>
                              </m:r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+8</m:t>
                              </m:r>
                              <m:sSup>
                                <m:sSup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y</m:t>
                                  </m:r>
                                </m:e>
                                <m:sup>
                                  <m:r>
                                    <m:rPr/>
                                    <a:rPr sz="16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=24x.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</mc:Choice>
              <mc:Fallback/>
            </mc:AlternateContent>
            <a:endParaRPr sz="1600" b="1">
              <a:latin typeface="Times New Roman"/>
              <a:cs typeface="Times New Roman"/>
            </a:endParaRPr>
          </a:p>
          <a:p>
            <a:pPr indent="449579" algn="l">
              <a:defRPr/>
            </a:pP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8) Решить неравенство</a:t>
            </a:r>
            <a:r>
              <a:rPr sz="2000">
                <a:latin typeface="Times New Roman"/>
                <a:cs typeface="Times New Roman"/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-17</m:t>
                          </m:r>
                        </m:num>
                        <m:den>
                          <m:sSup>
                            <m:sSup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sz="16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en-US" sz="1600">
                                      <a:latin typeface="Cambria Math"/>
                                      <a:cs typeface="Times New Roman"/>
                                    </a:rPr>
                                    <m:t>x+3</m:t>
                                  </m:r>
                                </m:e>
                              </m:d>
                            </m:e>
                            <m: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-7</m:t>
                          </m:r>
                        </m:den>
                      </m:f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≥0.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lang="en-US" sz="2000">
                <a:latin typeface="Times New Roman"/>
                <a:cs typeface="Times New Roman"/>
              </a:rPr>
              <a:t>9) </a:t>
            </a:r>
            <a:r>
              <a:rPr sz="2000">
                <a:latin typeface="Times New Roman"/>
                <a:cs typeface="Times New Roman"/>
              </a:rPr>
              <a:t>Решить неравенство</a:t>
            </a:r>
            <a:r>
              <a:rPr sz="2000">
                <a:latin typeface="Times New Roman"/>
                <a:cs typeface="Times New Roman"/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p>
                        <m:sSup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 sz="1600">
                                  <a:latin typeface="Cambria Math"/>
                                  <a:cs typeface="Times New Roman"/>
                                </a:rPr>
                                <m:t>x-5</m:t>
                              </m:r>
                            </m:e>
                          </m:d>
                        </m:e>
                        <m: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&lt;</m:t>
                      </m:r>
                      <m:rad>
                        <m:radPr>
                          <m:degHide m:val="on"/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16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7</m:t>
                          </m:r>
                        </m:e>
                      </m:rad>
                      <m:d>
                        <m:d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r>
                            <m:rPr/>
                            <a:rPr lang="en-US" sz="1600">
                              <a:latin typeface="Cambria Math"/>
                              <a:cs typeface="Times New Roman"/>
                            </a:rPr>
                            <m:t>x-5</m:t>
                          </m:r>
                        </m:e>
                      </m:d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10) </a:t>
            </a:r>
            <a:r>
              <a:rPr sz="2000" b="1">
                <a:latin typeface="Times New Roman"/>
                <a:cs typeface="Times New Roman"/>
              </a:rPr>
              <a:t>Сократить дробь</a:t>
            </a:r>
            <a:r>
              <a:rPr sz="2000" b="1">
                <a:latin typeface="Times New Roman"/>
                <a:cs typeface="Times New Roman"/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36</m:t>
                              </m:r>
                            </m:e>
                            <m:sup>
                              <m:r>
                                <m:rPr/>
                                <a:rPr lang="en-US" sz="1600">
                                  <a:latin typeface="Cambria Math"/>
                                  <a:cs typeface="Times New Roman"/>
                                </a:rPr>
                                <m:t>n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3</m:t>
                              </m:r>
                            </m:e>
                            <m: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2n-1</m:t>
                              </m:r>
                            </m:sup>
                          </m:sSup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∙</m:t>
                          </m:r>
                          <m:sSup>
                            <m:sSupPr>
                              <m:ctrlPr>
                                <a:rPr sz="16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4</m:t>
                              </m:r>
                            </m:e>
                            <m:sup>
                              <m:r>
                                <m:rPr/>
                                <a:rPr sz="1600">
                                  <a:latin typeface="Cambria Math"/>
                                  <a:cs typeface="Times New Roman"/>
                                </a:rPr>
                                <m:t>n-2</m:t>
                              </m:r>
                            </m:sup>
                          </m:sSup>
                        </m:den>
                      </m:f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sz="1600" b="1">
              <a:latin typeface="Times New Roman"/>
              <a:cs typeface="Times New Roman"/>
            </a:endParaRPr>
          </a:p>
          <a:p>
            <a:pPr algn="l">
              <a:defRPr/>
            </a:pP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 b="1">
                <a:latin typeface="Times New Roman"/>
                <a:cs typeface="Times New Roman"/>
              </a:rPr>
              <a:t>11) Задача олимпиадного характера</a:t>
            </a:r>
            <a:r>
              <a:rPr sz="2000" b="1">
                <a:latin typeface="Times New Roman"/>
                <a:cs typeface="Times New Roman"/>
              </a:rPr>
              <a:t> </a:t>
            </a:r>
            <a:endParaRPr sz="16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Известно,что</a:t>
            </a:r>
            <a:endParaRPr sz="16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16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lang="en-US" sz="1600">
                              <a:latin typeface="Cambria Math"/>
                              <a:cs typeface="Times New Roman"/>
                            </a:rPr>
                            <m:t>a-6b+5</m:t>
                          </m:r>
                        </m:num>
                        <m:den>
                          <m:r>
                            <m:rPr/>
                            <a:rPr sz="1600">
                              <a:latin typeface="Cambria Math"/>
                              <a:cs typeface="Times New Roman"/>
                            </a:rPr>
                            <m:t>6a-b+5</m:t>
                          </m:r>
                        </m:den>
                      </m:f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=7.</m:t>
                      </m:r>
                    </m:oMath>
                  </m:oMathPara>
                </a14:m>
              </mc:Choice>
              <mc:Fallback/>
            </mc:AlternateContent>
            <a:endParaRPr lang="en-US" sz="16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Найти значение выражения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41</m:t>
                      </m:r>
                      <m:r>
                        <m:rPr/>
                        <a:rPr lang="en-US" sz="1600">
                          <a:latin typeface="Cambria Math"/>
                          <a:cs typeface="Times New Roman"/>
                        </a:rPr>
                        <m:t>a</m:t>
                      </m:r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-</m:t>
                      </m:r>
                      <m:r>
                        <m:rPr/>
                        <a:rPr lang="en-US" sz="1600">
                          <a:latin typeface="Cambria Math"/>
                          <a:cs typeface="Times New Roman"/>
                        </a:rPr>
                        <m:t>b</m:t>
                      </m:r>
                      <m:r>
                        <m:rPr/>
                        <a:rPr sz="1600">
                          <a:latin typeface="Cambria Math"/>
                          <a:cs typeface="Times New Roman"/>
                        </a:rPr>
                        <m:t>+45</m:t>
                      </m:r>
                    </m:oMath>
                  </m:oMathPara>
                </a14:m>
              </mc:Choice>
              <mc:Fallback/>
            </mc:AlternateContent>
            <a:r>
              <a:rPr sz="2000">
                <a:latin typeface="Times New Roman"/>
                <a:cs typeface="Times New Roman"/>
              </a:rPr>
              <a:t>.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9232329" name=""/>
          <p:cNvSpPr txBox="1"/>
          <p:nvPr/>
        </p:nvSpPr>
        <p:spPr bwMode="auto">
          <a:xfrm flipH="0" flipV="0">
            <a:off x="369639" y="253999"/>
            <a:ext cx="8414820" cy="613922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200" b="1">
                <a:latin typeface="Times New Roman"/>
                <a:cs typeface="Times New Roman"/>
              </a:rPr>
              <a:t>Дидактический материал для закрепления навыков</a:t>
            </a:r>
            <a:endParaRPr sz="2200" b="1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sz="2200" b="1">
                <a:latin typeface="Times New Roman"/>
                <a:cs typeface="Times New Roman"/>
              </a:rPr>
              <a:t>1 вариант</a:t>
            </a:r>
            <a:endParaRPr sz="2200" b="1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Решить </a:t>
            </a:r>
            <a:r>
              <a:rPr sz="2000">
                <a:latin typeface="Times New Roman"/>
                <a:cs typeface="Times New Roman"/>
              </a:rPr>
              <a:t>уравнение</a:t>
            </a:r>
            <a:r>
              <a:rPr sz="2000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1) 4</m:t>
                      </m:r>
                      <m:sSup>
                        <m:sSupPr>
                          <m:ctrlPr>
                            <a:rPr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x</m:t>
                          </m:r>
                        </m:e>
                        <m:sup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+</m:t>
                      </m:r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5x+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20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0,5-x</m:t>
                          </m:r>
                        </m:e>
                      </m:rad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=9+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20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0,5-x</m:t>
                          </m:r>
                        </m:e>
                      </m:rad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;                2) 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x-1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4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+4=5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x-1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;</m:t>
                      </m:r>
                    </m:oMath>
                  </m:oMathPara>
                </a14:m>
              </mc:Choice>
              <mc:Fallback/>
            </mc:AlternateContent>
            <a:endParaRPr lang="en-US" sz="2000" i="1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3) 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lang="en-US" sz="20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lang="en-US" sz="20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-49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lang="en-US" sz="20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lang="en-US" sz="20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-8x+7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=0;                               4) 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x</m:t>
                          </m:r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4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4x-3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;  </m:t>
                      </m:r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5) </m:t>
                      </m:r>
                      <m:f>
                        <m:f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en-US" sz="2000">
                                      <a:latin typeface="Cambria Math"/>
                                      <a:cs typeface="Times New Roman"/>
                                    </a:rPr>
                                    <m:t>x+2</m:t>
                                  </m:r>
                                </m:e>
                              </m:d>
                            </m:e>
                            <m:sup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+6=</m:t>
                      </m:r>
                      <m:f>
                        <m:f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x+2</m:t>
                          </m:r>
                        </m:den>
                      </m:f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 .</m:t>
                      </m:r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Решить систему уравнений: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6)</m:t>
                      </m:r>
                      <m:d>
                        <m:dPr>
                          <m:begChr m:val="{"/>
                          <m:endChr m:val=""/>
                          <m:ctrlPr>
                            <a:rPr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eqArr>
                            <m:eqArrPr>
                              <m:baseJc m:val="center"/>
                              <m:maxDist m:val="off"/>
                              <m:objDist m:val="off"/>
                              <m:rSp/>
                              <m:rSpRule/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eqArrPr>
                            <m:e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+1=y,</m:t>
                              </m:r>
                            </m:e>
                            <m:e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6x-2=y.</m:t>
                              </m:r>
                            </m:e>
                          </m:eqArr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            7)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eqArr>
                                <m:eqArrPr>
                                  <m:baseJc m:val="center"/>
                                  <m:maxDist m:val="off"/>
                                  <m:objDist m:val="off"/>
                                  <m:rSp/>
                                  <m:rSpRule/>
                                  <m:ctrlPr>
                                    <a:rPr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eqArrPr>
                                <m:e>
                                  <m:sSup>
                                    <m:sSupPr>
                                      <m:ctrlPr>
                                        <a:rPr sz="2000" i="1"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x</m:t>
                                      </m:r>
                                    </m:e>
                                    <m:sup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sz="2000" i="1"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y</m:t>
                                      </m:r>
                                    </m:e>
                                    <m:sup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=3,</m:t>
                                  </m:r>
                                </m:e>
                                <m:e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sz="2000" i="1"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x</m:t>
                                      </m:r>
                                    </m:e>
                                    <m:sup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+6</m:t>
                                  </m:r>
                                  <m:sSup>
                                    <m:sSupPr>
                                      <m:ctrlPr>
                                        <a:rPr sz="2000" i="1"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y</m:t>
                                      </m:r>
                                    </m:e>
                                    <m:sup>
                                      <m:r>
                                        <m:rPr/>
                                        <a:rPr sz="2000">
                                          <a:latin typeface="Cambria Math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=9x.</m:t>
                                  </m:r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Решить неравенство: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8) </m:t>
                      </m:r>
                      <m:f>
                        <m:fPr>
                          <m:ctrlPr>
                            <a:rPr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15</m:t>
                          </m:r>
                        </m:num>
                        <m:den>
                          <m:sSup>
                            <m:sSupPr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sz="2000" i="1"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sz="2000">
                                      <a:latin typeface="Cambria Math"/>
                                      <a:cs typeface="Times New Roman"/>
                                    </a:rPr>
                                    <m:t>x+6</m:t>
                                  </m:r>
                                </m:e>
                              </m:d>
                            </m:e>
                            <m:sup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-4</m:t>
                          </m:r>
                        </m:den>
                      </m:f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≤0;       9) 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x+1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&lt;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radPr>
                        <m:deg>
                          <m:r>
                            <m:rPr/>
                            <a:rPr sz="2000">
                              <a:latin typeface="Cambria Math"/>
                              <a:ea typeface="Cambria Math"/>
                              <a:cs typeface="Cambria Math"/>
                            </a:rPr>
                            <m:t/>
                          </m:r>
                        </m:deg>
                        <m:e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3</m:t>
                          </m:r>
                        </m:e>
                      </m:rad>
                      <m:d>
                        <m:dPr>
                          <m:ctrlPr>
                            <a:rPr lang="en-US"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r>
                            <m:rPr/>
                            <a:rPr lang="en-US" sz="2000">
                              <a:latin typeface="Cambria Math"/>
                              <a:cs typeface="Times New Roman"/>
                            </a:rPr>
                            <m:t>x+1</m:t>
                          </m:r>
                        </m:e>
                      </m:d>
                      <m:r>
                        <m:rPr/>
                        <a:rPr lang="en-US" sz="2000">
                          <a:latin typeface="Cambria Math"/>
                          <a:cs typeface="Times New Roman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10) Найти значение выражения: 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54</m:t>
                              </m:r>
                            </m:e>
                            <m:sup>
                              <m:r>
                                <m:rPr/>
                                <a:rPr lang="en-US" sz="2000">
                                  <a:latin typeface="Cambria Math"/>
                                  <a:cs typeface="Times New Roman"/>
                                </a:rPr>
                                <m:t>n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2</m:t>
                              </m:r>
                            </m:e>
                            <m:sup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n-1</m:t>
                              </m:r>
                            </m:sup>
                          </m:sSup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∙</m:t>
                          </m:r>
                          <m:sSup>
                            <m:sSupPr>
                              <m:ctrlPr>
                                <a:rPr sz="2000" i="1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3</m:t>
                              </m:r>
                            </m:e>
                            <m:sup>
                              <m:r>
                                <m:rPr/>
                                <a:rPr sz="2000">
                                  <a:latin typeface="Cambria Math"/>
                                  <a:cs typeface="Times New Roman"/>
                                </a:rPr>
                                <m:t>3n-4</m:t>
                              </m:r>
                            </m:sup>
                          </m:sSup>
                        </m:den>
                      </m:f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  <a:p>
            <a:pPr algn="l">
              <a:defRPr/>
            </a:pPr>
            <a:r>
              <a:rPr sz="2000">
                <a:latin typeface="Times New Roman"/>
                <a:cs typeface="Times New Roman"/>
              </a:rPr>
              <a:t>11) </a:t>
            </a:r>
            <a:r>
              <a:rPr sz="2000">
                <a:latin typeface="Times New Roman"/>
                <a:cs typeface="Times New Roman"/>
              </a:rPr>
              <a:t>Найти значение выражения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4a+3b-7</m:t>
                      </m:r>
                    </m:oMath>
                  </m:oMathPara>
                </a14:m>
              </mc:Choice>
              <mc:Fallback/>
            </mc:AlternateContent>
            <a:r>
              <a:rPr sz="2000">
                <a:latin typeface="Times New Roman"/>
                <a:cs typeface="Times New Roman"/>
              </a:rPr>
              <a:t>, если известно, что </a:t>
            </a:r>
            <a:endParaRPr sz="2000">
              <a:latin typeface="Times New Roman"/>
              <a:cs typeface="Times New Roman"/>
            </a:endParaRPr>
          </a:p>
          <a:p>
            <a:pPr algn="l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sz="20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2a-b+4</m:t>
                          </m:r>
                        </m:num>
                        <m:den>
                          <m:r>
                            <m:rPr/>
                            <a:rPr sz="2000">
                              <a:latin typeface="Cambria Math"/>
                              <a:cs typeface="Times New Roman"/>
                            </a:rPr>
                            <m:t>3a+b+1</m:t>
                          </m:r>
                        </m:den>
                      </m:f>
                      <m:r>
                        <m:rPr/>
                        <a:rPr sz="2000">
                          <a:latin typeface="Cambria Math"/>
                          <a:cs typeface="Times New Roman"/>
                        </a:rPr>
                        <m:t>=2.</m:t>
                      </m:r>
                    </m:oMath>
                  </m:oMathPara>
                </a14:m>
              </mc:Choice>
              <mc:Fallback/>
            </mc:AlternateContent>
            <a:endParaRPr lang="en-US" sz="20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015298042" name=""/>
          <p:cNvGraphicFramePr>
            <a:graphicFrameLocks xmlns:a="http://schemas.openxmlformats.org/drawingml/2006/main"/>
          </p:cNvGraphicFramePr>
          <p:nvPr/>
        </p:nvGraphicFramePr>
        <p:xfrm>
          <a:off x="564612" y="602559"/>
          <a:ext cx="6306206" cy="3499829"/>
        </p:xfrm>
        <a:graphic>
          <a:graphicData uri="http://schemas.openxmlformats.org/drawingml/2006/table">
            <a:tbl>
              <a:tblPr firstRow="1" firstCol="1" lastRow="0" lastCol="0" bandRow="1" bandCol="0">
                <a:tableStyleId>{5C22544A-7EE6-4342-B048-85BDC9FD1C3A}</a:tableStyleId>
              </a:tblPr>
              <a:tblGrid>
                <a:gridCol w="1034390"/>
                <a:gridCol w="1464681"/>
                <a:gridCol w="1421465"/>
                <a:gridCol w="1334091"/>
                <a:gridCol w="1334091"/>
                <a:gridCol w="1503201"/>
                <a:gridCol w="1065260"/>
                <a:gridCol w="1065260"/>
                <a:gridCol w="1065260"/>
                <a:gridCol w="1065260"/>
                <a:gridCol w="1065260"/>
              </a:tblGrid>
              <a:tr h="300677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sz="1200" b="1">
                          <a:latin typeface="Times New Roman"/>
                          <a:cs typeface="Times New Roman"/>
                        </a:rPr>
                        <a:t>Номер задания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432951">
                <a:tc vMerge="1">
                  <a:txBody>
                    <a:bodyPr/>
                    <a:p>
                      <a:pPr algn="ctr">
                        <a:defRPr/>
                      </a:pPr>
                      <a:endParaRPr sz="14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 вариант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	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 вариант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3 вариант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4 вариант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 вариант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4993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-2,25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-0,5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∅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</m:t>
                                </m:r>
                                <m:f>
                                  <m:fPr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505197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-1;0;2;3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-4;0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1;5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5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-4</m:t>
                                </m:r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 i="1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5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-4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-6</m:t>
                                </m:r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 i="1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-6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25344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7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6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-4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3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9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614853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1</m:t>
                                </m:r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; 3;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Cambria Math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-2+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7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-2-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7</m:t>
                                    </m:r>
                                  </m:e>
                                </m:ra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 i="1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1; 2;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f>
                                  <m:f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-3±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i="1">
                                            <a:latin typeface="Cambria Math"/>
                                            <a:ea typeface="Cambria Math"/>
                                            <a:cs typeface="Times New Roman"/>
                                          </a:rPr>
                                        </m:ctrlPr>
                                      </m:radPr>
                                      <m:deg>
                                        <m:r>
                                          <m:rPr/>
                                          <a:rPr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  <m:t/>
                                        </m:r>
                                      </m:deg>
                                      <m:e>
                                        <m:r>
                                          <m:rPr/>
                                          <a:rPr lang="en-US" sz="1200">
                                            <a:latin typeface="Cambria Math"/>
                                            <a:cs typeface="Times New Roman"/>
                                          </a:rPr>
                                          <m:t>17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1;4;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f>
                                  <m:f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-5±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i="1">
                                            <a:latin typeface="Cambria Math"/>
                                            <a:ea typeface="Cambria Math"/>
                                            <a:cs typeface="Times New Roman"/>
                                          </a:rPr>
                                        </m:ctrlPr>
                                      </m:radPr>
                                      <m:deg>
                                        <m:r>
                                          <m:rPr/>
                                          <a:rPr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  <m:t/>
                                        </m:r>
                                      </m:deg>
                                      <m:e>
                                        <m:r>
                                          <m:rPr/>
                                          <a:rPr lang="en-US" sz="1200">
                                            <a:latin typeface="Cambria Math"/>
                                            <a:cs typeface="Times New Roman"/>
                                          </a:rPr>
                                          <m:t>41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-6;1;2;3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1;5;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-3+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14</m:t>
                                    </m:r>
                                  </m:e>
                                </m:rad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-3-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14</m:t>
                                    </m:r>
                                  </m:e>
                                </m:ra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4993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-1,5; -1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</mc:Choice>
                        <mc:Fallback/>
                      </mc:AlternateContent>
                      <a:r>
                        <a:rPr lang="en-US" sz="1200">
                          <a:latin typeface="Times New Roman"/>
                          <a:cs typeface="Times New Roman"/>
                        </a:rPr>
                        <a:t> </a:t>
                      </a:r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2; 3,5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0,5; 1,25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-4; 0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m:rPr/>
                                      <a:rPr sz="1200"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;6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3324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(1;4)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d>
                                  <m:d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4;28</m:t>
                                    </m:r>
                                  </m:e>
                                </m:d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,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(-1;3)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d>
                                  <m:d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5;-5</m:t>
                                    </m:r>
                                  </m:e>
                                </m:d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,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(2;-8)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d>
                                  <m:d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-2;6</m:t>
                                    </m:r>
                                  </m:e>
                                </m:d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,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(1;3)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d>
                                  <m:dPr>
                                    <m:ctrlPr>
                                      <a:rPr lang="en-US" sz="12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m:rPr/>
                                      <a:rPr lang="en-US" sz="1200">
                                        <a:latin typeface="Cambria Math"/>
                                        <a:cs typeface="Times New Roman"/>
                                      </a:rPr>
                                      <m:t>11;2</m:t>
                                    </m:r>
                                  </m:e>
                                </m:d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,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(5,75;-1,5)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26474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(1;1), 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1;-1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;1), 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-2;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), 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-2;2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;1), 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-3;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(1;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-3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), (</a:t>
                      </a:r>
                      <a:r>
                        <a:rPr lang="en-US" sz="1200">
                          <a:latin typeface="Times New Roman"/>
                          <a:cs typeface="Times New Roman"/>
                        </a:rPr>
                        <a:t>-1;-3</a:t>
                      </a:r>
                      <a:r>
                        <a:rPr sz="1200">
                          <a:latin typeface="Times New Roman"/>
                          <a:cs typeface="Times New Roman"/>
                        </a:rPr>
                        <a:t>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98727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(-8;-4)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(-10;-4)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(-∞;1)∪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(9;∞)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(-∞;-9)∪ (1;∞)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(3;11)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488117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9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(-1;-1+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0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000"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e>
                                </m:rad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(2;2+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0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000">
                                        <a:latin typeface="Cambria Math"/>
                                        <a:cs typeface="Times New Roman"/>
                                      </a:rPr>
                                      <m:t>2</m:t>
                                    </m:r>
                                  </m:e>
                                </m:rad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(-3;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0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000">
                                        <a:latin typeface="Cambria Math"/>
                                        <a:cs typeface="Times New Roman"/>
                                      </a:rPr>
                                      <m:t>5</m:t>
                                    </m:r>
                                  </m:e>
                                </m:rad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-3)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(-∞;4)∪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000">
                                    <a:latin typeface="Cambria Math"/>
                                    <a:cs typeface="Times New Roman"/>
                                  </a:rPr>
                                  <m:t>(4+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0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000">
                                        <a:latin typeface="Cambria Math"/>
                                        <a:cs typeface="Times New Roman"/>
                                      </a:rPr>
                                      <m:t>8</m:t>
                                    </m:r>
                                  </m:e>
                                </m:rad>
                                <m:r>
                                  <m:rPr/>
                                  <a:rPr lang="en-US" sz="1000">
                                    <a:latin typeface="Cambria Math"/>
                                    <a:cs typeface="Times New Roman"/>
                                  </a:rPr>
                                  <m:t>;∞)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0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(8;8+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sz="1000" i="1"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>
                                    <m:r>
                                      <m:rPr/>
                                      <a:rPr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  <m:t/>
                                    </m:r>
                                  </m:deg>
                                  <m:e>
                                    <m:r>
                                      <m:rPr/>
                                      <a:rPr sz="1000">
                                        <a:latin typeface="Cambria Math"/>
                                        <a:cs typeface="Times New Roman"/>
                                      </a:rPr>
                                      <m:t>10</m:t>
                                    </m:r>
                                  </m:e>
                                </m:rad>
                                <m:r>
                                  <m:rPr/>
                                  <a:rPr sz="1000">
                                    <a:latin typeface="Cambria Math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25344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10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162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200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90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12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sz="1200">
                                    <a:latin typeface="Cambria Math"/>
                                    <a:cs typeface="Times New Roman"/>
                                  </a:rPr>
                                  <m:t>40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25344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>
                          <a:latin typeface="Times New Roman"/>
                          <a:cs typeface="Times New Roman"/>
                        </a:rPr>
                        <a:t>11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-5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-6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1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-1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left"/>
                              </m:oMathParaPr>
                              <m:oMath>
                                <m:r>
                                  <m:rPr/>
                                  <a:rPr lang="en-US" sz="1200">
                                    <a:latin typeface="Cambria Math"/>
                                    <a:cs typeface="Times New Roman"/>
                                  </a:rPr>
                                  <m:t>7</m:t>
                                </m:r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en-US" sz="1200">
                        <a:latin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Arial"/>
        <a:cs typeface="Arial"/>
      </a:majorFont>
      <a:minorFont>
        <a:latin typeface="Arial"/>
        <a:ea typeface="Arial"/>
        <a:cs typeface="Arial"/>
      </a:minorFont>
    </a:fontScheme>
    <a:fmtScheme name="Главная">
      <a:fillStyleLst>
        <a:solidFill>
          <a:schemeClr val="phClr"/>
        </a:solidFill>
        <a:gradFill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blipFill>
          <a:blip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algn="tl" flip="none" sx="100000" sy="100000" tx="0" ty="0"/>
        </a:blipFill>
        <a:gradFill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0</TotalTime>
  <Words>0</Words>
  <Application>Р7-Офис/2024.4.2.721</Application>
  <DocSecurity>0</DocSecurity>
  <PresentationFormat>Экран (4:3)</PresentationFormat>
  <Paragraphs>0</Paragraphs>
  <Slides>5</Slides>
  <Notes>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Theme 1</vt:lpstr>
      <vt:lpstr>Slide 1</vt:lpstr>
      <vt:lpstr>Slide 2</vt:lpstr>
      <vt:lpstr>Slide 3</vt:lpstr>
      <vt:lpstr>Slide 4</vt:lpstr>
      <vt:lpstr>Slide 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dc:identifier/>
  <dc:language/>
  <cp:lastModifiedBy>user</cp:lastModifiedBy>
  <cp:revision>3</cp:revision>
  <dcterms:modified xsi:type="dcterms:W3CDTF">2026-02-11T05:14:24Z</dcterms:modified>
  <cp:category/>
  <cp:contentStatus/>
  <cp:version/>
</cp:coreProperties>
</file>