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1"/>
  </p:sldMasterIdLst>
  <p:notesMasterIdLst>
    <p:notesMasterId r:id="rId10"/>
  </p:notesMasterIdLst>
  <p:sldIdLst>
    <p:sldId id="286" r:id="rId2"/>
    <p:sldId id="259" r:id="rId3"/>
    <p:sldId id="287" r:id="rId4"/>
    <p:sldId id="288" r:id="rId5"/>
    <p:sldId id="289" r:id="rId6"/>
    <p:sldId id="290" r:id="rId7"/>
    <p:sldId id="291" r:id="rId8"/>
    <p:sldId id="292" r:id="rId9"/>
  </p:sldIdLst>
  <p:sldSz cx="9144000" cy="5143500" type="screen16x9"/>
  <p:notesSz cx="6858000" cy="994568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714" y="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g31a2a519a99_1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98525" y="704850"/>
            <a:ext cx="3378200" cy="19002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46" name="Google Shape;446;g31a2a519a99_1_1:notes"/>
          <p:cNvSpPr txBox="1">
            <a:spLocks noGrp="1"/>
          </p:cNvSpPr>
          <p:nvPr>
            <p:ph type="body" idx="1"/>
          </p:nvPr>
        </p:nvSpPr>
        <p:spPr>
          <a:xfrm>
            <a:off x="517585" y="2710860"/>
            <a:ext cx="4140600" cy="22182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3250" tIns="31625" rIns="63250" bIns="316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en" sz="1200" b="1"/>
              <a:t>Актуализация</a:t>
            </a:r>
            <a:r>
              <a:rPr lang="en" sz="1200"/>
              <a:t/>
            </a:r>
            <a:br>
              <a:rPr lang="en" sz="1200"/>
            </a:br>
            <a:r>
              <a:rPr lang="en" sz="1200"/>
              <a:t/>
            </a:r>
            <a:br>
              <a:rPr lang="en" sz="1200"/>
            </a:br>
            <a:r>
              <a:rPr lang="en" sz="1200">
                <a:solidFill>
                  <a:schemeClr val="dk1"/>
                </a:solidFill>
              </a:rPr>
              <a:t>— Прочитайте отрывок. Из какого произведения данный отрывок? (Н. Г. Гарина-Михайловского «Детство Тёмы».)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en" sz="1200">
                <a:solidFill>
                  <a:schemeClr val="dk1"/>
                </a:solidFill>
              </a:rPr>
              <a:t>— Вспомните, к какому жанру относится это произведение? (Повесть.)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en" sz="1200">
                <a:solidFill>
                  <a:schemeClr val="dk1"/>
                </a:solidFill>
              </a:rPr>
              <a:t>— Что такое повесть? Чем повесть отличается от рассказа?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en" sz="1200">
                <a:solidFill>
                  <a:schemeClr val="dk1"/>
                </a:solidFill>
              </a:rPr>
              <a:t>— Мы читали главу повести «Старый колодезь». Вспомните, о чём она?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</p:txBody>
      </p:sp>
      <p:sp>
        <p:nvSpPr>
          <p:cNvPr id="447" name="Google Shape;447;g31a2a519a99_1_1:notes"/>
          <p:cNvSpPr txBox="1">
            <a:spLocks noGrp="1"/>
          </p:cNvSpPr>
          <p:nvPr>
            <p:ph type="sldNum" idx="12"/>
          </p:nvPr>
        </p:nvSpPr>
        <p:spPr>
          <a:xfrm>
            <a:off x="2931783" y="5350331"/>
            <a:ext cx="2242800" cy="2825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3250" tIns="31625" rIns="63250" bIns="3162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 sz="1000"/>
              <a:t>1</a:t>
            </a:fld>
            <a:endParaRPr sz="1000"/>
          </a:p>
        </p:txBody>
      </p:sp>
    </p:spTree>
    <p:extLst>
      <p:ext uri="{BB962C8B-B14F-4D97-AF65-F5344CB8AC3E}">
        <p14:creationId xmlns:p14="http://schemas.microsoft.com/office/powerpoint/2010/main" val="34119597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g31a2a519a99_1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98525" y="704850"/>
            <a:ext cx="3378200" cy="19002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46" name="Google Shape;446;g31a2a519a99_1_1:notes"/>
          <p:cNvSpPr txBox="1">
            <a:spLocks noGrp="1"/>
          </p:cNvSpPr>
          <p:nvPr>
            <p:ph type="body" idx="1"/>
          </p:nvPr>
        </p:nvSpPr>
        <p:spPr>
          <a:xfrm>
            <a:off x="517585" y="2710860"/>
            <a:ext cx="4140600" cy="22182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3250" tIns="31625" rIns="63250" bIns="316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en" sz="1200" b="1"/>
              <a:t>Актуализация</a:t>
            </a:r>
            <a:r>
              <a:rPr lang="en" sz="1200"/>
              <a:t/>
            </a:r>
            <a:br>
              <a:rPr lang="en" sz="1200"/>
            </a:br>
            <a:r>
              <a:rPr lang="en" sz="1200"/>
              <a:t/>
            </a:r>
            <a:br>
              <a:rPr lang="en" sz="1200"/>
            </a:br>
            <a:r>
              <a:rPr lang="en" sz="1200">
                <a:solidFill>
                  <a:schemeClr val="dk1"/>
                </a:solidFill>
              </a:rPr>
              <a:t>— Прочитайте отрывок. Из какого произведения данный отрывок? (Н. Г. Гарина-Михайловского «Детство Тёмы».)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en" sz="1200">
                <a:solidFill>
                  <a:schemeClr val="dk1"/>
                </a:solidFill>
              </a:rPr>
              <a:t>— Вспомните, к какому жанру относится это произведение? (Повесть.)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en" sz="1200">
                <a:solidFill>
                  <a:schemeClr val="dk1"/>
                </a:solidFill>
              </a:rPr>
              <a:t>— Что такое повесть? Чем повесть отличается от рассказа?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en" sz="1200">
                <a:solidFill>
                  <a:schemeClr val="dk1"/>
                </a:solidFill>
              </a:rPr>
              <a:t>— Мы читали главу повести «Старый колодезь». Вспомните, о чём она?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</p:txBody>
      </p:sp>
      <p:sp>
        <p:nvSpPr>
          <p:cNvPr id="447" name="Google Shape;447;g31a2a519a99_1_1:notes"/>
          <p:cNvSpPr txBox="1">
            <a:spLocks noGrp="1"/>
          </p:cNvSpPr>
          <p:nvPr>
            <p:ph type="sldNum" idx="12"/>
          </p:nvPr>
        </p:nvSpPr>
        <p:spPr>
          <a:xfrm>
            <a:off x="2931783" y="5350331"/>
            <a:ext cx="2242800" cy="2825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3250" tIns="31625" rIns="63250" bIns="3162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 sz="1000"/>
              <a:t>2</a:t>
            </a:fld>
            <a:endParaRPr sz="10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g31a2a519a99_1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98525" y="704850"/>
            <a:ext cx="3378200" cy="19002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46" name="Google Shape;446;g31a2a519a99_1_1:notes"/>
          <p:cNvSpPr txBox="1">
            <a:spLocks noGrp="1"/>
          </p:cNvSpPr>
          <p:nvPr>
            <p:ph type="body" idx="1"/>
          </p:nvPr>
        </p:nvSpPr>
        <p:spPr>
          <a:xfrm>
            <a:off x="517585" y="2710860"/>
            <a:ext cx="4140600" cy="22182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3250" tIns="31625" rIns="63250" bIns="316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en" sz="1200" b="1"/>
              <a:t>Актуализация</a:t>
            </a:r>
            <a:r>
              <a:rPr lang="en" sz="1200"/>
              <a:t/>
            </a:r>
            <a:br>
              <a:rPr lang="en" sz="1200"/>
            </a:br>
            <a:r>
              <a:rPr lang="en" sz="1200"/>
              <a:t/>
            </a:r>
            <a:br>
              <a:rPr lang="en" sz="1200"/>
            </a:br>
            <a:r>
              <a:rPr lang="en" sz="1200">
                <a:solidFill>
                  <a:schemeClr val="dk1"/>
                </a:solidFill>
              </a:rPr>
              <a:t>— Прочитайте отрывок. Из какого произведения данный отрывок? (Н. Г. Гарина-Михайловского «Детство Тёмы».)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en" sz="1200">
                <a:solidFill>
                  <a:schemeClr val="dk1"/>
                </a:solidFill>
              </a:rPr>
              <a:t>— Вспомните, к какому жанру относится это произведение? (Повесть.)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en" sz="1200">
                <a:solidFill>
                  <a:schemeClr val="dk1"/>
                </a:solidFill>
              </a:rPr>
              <a:t>— Что такое повесть? Чем повесть отличается от рассказа?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en" sz="1200">
                <a:solidFill>
                  <a:schemeClr val="dk1"/>
                </a:solidFill>
              </a:rPr>
              <a:t>— Мы читали главу повести «Старый колодезь». Вспомните, о чём она?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</p:txBody>
      </p:sp>
      <p:sp>
        <p:nvSpPr>
          <p:cNvPr id="447" name="Google Shape;447;g31a2a519a99_1_1:notes"/>
          <p:cNvSpPr txBox="1">
            <a:spLocks noGrp="1"/>
          </p:cNvSpPr>
          <p:nvPr>
            <p:ph type="sldNum" idx="12"/>
          </p:nvPr>
        </p:nvSpPr>
        <p:spPr>
          <a:xfrm>
            <a:off x="2931783" y="5350331"/>
            <a:ext cx="2242800" cy="2825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3250" tIns="31625" rIns="63250" bIns="3162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 sz="1000"/>
              <a:t>3</a:t>
            </a:fld>
            <a:endParaRPr sz="1000"/>
          </a:p>
        </p:txBody>
      </p:sp>
    </p:spTree>
    <p:extLst>
      <p:ext uri="{BB962C8B-B14F-4D97-AF65-F5344CB8AC3E}">
        <p14:creationId xmlns:p14="http://schemas.microsoft.com/office/powerpoint/2010/main" val="6504531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g31a2a519a99_1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98525" y="704850"/>
            <a:ext cx="3378200" cy="19002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46" name="Google Shape;446;g31a2a519a99_1_1:notes"/>
          <p:cNvSpPr txBox="1">
            <a:spLocks noGrp="1"/>
          </p:cNvSpPr>
          <p:nvPr>
            <p:ph type="body" idx="1"/>
          </p:nvPr>
        </p:nvSpPr>
        <p:spPr>
          <a:xfrm>
            <a:off x="517585" y="2710860"/>
            <a:ext cx="4140600" cy="22182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3250" tIns="31625" rIns="63250" bIns="316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en" sz="1200" b="1"/>
              <a:t>Актуализация</a:t>
            </a:r>
            <a:r>
              <a:rPr lang="en" sz="1200"/>
              <a:t/>
            </a:r>
            <a:br>
              <a:rPr lang="en" sz="1200"/>
            </a:br>
            <a:r>
              <a:rPr lang="en" sz="1200"/>
              <a:t/>
            </a:r>
            <a:br>
              <a:rPr lang="en" sz="1200"/>
            </a:br>
            <a:r>
              <a:rPr lang="en" sz="1200">
                <a:solidFill>
                  <a:schemeClr val="dk1"/>
                </a:solidFill>
              </a:rPr>
              <a:t>— Прочитайте отрывок. Из какого произведения данный отрывок? (Н. Г. Гарина-Михайловского «Детство Тёмы».)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en" sz="1200">
                <a:solidFill>
                  <a:schemeClr val="dk1"/>
                </a:solidFill>
              </a:rPr>
              <a:t>— Вспомните, к какому жанру относится это произведение? (Повесть.)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en" sz="1200">
                <a:solidFill>
                  <a:schemeClr val="dk1"/>
                </a:solidFill>
              </a:rPr>
              <a:t>— Что такое повесть? Чем повесть отличается от рассказа?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en" sz="1200">
                <a:solidFill>
                  <a:schemeClr val="dk1"/>
                </a:solidFill>
              </a:rPr>
              <a:t>— Мы читали главу повести «Старый колодезь». Вспомните, о чём она?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</p:txBody>
      </p:sp>
      <p:sp>
        <p:nvSpPr>
          <p:cNvPr id="447" name="Google Shape;447;g31a2a519a99_1_1:notes"/>
          <p:cNvSpPr txBox="1">
            <a:spLocks noGrp="1"/>
          </p:cNvSpPr>
          <p:nvPr>
            <p:ph type="sldNum" idx="12"/>
          </p:nvPr>
        </p:nvSpPr>
        <p:spPr>
          <a:xfrm>
            <a:off x="2931783" y="5350331"/>
            <a:ext cx="2242800" cy="2825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3250" tIns="31625" rIns="63250" bIns="3162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 sz="1000"/>
              <a:t>4</a:t>
            </a:fld>
            <a:endParaRPr sz="1000"/>
          </a:p>
        </p:txBody>
      </p:sp>
    </p:spTree>
    <p:extLst>
      <p:ext uri="{BB962C8B-B14F-4D97-AF65-F5344CB8AC3E}">
        <p14:creationId xmlns:p14="http://schemas.microsoft.com/office/powerpoint/2010/main" val="23176856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g31a2a519a99_1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98525" y="704850"/>
            <a:ext cx="3378200" cy="19002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46" name="Google Shape;446;g31a2a519a99_1_1:notes"/>
          <p:cNvSpPr txBox="1">
            <a:spLocks noGrp="1"/>
          </p:cNvSpPr>
          <p:nvPr>
            <p:ph type="body" idx="1"/>
          </p:nvPr>
        </p:nvSpPr>
        <p:spPr>
          <a:xfrm>
            <a:off x="517585" y="2710860"/>
            <a:ext cx="4140600" cy="22182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3250" tIns="31625" rIns="63250" bIns="316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en" sz="1200" b="1"/>
              <a:t>Актуализация</a:t>
            </a:r>
            <a:r>
              <a:rPr lang="en" sz="1200"/>
              <a:t/>
            </a:r>
            <a:br>
              <a:rPr lang="en" sz="1200"/>
            </a:br>
            <a:r>
              <a:rPr lang="en" sz="1200"/>
              <a:t/>
            </a:r>
            <a:br>
              <a:rPr lang="en" sz="1200"/>
            </a:br>
            <a:r>
              <a:rPr lang="en" sz="1200">
                <a:solidFill>
                  <a:schemeClr val="dk1"/>
                </a:solidFill>
              </a:rPr>
              <a:t>— Прочитайте отрывок. Из какого произведения данный отрывок? (Н. Г. Гарина-Михайловского «Детство Тёмы».)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en" sz="1200">
                <a:solidFill>
                  <a:schemeClr val="dk1"/>
                </a:solidFill>
              </a:rPr>
              <a:t>— Вспомните, к какому жанру относится это произведение? (Повесть.)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en" sz="1200">
                <a:solidFill>
                  <a:schemeClr val="dk1"/>
                </a:solidFill>
              </a:rPr>
              <a:t>— Что такое повесть? Чем повесть отличается от рассказа?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en" sz="1200">
                <a:solidFill>
                  <a:schemeClr val="dk1"/>
                </a:solidFill>
              </a:rPr>
              <a:t>— Мы читали главу повести «Старый колодезь». Вспомните, о чём она?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</p:txBody>
      </p:sp>
      <p:sp>
        <p:nvSpPr>
          <p:cNvPr id="447" name="Google Shape;447;g31a2a519a99_1_1:notes"/>
          <p:cNvSpPr txBox="1">
            <a:spLocks noGrp="1"/>
          </p:cNvSpPr>
          <p:nvPr>
            <p:ph type="sldNum" idx="12"/>
          </p:nvPr>
        </p:nvSpPr>
        <p:spPr>
          <a:xfrm>
            <a:off x="2931783" y="5350331"/>
            <a:ext cx="2242800" cy="2825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3250" tIns="31625" rIns="63250" bIns="3162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 sz="1000"/>
              <a:t>5</a:t>
            </a:fld>
            <a:endParaRPr sz="1000"/>
          </a:p>
        </p:txBody>
      </p:sp>
    </p:spTree>
    <p:extLst>
      <p:ext uri="{BB962C8B-B14F-4D97-AF65-F5344CB8AC3E}">
        <p14:creationId xmlns:p14="http://schemas.microsoft.com/office/powerpoint/2010/main" val="42311618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g31a2a519a99_1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98525" y="704850"/>
            <a:ext cx="3378200" cy="19002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46" name="Google Shape;446;g31a2a519a99_1_1:notes"/>
          <p:cNvSpPr txBox="1">
            <a:spLocks noGrp="1"/>
          </p:cNvSpPr>
          <p:nvPr>
            <p:ph type="body" idx="1"/>
          </p:nvPr>
        </p:nvSpPr>
        <p:spPr>
          <a:xfrm>
            <a:off x="517585" y="2710860"/>
            <a:ext cx="4140600" cy="22182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3250" tIns="31625" rIns="63250" bIns="316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en" sz="1200" b="1"/>
              <a:t>Актуализация</a:t>
            </a:r>
            <a:r>
              <a:rPr lang="en" sz="1200"/>
              <a:t/>
            </a:r>
            <a:br>
              <a:rPr lang="en" sz="1200"/>
            </a:br>
            <a:r>
              <a:rPr lang="en" sz="1200"/>
              <a:t/>
            </a:r>
            <a:br>
              <a:rPr lang="en" sz="1200"/>
            </a:br>
            <a:r>
              <a:rPr lang="en" sz="1200">
                <a:solidFill>
                  <a:schemeClr val="dk1"/>
                </a:solidFill>
              </a:rPr>
              <a:t>— Прочитайте отрывок. Из какого произведения данный отрывок? (Н. Г. Гарина-Михайловского «Детство Тёмы».)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en" sz="1200">
                <a:solidFill>
                  <a:schemeClr val="dk1"/>
                </a:solidFill>
              </a:rPr>
              <a:t>— Вспомните, к какому жанру относится это произведение? (Повесть.)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en" sz="1200">
                <a:solidFill>
                  <a:schemeClr val="dk1"/>
                </a:solidFill>
              </a:rPr>
              <a:t>— Что такое повесть? Чем повесть отличается от рассказа?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en" sz="1200">
                <a:solidFill>
                  <a:schemeClr val="dk1"/>
                </a:solidFill>
              </a:rPr>
              <a:t>— Мы читали главу повести «Старый колодезь». Вспомните, о чём она?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</p:txBody>
      </p:sp>
      <p:sp>
        <p:nvSpPr>
          <p:cNvPr id="447" name="Google Shape;447;g31a2a519a99_1_1:notes"/>
          <p:cNvSpPr txBox="1">
            <a:spLocks noGrp="1"/>
          </p:cNvSpPr>
          <p:nvPr>
            <p:ph type="sldNum" idx="12"/>
          </p:nvPr>
        </p:nvSpPr>
        <p:spPr>
          <a:xfrm>
            <a:off x="2931783" y="5350331"/>
            <a:ext cx="2242800" cy="2825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3250" tIns="31625" rIns="63250" bIns="3162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 sz="1000"/>
              <a:t>6</a:t>
            </a:fld>
            <a:endParaRPr sz="1000"/>
          </a:p>
        </p:txBody>
      </p:sp>
    </p:spTree>
    <p:extLst>
      <p:ext uri="{BB962C8B-B14F-4D97-AF65-F5344CB8AC3E}">
        <p14:creationId xmlns:p14="http://schemas.microsoft.com/office/powerpoint/2010/main" val="12503484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g31a2a519a99_1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98525" y="704850"/>
            <a:ext cx="3378200" cy="19002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46" name="Google Shape;446;g31a2a519a99_1_1:notes"/>
          <p:cNvSpPr txBox="1">
            <a:spLocks noGrp="1"/>
          </p:cNvSpPr>
          <p:nvPr>
            <p:ph type="body" idx="1"/>
          </p:nvPr>
        </p:nvSpPr>
        <p:spPr>
          <a:xfrm>
            <a:off x="517585" y="2710860"/>
            <a:ext cx="4140600" cy="22182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3250" tIns="31625" rIns="63250" bIns="316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en" sz="1200" b="1"/>
              <a:t>Актуализация</a:t>
            </a:r>
            <a:r>
              <a:rPr lang="en" sz="1200"/>
              <a:t/>
            </a:r>
            <a:br>
              <a:rPr lang="en" sz="1200"/>
            </a:br>
            <a:r>
              <a:rPr lang="en" sz="1200"/>
              <a:t/>
            </a:r>
            <a:br>
              <a:rPr lang="en" sz="1200"/>
            </a:br>
            <a:r>
              <a:rPr lang="en" sz="1200">
                <a:solidFill>
                  <a:schemeClr val="dk1"/>
                </a:solidFill>
              </a:rPr>
              <a:t>— Прочитайте отрывок. Из какого произведения данный отрывок? (Н. Г. Гарина-Михайловского «Детство Тёмы».)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en" sz="1200">
                <a:solidFill>
                  <a:schemeClr val="dk1"/>
                </a:solidFill>
              </a:rPr>
              <a:t>— Вспомните, к какому жанру относится это произведение? (Повесть.)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en" sz="1200">
                <a:solidFill>
                  <a:schemeClr val="dk1"/>
                </a:solidFill>
              </a:rPr>
              <a:t>— Что такое повесть? Чем повесть отличается от рассказа?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en" sz="1200">
                <a:solidFill>
                  <a:schemeClr val="dk1"/>
                </a:solidFill>
              </a:rPr>
              <a:t>— Мы читали главу повести «Старый колодезь». Вспомните, о чём она?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</p:txBody>
      </p:sp>
      <p:sp>
        <p:nvSpPr>
          <p:cNvPr id="447" name="Google Shape;447;g31a2a519a99_1_1:notes"/>
          <p:cNvSpPr txBox="1">
            <a:spLocks noGrp="1"/>
          </p:cNvSpPr>
          <p:nvPr>
            <p:ph type="sldNum" idx="12"/>
          </p:nvPr>
        </p:nvSpPr>
        <p:spPr>
          <a:xfrm>
            <a:off x="2931783" y="5350331"/>
            <a:ext cx="2242800" cy="2825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3250" tIns="31625" rIns="63250" bIns="3162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 sz="1000"/>
              <a:t>7</a:t>
            </a:fld>
            <a:endParaRPr sz="1000"/>
          </a:p>
        </p:txBody>
      </p:sp>
    </p:spTree>
    <p:extLst>
      <p:ext uri="{BB962C8B-B14F-4D97-AF65-F5344CB8AC3E}">
        <p14:creationId xmlns:p14="http://schemas.microsoft.com/office/powerpoint/2010/main" val="10137558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g31a2a519a99_1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98525" y="704850"/>
            <a:ext cx="3378200" cy="19002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46" name="Google Shape;446;g31a2a519a99_1_1:notes"/>
          <p:cNvSpPr txBox="1">
            <a:spLocks noGrp="1"/>
          </p:cNvSpPr>
          <p:nvPr>
            <p:ph type="body" idx="1"/>
          </p:nvPr>
        </p:nvSpPr>
        <p:spPr>
          <a:xfrm>
            <a:off x="517585" y="2710860"/>
            <a:ext cx="4140600" cy="22182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3250" tIns="31625" rIns="63250" bIns="316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en" sz="1200" b="1"/>
              <a:t>Актуализация</a:t>
            </a:r>
            <a:r>
              <a:rPr lang="en" sz="1200"/>
              <a:t/>
            </a:r>
            <a:br>
              <a:rPr lang="en" sz="1200"/>
            </a:br>
            <a:r>
              <a:rPr lang="en" sz="1200"/>
              <a:t/>
            </a:r>
            <a:br>
              <a:rPr lang="en" sz="1200"/>
            </a:br>
            <a:r>
              <a:rPr lang="en" sz="1200">
                <a:solidFill>
                  <a:schemeClr val="dk1"/>
                </a:solidFill>
              </a:rPr>
              <a:t>— Прочитайте отрывок. Из какого произведения данный отрывок? (Н. Г. Гарина-Михайловского «Детство Тёмы».)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en" sz="1200">
                <a:solidFill>
                  <a:schemeClr val="dk1"/>
                </a:solidFill>
              </a:rPr>
              <a:t>— Вспомните, к какому жанру относится это произведение? (Повесть.)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en" sz="1200">
                <a:solidFill>
                  <a:schemeClr val="dk1"/>
                </a:solidFill>
              </a:rPr>
              <a:t>— Что такое повесть? Чем повесть отличается от рассказа?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en" sz="1200">
                <a:solidFill>
                  <a:schemeClr val="dk1"/>
                </a:solidFill>
              </a:rPr>
              <a:t>— Мы читали главу повести «Старый колодезь». Вспомните, о чём она?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</p:txBody>
      </p:sp>
      <p:sp>
        <p:nvSpPr>
          <p:cNvPr id="447" name="Google Shape;447;g31a2a519a99_1_1:notes"/>
          <p:cNvSpPr txBox="1">
            <a:spLocks noGrp="1"/>
          </p:cNvSpPr>
          <p:nvPr>
            <p:ph type="sldNum" idx="12"/>
          </p:nvPr>
        </p:nvSpPr>
        <p:spPr>
          <a:xfrm>
            <a:off x="2931783" y="5350331"/>
            <a:ext cx="2242800" cy="2825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3250" tIns="31625" rIns="63250" bIns="3162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 sz="1000"/>
              <a:t>8</a:t>
            </a:fld>
            <a:endParaRPr sz="1000"/>
          </a:p>
        </p:txBody>
      </p:sp>
    </p:spTree>
    <p:extLst>
      <p:ext uri="{BB962C8B-B14F-4D97-AF65-F5344CB8AC3E}">
        <p14:creationId xmlns:p14="http://schemas.microsoft.com/office/powerpoint/2010/main" val="25551766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FAULT">
  <p:cSld name="DEFAULT"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1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3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5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17"/>
          <p:cNvSpPr/>
          <p:nvPr/>
        </p:nvSpPr>
        <p:spPr>
          <a:xfrm>
            <a:off x="7935590" y="4895491"/>
            <a:ext cx="863100" cy="13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825" tIns="38825" rIns="38825" bIns="388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55" name="Google Shape;455;p17" descr="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06277" y="4899787"/>
            <a:ext cx="33717" cy="30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457" name="Google Shape;457;p17" descr="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408595" y="4944983"/>
            <a:ext cx="29081" cy="81294"/>
          </a:xfrm>
          <a:prstGeom prst="rect">
            <a:avLst/>
          </a:prstGeom>
          <a:noFill/>
          <a:ln>
            <a:noFill/>
          </a:ln>
        </p:spPr>
      </p:pic>
      <p:pic>
        <p:nvPicPr>
          <p:cNvPr id="459" name="Google Shape;459;p17" descr=" 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45260" y="345057"/>
            <a:ext cx="8447897" cy="445338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0" name="Google Shape;460;p17" descr=" 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069702" y="662545"/>
            <a:ext cx="3614752" cy="388843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1" name="Google Shape;461;p17" descr=" 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144297" y="619265"/>
            <a:ext cx="589318" cy="588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2" name="Google Shape;462;p17" descr=" 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8144297" y="4005428"/>
            <a:ext cx="589318" cy="588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3" name="Google Shape;463;p17" descr=" 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457579" y="662524"/>
            <a:ext cx="3614330" cy="388843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4" name="Google Shape;464;p17" descr=" 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409997" y="619244"/>
            <a:ext cx="589318" cy="588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5" name="Google Shape;465;p17" descr=" 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409997" y="4005386"/>
            <a:ext cx="589318" cy="588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6" name="Google Shape;466;p17" descr=" 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513676" y="764457"/>
            <a:ext cx="4068618" cy="3681242"/>
          </a:xfrm>
          <a:prstGeom prst="rect">
            <a:avLst/>
          </a:prstGeom>
          <a:noFill/>
          <a:ln>
            <a:noFill/>
          </a:ln>
        </p:spPr>
      </p:pic>
      <p:pic>
        <p:nvPicPr>
          <p:cNvPr id="467" name="Google Shape;467;p17" descr=" 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4571790" y="764457"/>
            <a:ext cx="4055434" cy="3681242"/>
          </a:xfrm>
          <a:prstGeom prst="rect">
            <a:avLst/>
          </a:prstGeom>
          <a:noFill/>
          <a:ln>
            <a:noFill/>
          </a:ln>
        </p:spPr>
      </p:pic>
      <p:pic>
        <p:nvPicPr>
          <p:cNvPr id="468" name="Google Shape;468;p17" descr=" 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591393" y="631544"/>
            <a:ext cx="3977767" cy="3730504"/>
          </a:xfrm>
          <a:prstGeom prst="rect">
            <a:avLst/>
          </a:prstGeom>
          <a:noFill/>
          <a:ln>
            <a:noFill/>
          </a:ln>
        </p:spPr>
      </p:pic>
      <p:pic>
        <p:nvPicPr>
          <p:cNvPr id="469" name="Google Shape;469;p17" descr=" 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631383" y="501026"/>
            <a:ext cx="3897785" cy="3795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470" name="Google Shape;470;p17" descr=" 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4571790" y="631544"/>
            <a:ext cx="3977767" cy="3730504"/>
          </a:xfrm>
          <a:prstGeom prst="rect">
            <a:avLst/>
          </a:prstGeom>
          <a:noFill/>
          <a:ln>
            <a:noFill/>
          </a:ln>
        </p:spPr>
      </p:pic>
      <p:pic>
        <p:nvPicPr>
          <p:cNvPr id="471" name="Google Shape;471;p17" descr=" 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8202079" y="685438"/>
            <a:ext cx="296344" cy="444968"/>
          </a:xfrm>
          <a:prstGeom prst="rect">
            <a:avLst/>
          </a:prstGeom>
          <a:noFill/>
          <a:ln>
            <a:noFill/>
          </a:ln>
        </p:spPr>
      </p:pic>
      <p:pic>
        <p:nvPicPr>
          <p:cNvPr id="472" name="Google Shape;472;p17" descr=" 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8006268" y="3793938"/>
            <a:ext cx="495899" cy="502716"/>
          </a:xfrm>
          <a:prstGeom prst="rect">
            <a:avLst/>
          </a:prstGeom>
          <a:noFill/>
          <a:ln>
            <a:noFill/>
          </a:ln>
        </p:spPr>
      </p:pic>
      <p:pic>
        <p:nvPicPr>
          <p:cNvPr id="473" name="Google Shape;473;p17" descr=" 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4489000" y="522325"/>
            <a:ext cx="3977751" cy="3774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74" name="Google Shape;474;p17" descr=" "/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8143918" y="601006"/>
            <a:ext cx="325237" cy="328208"/>
          </a:xfrm>
          <a:prstGeom prst="rect">
            <a:avLst/>
          </a:prstGeom>
          <a:noFill/>
          <a:ln>
            <a:noFill/>
          </a:ln>
        </p:spPr>
      </p:pic>
      <p:pic>
        <p:nvPicPr>
          <p:cNvPr id="475" name="Google Shape;475;p17" descr=" 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8172788" y="4005407"/>
            <a:ext cx="296344" cy="247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6" name="Google Shape;476;p17" descr=" 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8335513" y="1777113"/>
            <a:ext cx="192733" cy="23819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1399512" y="1502624"/>
            <a:ext cx="623446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Словесный портрет героя повести 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Н. Г.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Гарина-Михайловского</a:t>
            </a: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«Детство Тёмы»  (отдельные главы)</a:t>
            </a:r>
          </a:p>
        </p:txBody>
      </p:sp>
    </p:spTree>
    <p:extLst>
      <p:ext uri="{BB962C8B-B14F-4D97-AF65-F5344CB8AC3E}">
        <p14:creationId xmlns:p14="http://schemas.microsoft.com/office/powerpoint/2010/main" val="4964530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17"/>
          <p:cNvSpPr/>
          <p:nvPr/>
        </p:nvSpPr>
        <p:spPr>
          <a:xfrm>
            <a:off x="7935590" y="4895491"/>
            <a:ext cx="863100" cy="13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825" tIns="38825" rIns="38825" bIns="388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55" name="Google Shape;455;p17" descr="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06277" y="4899787"/>
            <a:ext cx="33717" cy="30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459" name="Google Shape;459;p17" descr="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45260" y="345057"/>
            <a:ext cx="8447897" cy="445338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0" name="Google Shape;460;p17" descr=" 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069702" y="662545"/>
            <a:ext cx="3614752" cy="388843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1" name="Google Shape;461;p17" descr=" 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144297" y="619265"/>
            <a:ext cx="589318" cy="588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2" name="Google Shape;462;p17" descr=" 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144297" y="4005428"/>
            <a:ext cx="589318" cy="588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3" name="Google Shape;463;p17" descr=" 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57579" y="662524"/>
            <a:ext cx="3614330" cy="388843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4" name="Google Shape;464;p17" descr=" 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409997" y="619244"/>
            <a:ext cx="589318" cy="588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5" name="Google Shape;465;p17" descr=" 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409997" y="4005386"/>
            <a:ext cx="589318" cy="588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6" name="Google Shape;466;p17" descr=" 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513676" y="764457"/>
            <a:ext cx="4068618" cy="3681242"/>
          </a:xfrm>
          <a:prstGeom prst="rect">
            <a:avLst/>
          </a:prstGeom>
          <a:noFill/>
          <a:ln>
            <a:noFill/>
          </a:ln>
        </p:spPr>
      </p:pic>
      <p:pic>
        <p:nvPicPr>
          <p:cNvPr id="467" name="Google Shape;467;p17" descr=" 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4571790" y="764457"/>
            <a:ext cx="4055434" cy="3681242"/>
          </a:xfrm>
          <a:prstGeom prst="rect">
            <a:avLst/>
          </a:prstGeom>
          <a:noFill/>
          <a:ln>
            <a:noFill/>
          </a:ln>
        </p:spPr>
      </p:pic>
      <p:pic>
        <p:nvPicPr>
          <p:cNvPr id="468" name="Google Shape;468;p17" descr=" 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591393" y="631544"/>
            <a:ext cx="3977767" cy="3730504"/>
          </a:xfrm>
          <a:prstGeom prst="rect">
            <a:avLst/>
          </a:prstGeom>
          <a:noFill/>
          <a:ln>
            <a:noFill/>
          </a:ln>
        </p:spPr>
      </p:pic>
      <p:pic>
        <p:nvPicPr>
          <p:cNvPr id="469" name="Google Shape;469;p17" descr=" 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674336" y="501410"/>
            <a:ext cx="3897785" cy="3795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470" name="Google Shape;470;p17" descr=" 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4571790" y="631544"/>
            <a:ext cx="3977767" cy="3730504"/>
          </a:xfrm>
          <a:prstGeom prst="rect">
            <a:avLst/>
          </a:prstGeom>
          <a:noFill/>
          <a:ln>
            <a:noFill/>
          </a:ln>
        </p:spPr>
      </p:pic>
      <p:pic>
        <p:nvPicPr>
          <p:cNvPr id="471" name="Google Shape;471;p17" descr=" 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8202079" y="685438"/>
            <a:ext cx="296344" cy="444968"/>
          </a:xfrm>
          <a:prstGeom prst="rect">
            <a:avLst/>
          </a:prstGeom>
          <a:noFill/>
          <a:ln>
            <a:noFill/>
          </a:ln>
        </p:spPr>
      </p:pic>
      <p:pic>
        <p:nvPicPr>
          <p:cNvPr id="472" name="Google Shape;472;p17" descr=" 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8006268" y="3793938"/>
            <a:ext cx="495899" cy="502716"/>
          </a:xfrm>
          <a:prstGeom prst="rect">
            <a:avLst/>
          </a:prstGeom>
          <a:noFill/>
          <a:ln>
            <a:noFill/>
          </a:ln>
        </p:spPr>
      </p:pic>
      <p:pic>
        <p:nvPicPr>
          <p:cNvPr id="473" name="Google Shape;473;p17" descr=" 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4489000" y="522325"/>
            <a:ext cx="3977751" cy="3774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74" name="Google Shape;474;p17" descr=" 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8143918" y="601006"/>
            <a:ext cx="325237" cy="328208"/>
          </a:xfrm>
          <a:prstGeom prst="rect">
            <a:avLst/>
          </a:prstGeom>
          <a:noFill/>
          <a:ln>
            <a:noFill/>
          </a:ln>
        </p:spPr>
      </p:pic>
      <p:pic>
        <p:nvPicPr>
          <p:cNvPr id="475" name="Google Shape;475;p17" descr=" "/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8172788" y="4005407"/>
            <a:ext cx="296344" cy="247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6" name="Google Shape;476;p17" descr=" 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8335513" y="1777113"/>
            <a:ext cx="192733" cy="23819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897957" y="659195"/>
            <a:ext cx="3184608" cy="366324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09814" y="597990"/>
            <a:ext cx="380438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8-летний мальчик, сын отставного генерала, из большой семьи, где есть сестры и младший брат. Он добрый, совестливый, любопытный. Среди его друзей – бедные крестьянские дети. У него «горячее сердце», он спасает свою любимую собачку Жучку от смерти. В гимназии он дружит с мальчиком Ивановым. Тема ленится учиться, но много читает. Иногда он врет и трусит, ябедничает, но борется со своими недостатками. Хочет уплыть в Америку. В итоге он начинает очень хорошо учиться, мечтает стать достойным человеком, трудиться и быть полезным.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17"/>
          <p:cNvSpPr/>
          <p:nvPr/>
        </p:nvSpPr>
        <p:spPr>
          <a:xfrm>
            <a:off x="7935590" y="4895491"/>
            <a:ext cx="863100" cy="13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825" tIns="38825" rIns="38825" bIns="388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55" name="Google Shape;455;p17" descr="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06277" y="4899787"/>
            <a:ext cx="33717" cy="30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458" name="Google Shape;458;p17" descr="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460813" y="4991379"/>
            <a:ext cx="35782" cy="34897"/>
          </a:xfrm>
          <a:prstGeom prst="rect">
            <a:avLst/>
          </a:prstGeom>
          <a:noFill/>
          <a:ln>
            <a:noFill/>
          </a:ln>
        </p:spPr>
      </p:pic>
      <p:pic>
        <p:nvPicPr>
          <p:cNvPr id="459" name="Google Shape;459;p17" descr=" 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45260" y="345057"/>
            <a:ext cx="8447897" cy="445338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0" name="Google Shape;460;p17" descr=" 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069702" y="662545"/>
            <a:ext cx="3614752" cy="388843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1" name="Google Shape;461;p17" descr=" 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144297" y="619265"/>
            <a:ext cx="589318" cy="588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2" name="Google Shape;462;p17" descr=" 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8144297" y="4005428"/>
            <a:ext cx="589318" cy="588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3" name="Google Shape;463;p17" descr=" 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457579" y="662524"/>
            <a:ext cx="3614330" cy="388843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4" name="Google Shape;464;p17" descr=" 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409997" y="619244"/>
            <a:ext cx="589318" cy="588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5" name="Google Shape;465;p17" descr=" 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409997" y="4005386"/>
            <a:ext cx="589318" cy="588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6" name="Google Shape;466;p17" descr=" 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513676" y="764457"/>
            <a:ext cx="4068618" cy="3681242"/>
          </a:xfrm>
          <a:prstGeom prst="rect">
            <a:avLst/>
          </a:prstGeom>
          <a:noFill/>
          <a:ln>
            <a:noFill/>
          </a:ln>
        </p:spPr>
      </p:pic>
      <p:pic>
        <p:nvPicPr>
          <p:cNvPr id="467" name="Google Shape;467;p17" descr=" 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4571790" y="764457"/>
            <a:ext cx="4055434" cy="3681242"/>
          </a:xfrm>
          <a:prstGeom prst="rect">
            <a:avLst/>
          </a:prstGeom>
          <a:noFill/>
          <a:ln>
            <a:noFill/>
          </a:ln>
        </p:spPr>
      </p:pic>
      <p:pic>
        <p:nvPicPr>
          <p:cNvPr id="468" name="Google Shape;468;p17" descr=" 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591393" y="631544"/>
            <a:ext cx="3977767" cy="3730504"/>
          </a:xfrm>
          <a:prstGeom prst="rect">
            <a:avLst/>
          </a:prstGeom>
          <a:noFill/>
          <a:ln>
            <a:noFill/>
          </a:ln>
        </p:spPr>
      </p:pic>
      <p:pic>
        <p:nvPicPr>
          <p:cNvPr id="469" name="Google Shape;469;p17" descr=" 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674336" y="501410"/>
            <a:ext cx="3897785" cy="3795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470" name="Google Shape;470;p17" descr=" 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4571790" y="631544"/>
            <a:ext cx="3977767" cy="3730504"/>
          </a:xfrm>
          <a:prstGeom prst="rect">
            <a:avLst/>
          </a:prstGeom>
          <a:noFill/>
          <a:ln>
            <a:noFill/>
          </a:ln>
        </p:spPr>
      </p:pic>
      <p:pic>
        <p:nvPicPr>
          <p:cNvPr id="471" name="Google Shape;471;p17" descr=" 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8202079" y="685438"/>
            <a:ext cx="296344" cy="444968"/>
          </a:xfrm>
          <a:prstGeom prst="rect">
            <a:avLst/>
          </a:prstGeom>
          <a:noFill/>
          <a:ln>
            <a:noFill/>
          </a:ln>
        </p:spPr>
      </p:pic>
      <p:pic>
        <p:nvPicPr>
          <p:cNvPr id="472" name="Google Shape;472;p17" descr=" 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8006268" y="3793938"/>
            <a:ext cx="495899" cy="502716"/>
          </a:xfrm>
          <a:prstGeom prst="rect">
            <a:avLst/>
          </a:prstGeom>
          <a:noFill/>
          <a:ln>
            <a:noFill/>
          </a:ln>
        </p:spPr>
      </p:pic>
      <p:pic>
        <p:nvPicPr>
          <p:cNvPr id="473" name="Google Shape;473;p17" descr=" 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4489000" y="522325"/>
            <a:ext cx="3977751" cy="3774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74" name="Google Shape;474;p17" descr=" "/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8143918" y="601006"/>
            <a:ext cx="325237" cy="328208"/>
          </a:xfrm>
          <a:prstGeom prst="rect">
            <a:avLst/>
          </a:prstGeom>
          <a:noFill/>
          <a:ln>
            <a:noFill/>
          </a:ln>
        </p:spPr>
      </p:pic>
      <p:pic>
        <p:nvPicPr>
          <p:cNvPr id="475" name="Google Shape;475;p17" descr=" 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8172788" y="4005407"/>
            <a:ext cx="296344" cy="247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6" name="Google Shape;476;p17" descr=" 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8335513" y="1777113"/>
            <a:ext cx="192733" cy="23819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4514560" y="1199277"/>
            <a:ext cx="368605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 Семенович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Карташев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отец Темы, генерал в отставке. Строгий, может выпороть Тему за проделки. Тема боится папу. Но когда папа заболел, а потом и умер, мальчик понял, какой это справедливый, смелый, любящий Родину человек, который заботился о солдатах и семье.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830133" y="1146329"/>
            <a:ext cx="3568169" cy="2319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0567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17"/>
          <p:cNvSpPr/>
          <p:nvPr/>
        </p:nvSpPr>
        <p:spPr>
          <a:xfrm>
            <a:off x="7935590" y="4895491"/>
            <a:ext cx="863100" cy="13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825" tIns="38825" rIns="38825" bIns="388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55" name="Google Shape;455;p17" descr="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06277" y="4899787"/>
            <a:ext cx="33717" cy="30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458" name="Google Shape;458;p17" descr="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460813" y="4991379"/>
            <a:ext cx="35782" cy="34897"/>
          </a:xfrm>
          <a:prstGeom prst="rect">
            <a:avLst/>
          </a:prstGeom>
          <a:noFill/>
          <a:ln>
            <a:noFill/>
          </a:ln>
        </p:spPr>
      </p:pic>
      <p:pic>
        <p:nvPicPr>
          <p:cNvPr id="459" name="Google Shape;459;p17" descr=" 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45260" y="345057"/>
            <a:ext cx="8447897" cy="445338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0" name="Google Shape;460;p17" descr=" 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069702" y="662545"/>
            <a:ext cx="3614752" cy="388843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1" name="Google Shape;461;p17" descr=" 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144297" y="619265"/>
            <a:ext cx="589318" cy="588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2" name="Google Shape;462;p17" descr=" 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8144297" y="4005428"/>
            <a:ext cx="589318" cy="588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3" name="Google Shape;463;p17" descr=" 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457579" y="662524"/>
            <a:ext cx="3614330" cy="388843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4" name="Google Shape;464;p17" descr=" 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409997" y="619244"/>
            <a:ext cx="589318" cy="588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5" name="Google Shape;465;p17" descr=" 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409997" y="4005386"/>
            <a:ext cx="589318" cy="588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6" name="Google Shape;466;p17" descr=" 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513676" y="764457"/>
            <a:ext cx="4068618" cy="3681242"/>
          </a:xfrm>
          <a:prstGeom prst="rect">
            <a:avLst/>
          </a:prstGeom>
          <a:noFill/>
          <a:ln>
            <a:noFill/>
          </a:ln>
        </p:spPr>
      </p:pic>
      <p:pic>
        <p:nvPicPr>
          <p:cNvPr id="467" name="Google Shape;467;p17" descr=" 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4571790" y="764457"/>
            <a:ext cx="4055434" cy="3681242"/>
          </a:xfrm>
          <a:prstGeom prst="rect">
            <a:avLst/>
          </a:prstGeom>
          <a:noFill/>
          <a:ln>
            <a:noFill/>
          </a:ln>
        </p:spPr>
      </p:pic>
      <p:pic>
        <p:nvPicPr>
          <p:cNvPr id="468" name="Google Shape;468;p17" descr=" 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591393" y="631544"/>
            <a:ext cx="3977767" cy="3730504"/>
          </a:xfrm>
          <a:prstGeom prst="rect">
            <a:avLst/>
          </a:prstGeom>
          <a:noFill/>
          <a:ln>
            <a:noFill/>
          </a:ln>
        </p:spPr>
      </p:pic>
      <p:pic>
        <p:nvPicPr>
          <p:cNvPr id="469" name="Google Shape;469;p17" descr=" 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674336" y="501410"/>
            <a:ext cx="3897785" cy="3795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470" name="Google Shape;470;p17" descr=" 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4571790" y="631544"/>
            <a:ext cx="3977767" cy="3730504"/>
          </a:xfrm>
          <a:prstGeom prst="rect">
            <a:avLst/>
          </a:prstGeom>
          <a:noFill/>
          <a:ln>
            <a:noFill/>
          </a:ln>
        </p:spPr>
      </p:pic>
      <p:pic>
        <p:nvPicPr>
          <p:cNvPr id="471" name="Google Shape;471;p17" descr=" 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8202079" y="685438"/>
            <a:ext cx="296344" cy="444968"/>
          </a:xfrm>
          <a:prstGeom prst="rect">
            <a:avLst/>
          </a:prstGeom>
          <a:noFill/>
          <a:ln>
            <a:noFill/>
          </a:ln>
        </p:spPr>
      </p:pic>
      <p:pic>
        <p:nvPicPr>
          <p:cNvPr id="472" name="Google Shape;472;p17" descr=" 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8006268" y="3793938"/>
            <a:ext cx="495899" cy="502716"/>
          </a:xfrm>
          <a:prstGeom prst="rect">
            <a:avLst/>
          </a:prstGeom>
          <a:noFill/>
          <a:ln>
            <a:noFill/>
          </a:ln>
        </p:spPr>
      </p:pic>
      <p:pic>
        <p:nvPicPr>
          <p:cNvPr id="473" name="Google Shape;473;p17" descr=" 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4489000" y="522325"/>
            <a:ext cx="3977751" cy="3774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74" name="Google Shape;474;p17" descr=" "/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8143918" y="601006"/>
            <a:ext cx="325237" cy="328208"/>
          </a:xfrm>
          <a:prstGeom prst="rect">
            <a:avLst/>
          </a:prstGeom>
          <a:noFill/>
          <a:ln>
            <a:noFill/>
          </a:ln>
        </p:spPr>
      </p:pic>
      <p:pic>
        <p:nvPicPr>
          <p:cNvPr id="475" name="Google Shape;475;p17" descr=" 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8172788" y="4005407"/>
            <a:ext cx="296344" cy="247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6" name="Google Shape;476;p17" descr=" 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8335513" y="1777113"/>
            <a:ext cx="192733" cy="23819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794640" y="830113"/>
            <a:ext cx="3333366" cy="333336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424063" y="1078719"/>
            <a:ext cx="339382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Аглаида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Васильевна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Карташева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мать Темы, добрая, справедливая, защитница детей. Учит Тему всегда говорить правду, отвечать за свои поступки, просить прощенья, если виноват. Она видит в ребенке личность, человека. Хочет, чтобы сын хорошо учился. Она христианка, помогает семье бедного учителя.</a:t>
            </a:r>
          </a:p>
        </p:txBody>
      </p:sp>
    </p:spTree>
    <p:extLst>
      <p:ext uri="{BB962C8B-B14F-4D97-AF65-F5344CB8AC3E}">
        <p14:creationId xmlns:p14="http://schemas.microsoft.com/office/powerpoint/2010/main" val="9668743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17"/>
          <p:cNvSpPr/>
          <p:nvPr/>
        </p:nvSpPr>
        <p:spPr>
          <a:xfrm>
            <a:off x="7935590" y="4895491"/>
            <a:ext cx="863100" cy="13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825" tIns="38825" rIns="38825" bIns="388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55" name="Google Shape;455;p17" descr="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06277" y="4899787"/>
            <a:ext cx="33717" cy="30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458" name="Google Shape;458;p17" descr="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460813" y="4991379"/>
            <a:ext cx="35782" cy="34897"/>
          </a:xfrm>
          <a:prstGeom prst="rect">
            <a:avLst/>
          </a:prstGeom>
          <a:noFill/>
          <a:ln>
            <a:noFill/>
          </a:ln>
        </p:spPr>
      </p:pic>
      <p:pic>
        <p:nvPicPr>
          <p:cNvPr id="459" name="Google Shape;459;p17" descr=" 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45260" y="345057"/>
            <a:ext cx="8447897" cy="445338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0" name="Google Shape;460;p17" descr=" 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069702" y="662545"/>
            <a:ext cx="3614752" cy="388843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1" name="Google Shape;461;p17" descr=" 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144297" y="619265"/>
            <a:ext cx="589318" cy="588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2" name="Google Shape;462;p17" descr=" 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8144297" y="4005428"/>
            <a:ext cx="589318" cy="588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3" name="Google Shape;463;p17" descr=" 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457579" y="662524"/>
            <a:ext cx="3614330" cy="388843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4" name="Google Shape;464;p17" descr=" 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409997" y="619244"/>
            <a:ext cx="589318" cy="588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5" name="Google Shape;465;p17" descr=" 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409997" y="4005386"/>
            <a:ext cx="589318" cy="588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6" name="Google Shape;466;p17" descr=" 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513676" y="764457"/>
            <a:ext cx="4068618" cy="3681242"/>
          </a:xfrm>
          <a:prstGeom prst="rect">
            <a:avLst/>
          </a:prstGeom>
          <a:noFill/>
          <a:ln>
            <a:noFill/>
          </a:ln>
        </p:spPr>
      </p:pic>
      <p:pic>
        <p:nvPicPr>
          <p:cNvPr id="467" name="Google Shape;467;p17" descr=" 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4571790" y="764457"/>
            <a:ext cx="4055434" cy="3681242"/>
          </a:xfrm>
          <a:prstGeom prst="rect">
            <a:avLst/>
          </a:prstGeom>
          <a:noFill/>
          <a:ln>
            <a:noFill/>
          </a:ln>
        </p:spPr>
      </p:pic>
      <p:pic>
        <p:nvPicPr>
          <p:cNvPr id="468" name="Google Shape;468;p17" descr=" 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591393" y="631544"/>
            <a:ext cx="3977767" cy="3730504"/>
          </a:xfrm>
          <a:prstGeom prst="rect">
            <a:avLst/>
          </a:prstGeom>
          <a:noFill/>
          <a:ln>
            <a:noFill/>
          </a:ln>
        </p:spPr>
      </p:pic>
      <p:pic>
        <p:nvPicPr>
          <p:cNvPr id="469" name="Google Shape;469;p17" descr=" 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674336" y="501410"/>
            <a:ext cx="3897785" cy="3795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470" name="Google Shape;470;p17" descr=" 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4571790" y="631544"/>
            <a:ext cx="3977767" cy="3730504"/>
          </a:xfrm>
          <a:prstGeom prst="rect">
            <a:avLst/>
          </a:prstGeom>
          <a:noFill/>
          <a:ln>
            <a:noFill/>
          </a:ln>
        </p:spPr>
      </p:pic>
      <p:pic>
        <p:nvPicPr>
          <p:cNvPr id="471" name="Google Shape;471;p17" descr=" 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8202079" y="685438"/>
            <a:ext cx="296344" cy="444968"/>
          </a:xfrm>
          <a:prstGeom prst="rect">
            <a:avLst/>
          </a:prstGeom>
          <a:noFill/>
          <a:ln>
            <a:noFill/>
          </a:ln>
        </p:spPr>
      </p:pic>
      <p:pic>
        <p:nvPicPr>
          <p:cNvPr id="472" name="Google Shape;472;p17" descr=" 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8006268" y="3793938"/>
            <a:ext cx="495899" cy="502716"/>
          </a:xfrm>
          <a:prstGeom prst="rect">
            <a:avLst/>
          </a:prstGeom>
          <a:noFill/>
          <a:ln>
            <a:noFill/>
          </a:ln>
        </p:spPr>
      </p:pic>
      <p:pic>
        <p:nvPicPr>
          <p:cNvPr id="473" name="Google Shape;473;p17" descr=" 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4489000" y="522325"/>
            <a:ext cx="3977751" cy="3774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74" name="Google Shape;474;p17" descr=" "/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8143918" y="601006"/>
            <a:ext cx="325237" cy="328208"/>
          </a:xfrm>
          <a:prstGeom prst="rect">
            <a:avLst/>
          </a:prstGeom>
          <a:noFill/>
          <a:ln>
            <a:noFill/>
          </a:ln>
        </p:spPr>
      </p:pic>
      <p:pic>
        <p:nvPicPr>
          <p:cNvPr id="475" name="Google Shape;475;p17" descr=" 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8172788" y="4005407"/>
            <a:ext cx="296344" cy="247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6" name="Google Shape;476;p17" descr=" 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8335513" y="1777113"/>
            <a:ext cx="192733" cy="23819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3"/>
          <a:srcRect b="8482"/>
          <a:stretch/>
        </p:blipFill>
        <p:spPr>
          <a:xfrm>
            <a:off x="785991" y="1220410"/>
            <a:ext cx="3995889" cy="193794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803191" y="1195194"/>
            <a:ext cx="360761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Иванов – лучший друг Темы в гимназии. Сирота, спокойный, хороший мальчик, который приучил Тему читать книжки. Его выгнали из гимназии, хотя он не был виноват, просто не стал ябедничать.</a:t>
            </a:r>
          </a:p>
        </p:txBody>
      </p:sp>
    </p:spTree>
    <p:extLst>
      <p:ext uri="{BB962C8B-B14F-4D97-AF65-F5344CB8AC3E}">
        <p14:creationId xmlns:p14="http://schemas.microsoft.com/office/powerpoint/2010/main" val="14114905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17"/>
          <p:cNvSpPr/>
          <p:nvPr/>
        </p:nvSpPr>
        <p:spPr>
          <a:xfrm>
            <a:off x="7935590" y="4895491"/>
            <a:ext cx="863100" cy="13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825" tIns="38825" rIns="38825" bIns="388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55" name="Google Shape;455;p17" descr="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06277" y="4899787"/>
            <a:ext cx="33717" cy="30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458" name="Google Shape;458;p17" descr="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460813" y="4991379"/>
            <a:ext cx="35782" cy="34897"/>
          </a:xfrm>
          <a:prstGeom prst="rect">
            <a:avLst/>
          </a:prstGeom>
          <a:noFill/>
          <a:ln>
            <a:noFill/>
          </a:ln>
        </p:spPr>
      </p:pic>
      <p:pic>
        <p:nvPicPr>
          <p:cNvPr id="459" name="Google Shape;459;p17" descr=" 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45260" y="345057"/>
            <a:ext cx="8447897" cy="445338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0" name="Google Shape;460;p17" descr=" 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069702" y="662545"/>
            <a:ext cx="3614752" cy="388843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1" name="Google Shape;461;p17" descr=" 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144297" y="619265"/>
            <a:ext cx="589318" cy="588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2" name="Google Shape;462;p17" descr=" 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8144297" y="4005428"/>
            <a:ext cx="589318" cy="588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3" name="Google Shape;463;p17" descr=" 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457579" y="662524"/>
            <a:ext cx="3614330" cy="388843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4" name="Google Shape;464;p17" descr=" 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409997" y="619244"/>
            <a:ext cx="589318" cy="588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5" name="Google Shape;465;p17" descr=" 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409997" y="4005386"/>
            <a:ext cx="589318" cy="588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6" name="Google Shape;466;p17" descr=" 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513676" y="764457"/>
            <a:ext cx="4068618" cy="3681242"/>
          </a:xfrm>
          <a:prstGeom prst="rect">
            <a:avLst/>
          </a:prstGeom>
          <a:noFill/>
          <a:ln>
            <a:noFill/>
          </a:ln>
        </p:spPr>
      </p:pic>
      <p:pic>
        <p:nvPicPr>
          <p:cNvPr id="467" name="Google Shape;467;p17" descr=" 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4571790" y="764457"/>
            <a:ext cx="4055434" cy="3681242"/>
          </a:xfrm>
          <a:prstGeom prst="rect">
            <a:avLst/>
          </a:prstGeom>
          <a:noFill/>
          <a:ln>
            <a:noFill/>
          </a:ln>
        </p:spPr>
      </p:pic>
      <p:pic>
        <p:nvPicPr>
          <p:cNvPr id="468" name="Google Shape;468;p17" descr=" 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591393" y="631544"/>
            <a:ext cx="3977767" cy="3730504"/>
          </a:xfrm>
          <a:prstGeom prst="rect">
            <a:avLst/>
          </a:prstGeom>
          <a:noFill/>
          <a:ln>
            <a:noFill/>
          </a:ln>
        </p:spPr>
      </p:pic>
      <p:pic>
        <p:nvPicPr>
          <p:cNvPr id="469" name="Google Shape;469;p17" descr=" 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674336" y="501410"/>
            <a:ext cx="3897785" cy="3795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470" name="Google Shape;470;p17" descr=" 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4571790" y="631544"/>
            <a:ext cx="3977767" cy="3730504"/>
          </a:xfrm>
          <a:prstGeom prst="rect">
            <a:avLst/>
          </a:prstGeom>
          <a:noFill/>
          <a:ln>
            <a:noFill/>
          </a:ln>
        </p:spPr>
      </p:pic>
      <p:pic>
        <p:nvPicPr>
          <p:cNvPr id="471" name="Google Shape;471;p17" descr=" 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8202079" y="685438"/>
            <a:ext cx="296344" cy="444968"/>
          </a:xfrm>
          <a:prstGeom prst="rect">
            <a:avLst/>
          </a:prstGeom>
          <a:noFill/>
          <a:ln>
            <a:noFill/>
          </a:ln>
        </p:spPr>
      </p:pic>
      <p:pic>
        <p:nvPicPr>
          <p:cNvPr id="472" name="Google Shape;472;p17" descr=" 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8006268" y="3793938"/>
            <a:ext cx="495899" cy="502716"/>
          </a:xfrm>
          <a:prstGeom prst="rect">
            <a:avLst/>
          </a:prstGeom>
          <a:noFill/>
          <a:ln>
            <a:noFill/>
          </a:ln>
        </p:spPr>
      </p:pic>
      <p:pic>
        <p:nvPicPr>
          <p:cNvPr id="473" name="Google Shape;473;p17" descr=" 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4489000" y="522325"/>
            <a:ext cx="3977751" cy="3774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74" name="Google Shape;474;p17" descr=" "/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8143918" y="601006"/>
            <a:ext cx="325237" cy="328208"/>
          </a:xfrm>
          <a:prstGeom prst="rect">
            <a:avLst/>
          </a:prstGeom>
          <a:noFill/>
          <a:ln>
            <a:noFill/>
          </a:ln>
        </p:spPr>
      </p:pic>
      <p:pic>
        <p:nvPicPr>
          <p:cNvPr id="475" name="Google Shape;475;p17" descr=" 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8172788" y="4005407"/>
            <a:ext cx="296344" cy="247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6" name="Google Shape;476;p17" descr=" 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8335513" y="1777113"/>
            <a:ext cx="192733" cy="23819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5543470" y="991083"/>
            <a:ext cx="229868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Жучка – лучший четвероногий друг Темы, кучерявая дворняжка. Мальчик спас собачку от смерти, достал ее из колодца.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999315" y="698744"/>
            <a:ext cx="3285002" cy="3285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5453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17"/>
          <p:cNvSpPr/>
          <p:nvPr/>
        </p:nvSpPr>
        <p:spPr>
          <a:xfrm>
            <a:off x="7935590" y="4895491"/>
            <a:ext cx="863100" cy="13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825" tIns="38825" rIns="38825" bIns="388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55" name="Google Shape;455;p17" descr="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06277" y="4899787"/>
            <a:ext cx="33717" cy="30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458" name="Google Shape;458;p17" descr="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460813" y="4991379"/>
            <a:ext cx="35782" cy="34897"/>
          </a:xfrm>
          <a:prstGeom prst="rect">
            <a:avLst/>
          </a:prstGeom>
          <a:noFill/>
          <a:ln>
            <a:noFill/>
          </a:ln>
        </p:spPr>
      </p:pic>
      <p:pic>
        <p:nvPicPr>
          <p:cNvPr id="459" name="Google Shape;459;p17" descr=" 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45260" y="345057"/>
            <a:ext cx="8447897" cy="445338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0" name="Google Shape;460;p17" descr=" 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069702" y="662545"/>
            <a:ext cx="3614752" cy="388843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1" name="Google Shape;461;p17" descr=" 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144297" y="619265"/>
            <a:ext cx="589318" cy="588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2" name="Google Shape;462;p17" descr=" 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8144297" y="4005428"/>
            <a:ext cx="589318" cy="588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3" name="Google Shape;463;p17" descr=" 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457579" y="662524"/>
            <a:ext cx="3614330" cy="388843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4" name="Google Shape;464;p17" descr=" 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409997" y="619244"/>
            <a:ext cx="589318" cy="588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5" name="Google Shape;465;p17" descr=" 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409997" y="4005386"/>
            <a:ext cx="589318" cy="588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6" name="Google Shape;466;p17" descr=" 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513676" y="764457"/>
            <a:ext cx="4068618" cy="3681242"/>
          </a:xfrm>
          <a:prstGeom prst="rect">
            <a:avLst/>
          </a:prstGeom>
          <a:noFill/>
          <a:ln>
            <a:noFill/>
          </a:ln>
        </p:spPr>
      </p:pic>
      <p:pic>
        <p:nvPicPr>
          <p:cNvPr id="467" name="Google Shape;467;p17" descr=" 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4571790" y="764457"/>
            <a:ext cx="4055434" cy="3681242"/>
          </a:xfrm>
          <a:prstGeom prst="rect">
            <a:avLst/>
          </a:prstGeom>
          <a:noFill/>
          <a:ln>
            <a:noFill/>
          </a:ln>
        </p:spPr>
      </p:pic>
      <p:pic>
        <p:nvPicPr>
          <p:cNvPr id="468" name="Google Shape;468;p17" descr=" 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591393" y="631544"/>
            <a:ext cx="3977767" cy="3730504"/>
          </a:xfrm>
          <a:prstGeom prst="rect">
            <a:avLst/>
          </a:prstGeom>
          <a:noFill/>
          <a:ln>
            <a:noFill/>
          </a:ln>
        </p:spPr>
      </p:pic>
      <p:pic>
        <p:nvPicPr>
          <p:cNvPr id="469" name="Google Shape;469;p17" descr=" 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674336" y="501410"/>
            <a:ext cx="3897785" cy="3795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470" name="Google Shape;470;p17" descr=" 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4571790" y="631544"/>
            <a:ext cx="3977767" cy="3730504"/>
          </a:xfrm>
          <a:prstGeom prst="rect">
            <a:avLst/>
          </a:prstGeom>
          <a:noFill/>
          <a:ln>
            <a:noFill/>
          </a:ln>
        </p:spPr>
      </p:pic>
      <p:pic>
        <p:nvPicPr>
          <p:cNvPr id="471" name="Google Shape;471;p17" descr=" 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8202079" y="685438"/>
            <a:ext cx="296344" cy="444968"/>
          </a:xfrm>
          <a:prstGeom prst="rect">
            <a:avLst/>
          </a:prstGeom>
          <a:noFill/>
          <a:ln>
            <a:noFill/>
          </a:ln>
        </p:spPr>
      </p:pic>
      <p:pic>
        <p:nvPicPr>
          <p:cNvPr id="472" name="Google Shape;472;p17" descr=" 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8006268" y="3793938"/>
            <a:ext cx="495899" cy="502716"/>
          </a:xfrm>
          <a:prstGeom prst="rect">
            <a:avLst/>
          </a:prstGeom>
          <a:noFill/>
          <a:ln>
            <a:noFill/>
          </a:ln>
        </p:spPr>
      </p:pic>
      <p:pic>
        <p:nvPicPr>
          <p:cNvPr id="473" name="Google Shape;473;p17" descr=" 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4489000" y="522325"/>
            <a:ext cx="3977751" cy="3774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74" name="Google Shape;474;p17" descr=" "/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8143918" y="601006"/>
            <a:ext cx="325237" cy="328208"/>
          </a:xfrm>
          <a:prstGeom prst="rect">
            <a:avLst/>
          </a:prstGeom>
          <a:noFill/>
          <a:ln>
            <a:noFill/>
          </a:ln>
        </p:spPr>
      </p:pic>
      <p:pic>
        <p:nvPicPr>
          <p:cNvPr id="475" name="Google Shape;475;p17" descr=" 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8172788" y="4005407"/>
            <a:ext cx="296344" cy="247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6" name="Google Shape;476;p17" descr=" 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8335513" y="1777113"/>
            <a:ext cx="192733" cy="23819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2130608" y="974388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 пошли ребята, к речке,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Два весла несли в руках.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 навстречу — три овечки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четыре индюка.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ребята испугались,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Весла бросили в кусты.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Испугались, разбежались,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найти их должен ты!</a:t>
            </a:r>
          </a:p>
        </p:txBody>
      </p:sp>
    </p:spTree>
    <p:extLst>
      <p:ext uri="{BB962C8B-B14F-4D97-AF65-F5344CB8AC3E}">
        <p14:creationId xmlns:p14="http://schemas.microsoft.com/office/powerpoint/2010/main" val="24581089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17"/>
          <p:cNvSpPr/>
          <p:nvPr/>
        </p:nvSpPr>
        <p:spPr>
          <a:xfrm>
            <a:off x="7935590" y="4895491"/>
            <a:ext cx="863100" cy="13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825" tIns="38825" rIns="38825" bIns="388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55" name="Google Shape;455;p17" descr="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06277" y="4899787"/>
            <a:ext cx="33717" cy="30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458" name="Google Shape;458;p17" descr="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460813" y="4991379"/>
            <a:ext cx="35782" cy="34897"/>
          </a:xfrm>
          <a:prstGeom prst="rect">
            <a:avLst/>
          </a:prstGeom>
          <a:noFill/>
          <a:ln>
            <a:noFill/>
          </a:ln>
        </p:spPr>
      </p:pic>
      <p:pic>
        <p:nvPicPr>
          <p:cNvPr id="459" name="Google Shape;459;p17" descr=" 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45260" y="345057"/>
            <a:ext cx="8447897" cy="445338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0" name="Google Shape;460;p17" descr=" 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069702" y="662545"/>
            <a:ext cx="3614752" cy="388843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1" name="Google Shape;461;p17" descr=" 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144297" y="619265"/>
            <a:ext cx="589318" cy="588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2" name="Google Shape;462;p17" descr=" 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8144297" y="4005428"/>
            <a:ext cx="589318" cy="588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3" name="Google Shape;463;p17" descr=" 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457579" y="662524"/>
            <a:ext cx="3614330" cy="388843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4" name="Google Shape;464;p17" descr=" 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409997" y="619244"/>
            <a:ext cx="589318" cy="588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5" name="Google Shape;465;p17" descr=" 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409997" y="4005386"/>
            <a:ext cx="589318" cy="588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6" name="Google Shape;466;p17" descr=" 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513676" y="764457"/>
            <a:ext cx="4068618" cy="3681242"/>
          </a:xfrm>
          <a:prstGeom prst="rect">
            <a:avLst/>
          </a:prstGeom>
          <a:noFill/>
          <a:ln>
            <a:noFill/>
          </a:ln>
        </p:spPr>
      </p:pic>
      <p:pic>
        <p:nvPicPr>
          <p:cNvPr id="467" name="Google Shape;467;p17" descr=" 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4571790" y="764457"/>
            <a:ext cx="4055434" cy="3681242"/>
          </a:xfrm>
          <a:prstGeom prst="rect">
            <a:avLst/>
          </a:prstGeom>
          <a:noFill/>
          <a:ln>
            <a:noFill/>
          </a:ln>
        </p:spPr>
      </p:pic>
      <p:pic>
        <p:nvPicPr>
          <p:cNvPr id="468" name="Google Shape;468;p17" descr=" 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591393" y="631544"/>
            <a:ext cx="3977767" cy="3730504"/>
          </a:xfrm>
          <a:prstGeom prst="rect">
            <a:avLst/>
          </a:prstGeom>
          <a:noFill/>
          <a:ln>
            <a:noFill/>
          </a:ln>
        </p:spPr>
      </p:pic>
      <p:pic>
        <p:nvPicPr>
          <p:cNvPr id="469" name="Google Shape;469;p17" descr=" 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674336" y="501410"/>
            <a:ext cx="3897785" cy="3795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470" name="Google Shape;470;p17" descr=" 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4571790" y="631544"/>
            <a:ext cx="3977767" cy="3730504"/>
          </a:xfrm>
          <a:prstGeom prst="rect">
            <a:avLst/>
          </a:prstGeom>
          <a:noFill/>
          <a:ln>
            <a:noFill/>
          </a:ln>
        </p:spPr>
      </p:pic>
      <p:pic>
        <p:nvPicPr>
          <p:cNvPr id="471" name="Google Shape;471;p17" descr=" 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8202079" y="685438"/>
            <a:ext cx="296344" cy="444968"/>
          </a:xfrm>
          <a:prstGeom prst="rect">
            <a:avLst/>
          </a:prstGeom>
          <a:noFill/>
          <a:ln>
            <a:noFill/>
          </a:ln>
        </p:spPr>
      </p:pic>
      <p:pic>
        <p:nvPicPr>
          <p:cNvPr id="472" name="Google Shape;472;p17" descr=" 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8006268" y="3793938"/>
            <a:ext cx="495899" cy="502716"/>
          </a:xfrm>
          <a:prstGeom prst="rect">
            <a:avLst/>
          </a:prstGeom>
          <a:noFill/>
          <a:ln>
            <a:noFill/>
          </a:ln>
        </p:spPr>
      </p:pic>
      <p:pic>
        <p:nvPicPr>
          <p:cNvPr id="473" name="Google Shape;473;p17" descr=" 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4489000" y="522325"/>
            <a:ext cx="3977751" cy="3774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74" name="Google Shape;474;p17" descr=" "/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8143918" y="601006"/>
            <a:ext cx="325237" cy="328208"/>
          </a:xfrm>
          <a:prstGeom prst="rect">
            <a:avLst/>
          </a:prstGeom>
          <a:noFill/>
          <a:ln>
            <a:noFill/>
          </a:ln>
        </p:spPr>
      </p:pic>
      <p:pic>
        <p:nvPicPr>
          <p:cNvPr id="475" name="Google Shape;475;p17" descr=" 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8172788" y="4005407"/>
            <a:ext cx="296344" cy="247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6" name="Google Shape;476;p17" descr=" 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8335513" y="1777113"/>
            <a:ext cx="192733" cy="23819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2022330" y="875727"/>
            <a:ext cx="49285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77502" y="1416411"/>
            <a:ext cx="557985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Откройте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дневники, запишите домашнее задание: подготовить пересказ одной из частей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главы</a:t>
            </a: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«Старый колодезь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6551101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345</Words>
  <Application>Microsoft Office PowerPoint</Application>
  <PresentationFormat>Экран (16:9)</PresentationFormat>
  <Paragraphs>58</Paragraphs>
  <Slides>8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Arial</vt:lpstr>
      <vt:lpstr>Times New Roman</vt:lpstr>
      <vt:lpstr>Simple Light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10</cp:revision>
  <cp:lastPrinted>2026-02-26T13:17:25Z</cp:lastPrinted>
  <dcterms:modified xsi:type="dcterms:W3CDTF">2026-02-26T13:45:22Z</dcterms:modified>
</cp:coreProperties>
</file>