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0" r:id="rId1"/>
  </p:sldMasterIdLst>
  <p:notesMasterIdLst>
    <p:notesMasterId r:id="rId20"/>
  </p:notes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6" r:id="rId10"/>
    <p:sldId id="270" r:id="rId11"/>
    <p:sldId id="271" r:id="rId12"/>
    <p:sldId id="272" r:id="rId13"/>
    <p:sldId id="275" r:id="rId14"/>
    <p:sldId id="276" r:id="rId15"/>
    <p:sldId id="274" r:id="rId16"/>
    <p:sldId id="273" r:id="rId17"/>
    <p:sldId id="277" r:id="rId18"/>
    <p:sldId id="278" r:id="rId19"/>
  </p:sldIdLst>
  <p:sldSz cx="9144000" cy="5143500" type="screen16x9"/>
  <p:notesSz cx="5143500" cy="9144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38" autoAdjust="0"/>
    <p:restoredTop sz="94610" autoAdjust="0"/>
  </p:normalViewPr>
  <p:slideViewPr>
    <p:cSldViewPr snapToGrid="0" snapToObjects="1">
      <p:cViewPr varScale="1">
        <p:scale>
          <a:sx n="142" d="100"/>
          <a:sy n="142" d="100"/>
        </p:scale>
        <p:origin x="-96" y="-28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22885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2913063" y="0"/>
            <a:ext cx="222885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4803FD-A9D9-4619-8793-E54803583E4A}" type="datetimeFigureOut">
              <a:rPr lang="ru-RU" smtClean="0"/>
              <a:t>03.06.2026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-47625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514350" y="4343400"/>
            <a:ext cx="41148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22885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2913063" y="8685213"/>
            <a:ext cx="222885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F7BB4D-C30A-4A88-8E42-9D4DC3846A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00104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77240" y="0"/>
            <a:ext cx="7543800" cy="228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2400300"/>
            <a:ext cx="7543800" cy="1143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3543300"/>
            <a:ext cx="6858000" cy="74295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50D65-C64D-44FB-9152-4CC2DE0C9198}" type="datetime1">
              <a:rPr lang="en-US" smtClean="0"/>
              <a:pPr/>
              <a:t>6/3/2026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EB0A-9E3D-4B14-9782-E2AE3DA60D9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77240" y="4629150"/>
            <a:ext cx="7543800" cy="2057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514350"/>
            <a:ext cx="7239000" cy="2914650"/>
          </a:xfrm>
        </p:spPr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35EB0-D091-417E-ACD5-D65E1C7D8524}" type="datetime1">
              <a:rPr lang="en-US" smtClean="0"/>
              <a:pPr/>
              <a:t>6/3/2026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EB0A-9E3D-4B14-9782-E2AE3DA60D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" y="514351"/>
            <a:ext cx="1828800" cy="405764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90800" y="514351"/>
            <a:ext cx="5715000" cy="3657600"/>
          </a:xfrm>
        </p:spPr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A09F9-C7D6-4C52-A7E8-5101239A0BA2}" type="datetime1">
              <a:rPr lang="en-US" smtClean="0"/>
              <a:pPr/>
              <a:t>6/3/2026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EB0A-9E3D-4B14-9782-E2AE3DA60D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E64A4-35FB-42B6-9183-2C0CE0E36649}" type="datetime1">
              <a:rPr lang="en-US" smtClean="0"/>
              <a:pPr/>
              <a:t>6/3/2026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EB0A-9E3D-4B14-9782-E2AE3DA60D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77240" y="0"/>
            <a:ext cx="7543800" cy="228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457450"/>
            <a:ext cx="7543800" cy="1257300"/>
          </a:xfrm>
        </p:spPr>
        <p:txBody>
          <a:bodyPr anchor="b" anchorCtr="0"/>
          <a:lstStyle>
            <a:lvl1pPr algn="l">
              <a:defRPr sz="54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3714750"/>
            <a:ext cx="6858000" cy="6858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683B9-6ECA-47FA-93CF-B124A0FAC208}" type="datetime1">
              <a:rPr lang="en-US" smtClean="0"/>
              <a:pPr/>
              <a:t>6/3/2026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EB0A-9E3D-4B14-9782-E2AE3DA60D9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77240" y="4629150"/>
            <a:ext cx="7543800" cy="2057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457201"/>
            <a:ext cx="3657600" cy="282549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457201"/>
            <a:ext cx="3657600" cy="282549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FF66B-9476-4BB3-85E9-E01854F07F90}" type="datetime1">
              <a:rPr lang="en-US" smtClean="0"/>
              <a:pPr/>
              <a:t>6/3/2026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EB0A-9E3D-4B14-9782-E2AE3DA60D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952" y="457200"/>
            <a:ext cx="3657600" cy="47982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8952" y="996948"/>
            <a:ext cx="3657600" cy="2286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52" y="457200"/>
            <a:ext cx="3657600" cy="47982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996948"/>
            <a:ext cx="3657600" cy="2286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23FBD-8F7D-4F85-8085-67BFDB05CB71}" type="datetime1">
              <a:rPr lang="en-US" smtClean="0"/>
              <a:pPr/>
              <a:t>6/3/2026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EB0A-9E3D-4B14-9782-E2AE3DA60D96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758952" y="937022"/>
            <a:ext cx="3657600" cy="119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645152" y="937022"/>
            <a:ext cx="3657600" cy="119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D789A-1220-4441-8676-44A034051BFD}" type="datetime1">
              <a:rPr lang="en-US" smtClean="0"/>
              <a:pPr/>
              <a:t>6/3/2026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EB0A-9E3D-4B14-9782-E2AE3DA60D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8A266-E364-4B5E-98DD-432668182E1E}" type="datetime1">
              <a:rPr lang="en-US" smtClean="0"/>
              <a:pPr/>
              <a:t>6/3/2026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EB0A-9E3D-4B14-9782-E2AE3DA60D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429000"/>
            <a:ext cx="6784848" cy="120015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0866" y="342900"/>
            <a:ext cx="4594934" cy="30860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2" y="342900"/>
            <a:ext cx="2673657" cy="30861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F2040-9975-4642-A906-1DF87F8BE202}" type="datetime1">
              <a:rPr lang="en-US" smtClean="0"/>
              <a:pPr/>
              <a:t>6/3/2026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EB0A-9E3D-4B14-9782-E2AE3DA60D96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2153444" y="1885752"/>
            <a:ext cx="2857500" cy="1588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3429000"/>
            <a:ext cx="6784848" cy="120015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240" y="342900"/>
            <a:ext cx="7543800" cy="2171700"/>
          </a:xfrm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0392" y="2628900"/>
            <a:ext cx="7391400" cy="603647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52B4A-BA08-4841-AB08-A0D822ABC34D}" type="datetime1">
              <a:rPr lang="en-US" smtClean="0"/>
              <a:pPr/>
              <a:t>6/3/2026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EB0A-9E3D-4B14-9782-E2AE3DA60D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2000" y="3429000"/>
            <a:ext cx="6781800" cy="120015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514350"/>
            <a:ext cx="7543800" cy="291465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48400" y="4656582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fld id="{75D48070-6A81-47D0-9810-1540B9FEFF61}" type="datetime1">
              <a:rPr lang="en-US" smtClean="0"/>
              <a:pPr/>
              <a:t>6/3/2026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2000" y="4656582"/>
            <a:ext cx="487386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4265676"/>
            <a:ext cx="7620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BFEBEB0A-9E3D-4B14-9782-E2AE3DA60D9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777240" y="0"/>
            <a:ext cx="7543800" cy="285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77240" y="4629150"/>
            <a:ext cx="7543800" cy="2057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6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38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5" Type="http://schemas.openxmlformats.org/officeDocument/2006/relationships/image" Target="../media/image6.png"/><Relationship Id="rId10" Type="http://schemas.openxmlformats.org/officeDocument/2006/relationships/image" Target="../media/image27.png"/><Relationship Id="rId4" Type="http://schemas.openxmlformats.org/officeDocument/2006/relationships/image" Target="../media/image22.png"/><Relationship Id="rId9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6.png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5" Type="http://schemas.openxmlformats.org/officeDocument/2006/relationships/image" Target="../media/image6.png"/><Relationship Id="rId10" Type="http://schemas.openxmlformats.org/officeDocument/2006/relationships/image" Target="../media/image27.png"/><Relationship Id="rId4" Type="http://schemas.openxmlformats.org/officeDocument/2006/relationships/image" Target="../media/image22.png"/><Relationship Id="rId9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1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1458" y="262328"/>
            <a:ext cx="4077910" cy="4766872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 0"/>
          <p:cNvSpPr txBox="1"/>
          <p:nvPr/>
        </p:nvSpPr>
        <p:spPr>
          <a:xfrm>
            <a:off x="624434" y="809469"/>
            <a:ext cx="3580307" cy="37178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Коррекционно-развивающая деятельность учителя при обучении детей с ОВЗ на дому
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Право на образование, адаптированная программа, семья и команда сопровождения — основа успеха.
</a:t>
            </a:r>
            <a:r>
              <a:rPr lang="en-US" sz="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Новоселецкая Юлия Сергеевна 
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 txBox="1"/>
          <p:nvPr/>
        </p:nvSpPr>
        <p:spPr>
          <a:xfrm>
            <a:off x="624434" y="1405968"/>
            <a:ext cx="4816995" cy="233156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4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Домашнее обучение как право и инструмент доступности
</a:t>
            </a:r>
            <a:r>
              <a:rPr lang="en-US" sz="12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16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Коррекционно-развивающая работа на дому даёт результат при точной диагностике, гибком ИОМ, участии семьи и согласованной работе специалистов. Этот формат не заменяет инклюзию, но обеспечивает доступность и качество образования.
</a:t>
            </a:r>
            <a:endParaRPr lang="en-US" sz="24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319" y="2912044"/>
            <a:ext cx="8577122" cy="1858376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9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0" name="Text 0"/>
          <p:cNvSpPr txBox="1"/>
          <p:nvPr/>
        </p:nvSpPr>
        <p:spPr>
          <a:xfrm>
            <a:off x="373125" y="652070"/>
            <a:ext cx="8398271" cy="61548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Участие школьных праздников как часть коррекционно-развивающей работы
</a:t>
            </a:r>
            <a:endParaRPr lang="en-US" sz="2000" dirty="0"/>
          </a:p>
        </p:txBody>
      </p:sp>
      <p:sp>
        <p:nvSpPr>
          <p:cNvPr id="11" name="Text 1"/>
          <p:cNvSpPr txBox="1"/>
          <p:nvPr/>
        </p:nvSpPr>
        <p:spPr>
          <a:xfrm>
            <a:off x="373125" y="226218"/>
            <a:ext cx="967280" cy="18294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0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16</a:t>
            </a:r>
            <a:endParaRPr lang="en-US" sz="1000" dirty="0"/>
          </a:p>
        </p:txBody>
      </p:sp>
      <p:sp>
        <p:nvSpPr>
          <p:cNvPr id="12" name="Text 2"/>
          <p:cNvSpPr txBox="1"/>
          <p:nvPr/>
        </p:nvSpPr>
        <p:spPr>
          <a:xfrm>
            <a:off x="358774" y="1575852"/>
            <a:ext cx="1798360" cy="121108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150" b="1" dirty="0">
                <a:solidFill>
                  <a:srgbClr val="A3003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Социализация без барьеров
</a:t>
            </a:r>
            <a:r>
              <a:rPr lang="en-US" sz="903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Праздничные мероприятия создают ситуацию совместного переживания и общения. Для ребёнка на дому это канал включения в школьное сообщество, снижая ощущение изоляции и формируя чувство принадлежности.
</a:t>
            </a:r>
            <a:endParaRPr lang="en-US" sz="1150" dirty="0"/>
          </a:p>
        </p:txBody>
      </p:sp>
      <p:sp>
        <p:nvSpPr>
          <p:cNvPr id="13" name="Text 3"/>
          <p:cNvSpPr txBox="1"/>
          <p:nvPr/>
        </p:nvSpPr>
        <p:spPr>
          <a:xfrm>
            <a:off x="2558744" y="1575852"/>
            <a:ext cx="1798360" cy="121108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211" b="1" dirty="0">
                <a:solidFill>
                  <a:srgbClr val="A3003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Поддержка эмоциональной сферы
</a:t>
            </a:r>
            <a:r>
              <a:rPr lang="en-US" sz="952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Через знакомый ритуал и предсказуемый сценарий легче регулировать тревожность. Учитель заранее согласует активности, подбирает роли и темп участия, чтобы эмоции оставались в зоне доступности.
</a:t>
            </a:r>
            <a:endParaRPr lang="en-US" sz="1211" dirty="0"/>
          </a:p>
        </p:txBody>
      </p:sp>
      <p:sp>
        <p:nvSpPr>
          <p:cNvPr id="14" name="Text 4"/>
          <p:cNvSpPr txBox="1"/>
          <p:nvPr/>
        </p:nvSpPr>
        <p:spPr>
          <a:xfrm>
            <a:off x="4758714" y="1575852"/>
            <a:ext cx="1798360" cy="121108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251" b="1" dirty="0">
                <a:solidFill>
                  <a:srgbClr val="A3003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Мост к учебной среде
</a:t>
            </a:r>
            <a:r>
              <a:rPr lang="en-US" sz="983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Праздник связывается с содержанием обучения: тематические слова, образы, мини-выступления. Такой подход закрепляет учебные навыки в жизненном контексте и помогает переносить опыт на другие события.
</a:t>
            </a:r>
            <a:endParaRPr lang="en-US" sz="1251" dirty="0"/>
          </a:p>
        </p:txBody>
      </p:sp>
      <p:sp>
        <p:nvSpPr>
          <p:cNvPr id="15" name="Text 5"/>
          <p:cNvSpPr txBox="1"/>
          <p:nvPr/>
        </p:nvSpPr>
        <p:spPr>
          <a:xfrm>
            <a:off x="6958685" y="1575852"/>
            <a:ext cx="1798360" cy="121108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147" b="1" dirty="0">
                <a:solidFill>
                  <a:srgbClr val="A3003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Коммуникация с учителями и семьёй
</a:t>
            </a:r>
            <a:r>
              <a:rPr lang="en-US" sz="90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Включение строится в сотрудничестве: учитель взаимодействует с классом и педагогами, а семья обеспечивает подготовку и сопровождение. Это согласует ожидания, снижает напряжение и повышает устойчивость участия.
</a:t>
            </a:r>
            <a:endParaRPr lang="en-US" sz="1147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День детства 2026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2400" dirty="0" smtClean="0"/>
              <a:t>Поздравление от гостей</a:t>
            </a:r>
            <a:endParaRPr lang="ru-RU" sz="24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ru-RU" dirty="0" smtClean="0"/>
              <a:t>Вручение грамот</a:t>
            </a: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димарик\Desktop\День детства\фото\IMG_20260526_11065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996948"/>
            <a:ext cx="3654552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димарик\Desktop\День детства\фото\IMG_20260526_10233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152" y="996949"/>
            <a:ext cx="3701641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19851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День детства 2026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800" dirty="0" smtClean="0"/>
              <a:t>Вручение грамот</a:t>
            </a:r>
            <a:endParaRPr lang="ru-RU" sz="1800" dirty="0"/>
          </a:p>
        </p:txBody>
      </p:sp>
      <p:sp>
        <p:nvSpPr>
          <p:cNvPr id="7" name="Объект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ru-RU" sz="2000" dirty="0" smtClean="0"/>
              <a:t>Подарки от спонсоров</a:t>
            </a:r>
            <a:endParaRPr lang="ru-RU" sz="2000" dirty="0"/>
          </a:p>
        </p:txBody>
      </p:sp>
      <p:pic>
        <p:nvPicPr>
          <p:cNvPr id="2053" name="Picture 5" descr="C:\Users\димарик\Desktop\День детства\фото\IMG_20260526_10280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937022"/>
            <a:ext cx="3662208" cy="2345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димарик\Desktop\День детства\фото\IMG_20260526_102622.pn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9825" y="996950"/>
            <a:ext cx="3047999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78523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День детства 2026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2000" dirty="0" smtClean="0"/>
              <a:t>Поздравление от ученицы  4 класса</a:t>
            </a:r>
            <a:endParaRPr lang="ru-RU" sz="20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ru-RU" sz="2000" dirty="0" smtClean="0"/>
              <a:t>Выступление детей с ОВЗ</a:t>
            </a:r>
            <a:endParaRPr lang="ru-RU" sz="2000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100" name="Picture 4" descr="C:\Users\димарик\Desktop\День детства\фото\IMG_20260526_10260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152" y="996948"/>
            <a:ext cx="367345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димарик\Downloads\IMG_20260526_12252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996949"/>
            <a:ext cx="3654552" cy="2343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64657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9824" y="3436034"/>
            <a:ext cx="6781800" cy="1200150"/>
          </a:xfrm>
        </p:spPr>
        <p:txBody>
          <a:bodyPr/>
          <a:lstStyle/>
          <a:p>
            <a:r>
              <a:rPr lang="ru-RU" dirty="0" smtClean="0"/>
              <a:t>День детства 2026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2779776" y="304800"/>
            <a:ext cx="3169920" cy="632222"/>
          </a:xfrm>
        </p:spPr>
        <p:txBody>
          <a:bodyPr/>
          <a:lstStyle/>
          <a:p>
            <a:r>
              <a:rPr lang="ru-RU" sz="1800" dirty="0" smtClean="0"/>
              <a:t>Поздравление от клоунов</a:t>
            </a:r>
            <a:endParaRPr lang="ru-RU" sz="1800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димарик\Desktop\День детства\фото\IMG_20260526_10254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996949"/>
            <a:ext cx="3654552" cy="2432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димарик\Desktop\День детства\фото\IMG_20260526_10255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152" y="996949"/>
            <a:ext cx="3657599" cy="2285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40320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День детства 2026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2323070" y="345989"/>
            <a:ext cx="4497860" cy="591033"/>
          </a:xfrm>
        </p:spPr>
        <p:txBody>
          <a:bodyPr/>
          <a:lstStyle/>
          <a:p>
            <a:r>
              <a:rPr lang="ru-RU" sz="2000" dirty="0" smtClean="0"/>
              <a:t>Помощники на празднике</a:t>
            </a:r>
            <a:endParaRPr lang="ru-RU" sz="2000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152" y="996948"/>
            <a:ext cx="3657600" cy="243205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122" name="Picture 2" descr="C:\Users\димарик\Downloads\IMG_20260526_12020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1" y="996948"/>
            <a:ext cx="3718559" cy="2432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димарик\Desktop\День детства\фото\IMG_20260526_10235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153" y="996949"/>
            <a:ext cx="3657599" cy="2432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998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Мастер- классы 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2400" dirty="0" smtClean="0"/>
              <a:t>Музыкальная минутка</a:t>
            </a:r>
            <a:endParaRPr lang="ru-RU" sz="24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ru-RU" dirty="0" smtClean="0"/>
              <a:t>Собери </a:t>
            </a:r>
            <a:r>
              <a:rPr lang="ru-RU" dirty="0" err="1" smtClean="0"/>
              <a:t>пазлы</a:t>
            </a: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димарик\Desktop\День детства\фото\IMG_20260526_10234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996949"/>
            <a:ext cx="3654552" cy="2343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димарик\Desktop\День детства\фото\IMG_20260526_10224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152" y="996950"/>
            <a:ext cx="3657600" cy="2376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43157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Мастер-классы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Найди отличие 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ru-RU" dirty="0" smtClean="0"/>
              <a:t>Плакат лето</a:t>
            </a: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 descr="C:\Users\димарик\Desktop\День детства\фото\IMG_20260526_10235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996948"/>
            <a:ext cx="3654552" cy="2355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димарик\Desktop\День детства\фото\IMG_20260526_10242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151" y="996949"/>
            <a:ext cx="3706369" cy="2355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45400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0599" y="1312606"/>
            <a:ext cx="3889948" cy="3506271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 0"/>
          <p:cNvSpPr txBox="1"/>
          <p:nvPr/>
        </p:nvSpPr>
        <p:spPr>
          <a:xfrm>
            <a:off x="358775" y="226218"/>
            <a:ext cx="967280" cy="18294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0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2</a:t>
            </a:r>
            <a:endParaRPr lang="en-US" sz="1000" dirty="0"/>
          </a:p>
        </p:txBody>
      </p:sp>
      <p:sp>
        <p:nvSpPr>
          <p:cNvPr id="7" name="Text 1"/>
          <p:cNvSpPr txBox="1"/>
          <p:nvPr/>
        </p:nvSpPr>
        <p:spPr>
          <a:xfrm>
            <a:off x="524541" y="1371600"/>
            <a:ext cx="3884426" cy="33877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05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Потребность в домашнем обучении растёт: оно применяется, когда ребёнок не может безопасно посещать школу. Формат требует точной диагностики, гибкой организации и постоянной поддержки семьи и специалистов.
</a:t>
            </a:r>
            <a:endParaRPr lang="en-US" sz="1050" dirty="0"/>
          </a:p>
        </p:txBody>
      </p:sp>
      <p:sp>
        <p:nvSpPr>
          <p:cNvPr id="8" name="Text 2"/>
          <p:cNvSpPr txBox="1"/>
          <p:nvPr/>
        </p:nvSpPr>
        <p:spPr>
          <a:xfrm>
            <a:off x="358775" y="607382"/>
            <a:ext cx="8398271" cy="56143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Почему тема становится всё более значимой
</a:t>
            </a:r>
            <a:endParaRPr lang="en-US" sz="20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0894" y="2340564"/>
            <a:ext cx="3848986" cy="1533934"/>
          </a:xfrm>
          <a:prstGeom prst="rect">
            <a:avLst/>
          </a:prstGeom>
        </p:spPr>
      </p:pic>
      <p:sp>
        <p:nvSpPr>
          <p:cNvPr id="7" name="Text 0"/>
          <p:cNvSpPr txBox="1"/>
          <p:nvPr/>
        </p:nvSpPr>
        <p:spPr>
          <a:xfrm>
            <a:off x="358775" y="652071"/>
            <a:ext cx="8398271" cy="66636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Ключевые нормативные основания домашнего обучения
</a:t>
            </a:r>
            <a:endParaRPr lang="en-US" sz="2000" dirty="0"/>
          </a:p>
        </p:txBody>
      </p:sp>
      <p:sp>
        <p:nvSpPr>
          <p:cNvPr id="8" name="Text 1"/>
          <p:cNvSpPr txBox="1"/>
          <p:nvPr/>
        </p:nvSpPr>
        <p:spPr>
          <a:xfrm>
            <a:off x="358775" y="226218"/>
            <a:ext cx="967280" cy="18294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0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4</a:t>
            </a:r>
            <a:endParaRPr lang="en-US" sz="1000" dirty="0"/>
          </a:p>
        </p:txBody>
      </p:sp>
      <p:sp>
        <p:nvSpPr>
          <p:cNvPr id="9" name="Text 2"/>
          <p:cNvSpPr txBox="1"/>
          <p:nvPr/>
        </p:nvSpPr>
        <p:spPr>
          <a:xfrm>
            <a:off x="4717561" y="1455739"/>
            <a:ext cx="3908988" cy="215224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Нормативные акты задают право ребёнка, обязанности школы и рамки организации обучения на дому.
</a:t>
            </a:r>
            <a:r>
              <a:rPr lang="en-US" sz="11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Право ребёнка закреплено федерально, а конкретные организационные параметры уточняются на региональном уровне.
</a:t>
            </a:r>
            <a:endParaRPr lang="en-US" sz="1400" dirty="0"/>
          </a:p>
        </p:txBody>
      </p:sp>
      <p:sp>
        <p:nvSpPr>
          <p:cNvPr id="10" name="Text 3"/>
          <p:cNvSpPr txBox="1"/>
          <p:nvPr/>
        </p:nvSpPr>
        <p:spPr>
          <a:xfrm>
            <a:off x="4717561" y="4033286"/>
            <a:ext cx="3901899" cy="7260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1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Федеральный закон № 273-ФЗ; приказы Минпросвещения и Минобрнауки РФ; региональные положения
</a:t>
            </a:r>
            <a:endParaRPr lang="en-US" sz="11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9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0" name="Text 0"/>
          <p:cNvSpPr txBox="1"/>
          <p:nvPr/>
        </p:nvSpPr>
        <p:spPr>
          <a:xfrm>
            <a:off x="373125" y="652070"/>
            <a:ext cx="8398271" cy="61548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Цели коррекционно-развивающей деятельности
</a:t>
            </a:r>
            <a:endParaRPr lang="en-US" sz="2000" dirty="0"/>
          </a:p>
        </p:txBody>
      </p:sp>
      <p:sp>
        <p:nvSpPr>
          <p:cNvPr id="11" name="Text 1"/>
          <p:cNvSpPr txBox="1"/>
          <p:nvPr/>
        </p:nvSpPr>
        <p:spPr>
          <a:xfrm>
            <a:off x="373125" y="226218"/>
            <a:ext cx="967280" cy="18294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0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5</a:t>
            </a:r>
            <a:endParaRPr lang="en-US" sz="1000" dirty="0"/>
          </a:p>
        </p:txBody>
      </p:sp>
      <p:sp>
        <p:nvSpPr>
          <p:cNvPr id="12" name="Text 2"/>
          <p:cNvSpPr txBox="1"/>
          <p:nvPr/>
        </p:nvSpPr>
        <p:spPr>
          <a:xfrm>
            <a:off x="607415" y="3668420"/>
            <a:ext cx="3541153" cy="8101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Социальная готовность
</a:t>
            </a:r>
            <a:r>
              <a:rPr lang="en-US" sz="11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Работа на дому помогает подготовить ребёнка к взаимодействию с другими людьми, к частичному посещению школы и к более широкому участию в жизни сообщества.
</a:t>
            </a:r>
            <a:endParaRPr lang="en-US" sz="1400" dirty="0"/>
          </a:p>
        </p:txBody>
      </p:sp>
      <p:sp>
        <p:nvSpPr>
          <p:cNvPr id="13" name="Text 3"/>
          <p:cNvSpPr txBox="1"/>
          <p:nvPr/>
        </p:nvSpPr>
        <p:spPr>
          <a:xfrm>
            <a:off x="4908546" y="3668419"/>
            <a:ext cx="3541153" cy="81016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Индивидуальный маршрут
</a:t>
            </a:r>
            <a:r>
              <a:rPr lang="en-US" sz="11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Цели уточняются через ИУП и АООП, чтобы содержание, темп, методы и контроль соответствовали рекомендациям ПМПК и реальным возможностям семьи.
</a:t>
            </a:r>
            <a:endParaRPr lang="en-US" sz="1400" dirty="0"/>
          </a:p>
        </p:txBody>
      </p:sp>
      <p:sp>
        <p:nvSpPr>
          <p:cNvPr id="14" name="Text 4"/>
          <p:cNvSpPr txBox="1"/>
          <p:nvPr/>
        </p:nvSpPr>
        <p:spPr>
          <a:xfrm>
            <a:off x="628740" y="2005017"/>
            <a:ext cx="2205549" cy="7904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088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Доступ к образованию
</a:t>
            </a:r>
            <a:r>
              <a:rPr lang="en-US" sz="855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Учитель обеспечивает освоение содержания в адаптированном формате, чтобы ребёнок мог учиться с учётом своего темпа, состояния здоровья и актуальных образовательных возможностей.
</a:t>
            </a:r>
            <a:endParaRPr lang="en-US" sz="1088" dirty="0"/>
          </a:p>
        </p:txBody>
      </p:sp>
      <p:sp>
        <p:nvSpPr>
          <p:cNvPr id="15" name="Text 5"/>
          <p:cNvSpPr txBox="1"/>
          <p:nvPr/>
        </p:nvSpPr>
        <p:spPr>
          <a:xfrm>
            <a:off x="3472756" y="2005017"/>
            <a:ext cx="2205549" cy="7904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262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Коррекция нарушений
</a:t>
            </a:r>
            <a:r>
              <a:rPr lang="en-US" sz="992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Занятия направлены на развитие познавательных процессов, речи, моторики и эмоционально-волевой сферы, а не только на выполнение учебных заданий по предмету.
</a:t>
            </a:r>
            <a:endParaRPr lang="en-US" sz="1262" dirty="0"/>
          </a:p>
        </p:txBody>
      </p:sp>
      <p:sp>
        <p:nvSpPr>
          <p:cNvPr id="16" name="Text 6"/>
          <p:cNvSpPr txBox="1"/>
          <p:nvPr/>
        </p:nvSpPr>
        <p:spPr>
          <a:xfrm>
            <a:off x="6324579" y="2005017"/>
            <a:ext cx="2205549" cy="7904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177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Учебная мотивация
</a:t>
            </a:r>
            <a:r>
              <a:rPr lang="en-US" sz="925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Важная задача — поддержать интерес к обучению, сформировать уверенность в собственных успехах и постепенную самостоятельность при выполнении посильных учебных действий.
</a:t>
            </a:r>
            <a:endParaRPr lang="en-US" sz="1177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027" y="1903232"/>
            <a:ext cx="8402297" cy="30450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 0"/>
          <p:cNvSpPr txBox="1"/>
          <p:nvPr/>
        </p:nvSpPr>
        <p:spPr>
          <a:xfrm>
            <a:off x="373125" y="1365192"/>
            <a:ext cx="8383800" cy="440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400" dirty="0">
                <a:solidFill>
                  <a:srgbClr val="1B1B1B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Последовательность построена на комплексной оценке состояния ребёнка и последующей настройке ИОМ.
</a:t>
            </a:r>
            <a:endParaRPr lang="en-US" sz="1400" dirty="0"/>
          </a:p>
        </p:txBody>
      </p:sp>
      <p:sp>
        <p:nvSpPr>
          <p:cNvPr id="6" name="Text 1"/>
          <p:cNvSpPr txBox="1"/>
          <p:nvPr/>
        </p:nvSpPr>
        <p:spPr>
          <a:xfrm>
            <a:off x="373125" y="652070"/>
            <a:ext cx="8398271" cy="61548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От диагностики к индивидуальному образовательному маршруту
</a:t>
            </a:r>
            <a:endParaRPr lang="en-US" sz="2000" dirty="0"/>
          </a:p>
        </p:txBody>
      </p:sp>
      <p:sp>
        <p:nvSpPr>
          <p:cNvPr id="7" name="Text 2"/>
          <p:cNvSpPr txBox="1"/>
          <p:nvPr/>
        </p:nvSpPr>
        <p:spPr>
          <a:xfrm>
            <a:off x="373125" y="226218"/>
            <a:ext cx="967280" cy="18294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0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6</a:t>
            </a:r>
            <a:endParaRPr lang="en-US" sz="10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319" y="2911485"/>
            <a:ext cx="8577122" cy="1859493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9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0" name="Text 0"/>
          <p:cNvSpPr txBox="1"/>
          <p:nvPr/>
        </p:nvSpPr>
        <p:spPr>
          <a:xfrm>
            <a:off x="373125" y="652070"/>
            <a:ext cx="8398271" cy="61548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Как организуется домашний урок
</a:t>
            </a:r>
            <a:endParaRPr lang="en-US" sz="2000" dirty="0"/>
          </a:p>
        </p:txBody>
      </p:sp>
      <p:sp>
        <p:nvSpPr>
          <p:cNvPr id="11" name="Text 1"/>
          <p:cNvSpPr txBox="1"/>
          <p:nvPr/>
        </p:nvSpPr>
        <p:spPr>
          <a:xfrm>
            <a:off x="373125" y="226218"/>
            <a:ext cx="967280" cy="18294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0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7</a:t>
            </a:r>
            <a:endParaRPr lang="en-US" sz="1000" dirty="0"/>
          </a:p>
        </p:txBody>
      </p:sp>
      <p:sp>
        <p:nvSpPr>
          <p:cNvPr id="12" name="Text 2"/>
          <p:cNvSpPr txBox="1"/>
          <p:nvPr/>
        </p:nvSpPr>
        <p:spPr>
          <a:xfrm>
            <a:off x="358774" y="1575852"/>
            <a:ext cx="1798360" cy="121108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343" b="1" dirty="0">
                <a:solidFill>
                  <a:srgbClr val="A3003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Короткий формат
</a:t>
            </a:r>
            <a:r>
              <a:rPr lang="en-US" sz="1055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Продолжительность занятия обычно составляет 20–35 минут, а внутрь урока включаются динамические паузы, чтобы снизить утомление и сохранить работоспособность ребёнка.
</a:t>
            </a:r>
            <a:endParaRPr lang="en-US" sz="1343" dirty="0"/>
          </a:p>
        </p:txBody>
      </p:sp>
      <p:sp>
        <p:nvSpPr>
          <p:cNvPr id="13" name="Text 3"/>
          <p:cNvSpPr txBox="1"/>
          <p:nvPr/>
        </p:nvSpPr>
        <p:spPr>
          <a:xfrm>
            <a:off x="2558744" y="1575852"/>
            <a:ext cx="1798360" cy="121108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277" b="1" dirty="0">
                <a:solidFill>
                  <a:srgbClr val="A3003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Полисенсорная опора
</a:t>
            </a:r>
            <a:r>
              <a:rPr lang="en-US" sz="1003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Учитель использует зрительные, слуховые и тактильные материалы, чтобы информация усваивалась через несколько каналов и лучше удерживалась в памяти.
</a:t>
            </a:r>
            <a:endParaRPr lang="en-US" sz="1277" dirty="0"/>
          </a:p>
        </p:txBody>
      </p:sp>
      <p:sp>
        <p:nvSpPr>
          <p:cNvPr id="14" name="Text 4"/>
          <p:cNvSpPr txBox="1"/>
          <p:nvPr/>
        </p:nvSpPr>
        <p:spPr>
          <a:xfrm>
            <a:off x="4758714" y="1575852"/>
            <a:ext cx="1798360" cy="121108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382" b="1" dirty="0">
                <a:solidFill>
                  <a:srgbClr val="A3003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Рабочая среда
</a:t>
            </a:r>
            <a:r>
              <a:rPr lang="en-US" sz="1086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Важно убрать лишние раздражители, удобно расположить материалы и, при необходимости, учесть рекомендации дефектолога или эрготерапевта по организации пространства.
</a:t>
            </a:r>
            <a:endParaRPr lang="en-US" sz="1382" dirty="0"/>
          </a:p>
        </p:txBody>
      </p:sp>
      <p:sp>
        <p:nvSpPr>
          <p:cNvPr id="15" name="Text 5"/>
          <p:cNvSpPr txBox="1"/>
          <p:nvPr/>
        </p:nvSpPr>
        <p:spPr>
          <a:xfrm>
            <a:off x="6958685" y="1575852"/>
            <a:ext cx="1798360" cy="121108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352" b="1" dirty="0">
                <a:solidFill>
                  <a:srgbClr val="A3003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Коммуникация и быт
</a:t>
            </a:r>
            <a:r>
              <a:rPr lang="en-US" sz="1062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При речевых нарушениях применяются PECS, жесты и коммуникативные доски, а задания связываются с бытовыми ситуациями семьи для большей осмысленности.
</a:t>
            </a:r>
            <a:endParaRPr lang="en-US" sz="1352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54119" y="1647489"/>
            <a:ext cx="3848986" cy="2920085"/>
          </a:xfrm>
          <a:prstGeom prst="rect">
            <a:avLst/>
          </a:prstGeom>
        </p:spPr>
      </p:pic>
      <p:sp>
        <p:nvSpPr>
          <p:cNvPr id="7" name="Text 0"/>
          <p:cNvSpPr txBox="1"/>
          <p:nvPr/>
        </p:nvSpPr>
        <p:spPr>
          <a:xfrm>
            <a:off x="358775" y="652071"/>
            <a:ext cx="8398271" cy="66636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Цифровые инструменты в домашнем обучении
</a:t>
            </a:r>
            <a:endParaRPr lang="en-US" sz="2000" dirty="0"/>
          </a:p>
        </p:txBody>
      </p:sp>
      <p:sp>
        <p:nvSpPr>
          <p:cNvPr id="8" name="Text 1"/>
          <p:cNvSpPr txBox="1"/>
          <p:nvPr/>
        </p:nvSpPr>
        <p:spPr>
          <a:xfrm>
            <a:off x="358775" y="226218"/>
            <a:ext cx="967280" cy="18294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0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8</a:t>
            </a:r>
            <a:endParaRPr lang="en-US" sz="1000" dirty="0"/>
          </a:p>
        </p:txBody>
      </p:sp>
      <p:sp>
        <p:nvSpPr>
          <p:cNvPr id="9" name="Text 2"/>
          <p:cNvSpPr txBox="1"/>
          <p:nvPr/>
        </p:nvSpPr>
        <p:spPr>
          <a:xfrm>
            <a:off x="358775" y="1455739"/>
            <a:ext cx="3908988" cy="215224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Цифровые средства усиливают обратную связь, но работают эффективно только как дополнение к живому педагогическому взаимодействию.
</a:t>
            </a:r>
            <a:r>
              <a:rPr lang="en-US" sz="11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Наиболее значимы инструменты связи и адаптации контента; при этом ограничения по экранному времени и доступности техники остаются обязательными.
</a:t>
            </a:r>
            <a:endParaRPr lang="en-US" sz="1400" dirty="0"/>
          </a:p>
        </p:txBody>
      </p:sp>
      <p:sp>
        <p:nvSpPr>
          <p:cNvPr id="10" name="Text 3"/>
          <p:cNvSpPr txBox="1"/>
          <p:nvPr/>
        </p:nvSpPr>
        <p:spPr>
          <a:xfrm>
            <a:off x="358775" y="4033286"/>
            <a:ext cx="3901899" cy="7260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1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Обобщение педагогической практики и методических подходов к обучению детей с ОВЗ на дому
</a:t>
            </a:r>
            <a:endParaRPr lang="en-US" sz="11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Text 0"/>
          <p:cNvSpPr txBox="1"/>
          <p:nvPr/>
        </p:nvSpPr>
        <p:spPr>
          <a:xfrm>
            <a:off x="373125" y="652070"/>
            <a:ext cx="8398271" cy="61548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Как выстраивается участие семьи
</a:t>
            </a:r>
            <a:endParaRPr lang="en-US" sz="2000" dirty="0"/>
          </a:p>
        </p:txBody>
      </p:sp>
      <p:sp>
        <p:nvSpPr>
          <p:cNvPr id="9" name="Text 1"/>
          <p:cNvSpPr txBox="1"/>
          <p:nvPr/>
        </p:nvSpPr>
        <p:spPr>
          <a:xfrm>
            <a:off x="373125" y="226218"/>
            <a:ext cx="967280" cy="18294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0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9</a:t>
            </a:r>
            <a:endParaRPr lang="en-US" sz="1000" dirty="0"/>
          </a:p>
        </p:txBody>
      </p:sp>
      <p:sp>
        <p:nvSpPr>
          <p:cNvPr id="10" name="Text 2"/>
          <p:cNvSpPr txBox="1"/>
          <p:nvPr/>
        </p:nvSpPr>
        <p:spPr>
          <a:xfrm>
            <a:off x="672781" y="2005017"/>
            <a:ext cx="3541153" cy="7904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Понимание программы
</a:t>
            </a:r>
            <a:r>
              <a:rPr lang="en-US" sz="11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Учитель разъясняет цели и содержание АООП, чтобы родители понимали, что именно ребёнок осваивает и какие результаты являются реалистичными на данном этапе.
</a:t>
            </a:r>
            <a:endParaRPr lang="en-US" sz="1400" dirty="0"/>
          </a:p>
        </p:txBody>
      </p:sp>
      <p:sp>
        <p:nvSpPr>
          <p:cNvPr id="11" name="Text 3"/>
          <p:cNvSpPr txBox="1"/>
          <p:nvPr/>
        </p:nvSpPr>
        <p:spPr>
          <a:xfrm>
            <a:off x="4973912" y="2005017"/>
            <a:ext cx="3541153" cy="7904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Закрепление в быту
</a:t>
            </a:r>
            <a:r>
              <a:rPr lang="en-US" sz="11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Семья помогает переносить учебные действия в повседневные ситуации: режим дня, самообслуживание, простые поручения и повторение материала в естественной обстановке дома.
</a:t>
            </a:r>
            <a:endParaRPr lang="en-US" sz="1400" dirty="0"/>
          </a:p>
        </p:txBody>
      </p:sp>
      <p:sp>
        <p:nvSpPr>
          <p:cNvPr id="12" name="Text 4"/>
          <p:cNvSpPr txBox="1"/>
          <p:nvPr/>
        </p:nvSpPr>
        <p:spPr>
          <a:xfrm>
            <a:off x="672781" y="3707436"/>
            <a:ext cx="3541153" cy="7904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Баланс помощи
</a:t>
            </a:r>
            <a:r>
              <a:rPr lang="en-US" sz="11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Педагог предупреждает гиперопеку и педагогическую пассивность, показывая, как поддерживать ребёнка без избыточного контроля и без снятия с него посильной ответственности.
</a:t>
            </a:r>
            <a:endParaRPr lang="en-US" sz="1400" dirty="0"/>
          </a:p>
        </p:txBody>
      </p:sp>
      <p:sp>
        <p:nvSpPr>
          <p:cNvPr id="13" name="Text 5"/>
          <p:cNvSpPr txBox="1"/>
          <p:nvPr/>
        </p:nvSpPr>
        <p:spPr>
          <a:xfrm>
            <a:off x="4973912" y="3707436"/>
            <a:ext cx="3541153" cy="7904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Партнёрство
</a:t>
            </a:r>
            <a:r>
              <a:rPr lang="en-US" sz="11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Эффективное взаимодействие строится на уважении к родительскому опыту, регулярной связи и чётком распределении обязанностей между семьёй, учителем и специалистами сопровождения.
</a:t>
            </a:r>
            <a:endParaRPr lang="en-US" sz="14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027" y="1903232"/>
            <a:ext cx="8402297" cy="30450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 0"/>
          <p:cNvSpPr txBox="1"/>
          <p:nvPr/>
        </p:nvSpPr>
        <p:spPr>
          <a:xfrm>
            <a:off x="373125" y="1365192"/>
            <a:ext cx="8383800" cy="440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400" dirty="0">
                <a:solidFill>
                  <a:srgbClr val="1B1B1B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Основания взаимодействия: рекомендации ПМПК, ИПРА, консилиумы и единый журнал сопровождения
</a:t>
            </a:r>
            <a:endParaRPr lang="en-US" sz="1400" dirty="0"/>
          </a:p>
        </p:txBody>
      </p:sp>
      <p:sp>
        <p:nvSpPr>
          <p:cNvPr id="6" name="Text 1"/>
          <p:cNvSpPr txBox="1"/>
          <p:nvPr/>
        </p:nvSpPr>
        <p:spPr>
          <a:xfrm>
            <a:off x="373125" y="652070"/>
            <a:ext cx="8398271" cy="61548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Межведомственное сопровождение ребёнка с ОВЗ
</a:t>
            </a:r>
            <a:endParaRPr lang="en-US" sz="2000" dirty="0"/>
          </a:p>
        </p:txBody>
      </p:sp>
      <p:sp>
        <p:nvSpPr>
          <p:cNvPr id="7" name="Text 2"/>
          <p:cNvSpPr txBox="1"/>
          <p:nvPr/>
        </p:nvSpPr>
        <p:spPr>
          <a:xfrm>
            <a:off x="373125" y="226218"/>
            <a:ext cx="967280" cy="18294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0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11</a:t>
            </a:r>
            <a:endParaRPr lang="en-US" sz="1000" dirty="0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ewsPrint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NewsPrint">
      <a:majorFont>
        <a:latin typeface="Impact"/>
        <a:ea typeface=""/>
        <a:cs typeface=""/>
        <a:font script="Jpan" typeface="HGP創英角ｺﾞｼｯｸUB"/>
        <a:font script="Hang" typeface="HY견고딕"/>
        <a:font script="Hans" typeface="微软雅黑"/>
        <a:font script="Hant" typeface="微軟正黑體"/>
        <a:font script="Arab" typeface="Tahoma"/>
        <a:font script="Hebr" typeface="To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Newsprint</Template>
  <TotalTime>97</TotalTime>
  <Words>293</Words>
  <Application>Microsoft Office PowerPoint</Application>
  <PresentationFormat>Экран (16:9)</PresentationFormat>
  <Paragraphs>74</Paragraphs>
  <Slides>18</Slides>
  <Notes>11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NewsPrint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День детства 2026</vt:lpstr>
      <vt:lpstr>День детства 2026</vt:lpstr>
      <vt:lpstr>День детства 2026</vt:lpstr>
      <vt:lpstr>День детства 2026</vt:lpstr>
      <vt:lpstr>День детства 2026</vt:lpstr>
      <vt:lpstr>   Мастер- классы </vt:lpstr>
      <vt:lpstr>         Мастер-классы</vt:lpstr>
    </vt:vector>
  </TitlesOfParts>
  <Company>PptxGenJS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димарик</cp:lastModifiedBy>
  <cp:revision>10</cp:revision>
  <dcterms:created xsi:type="dcterms:W3CDTF">2026-05-26T06:25:51Z</dcterms:created>
  <dcterms:modified xsi:type="dcterms:W3CDTF">2026-06-03T07:25:27Z</dcterms:modified>
</cp:coreProperties>
</file>