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68" r:id="rId4"/>
    <p:sldId id="259" r:id="rId5"/>
    <p:sldId id="260" r:id="rId6"/>
    <p:sldId id="263" r:id="rId7"/>
    <p:sldId id="262" r:id="rId8"/>
    <p:sldId id="267" r:id="rId9"/>
    <p:sldId id="264" r:id="rId10"/>
    <p:sldId id="269" r:id="rId11"/>
    <p:sldId id="270" r:id="rId12"/>
    <p:sldId id="271" r:id="rId13"/>
    <p:sldId id="261" r:id="rId14"/>
    <p:sldId id="272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140" autoAdjust="0"/>
  </p:normalViewPr>
  <p:slideViewPr>
    <p:cSldViewPr snapToGrid="0">
      <p:cViewPr varScale="1">
        <p:scale>
          <a:sx n="93" d="100"/>
          <a:sy n="93" d="100"/>
        </p:scale>
        <p:origin x="123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AFE30C07-8A64-42FD-8A3B-C2016251F071}" type="datetimeFigureOut">
              <a:rPr lang="ru-RU" smtClean="0"/>
              <a:t>22.03.2026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C969E7F-F94D-4345-B4E5-59B53DA02F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2922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30C07-8A64-42FD-8A3B-C2016251F071}" type="datetimeFigureOut">
              <a:rPr lang="ru-RU" smtClean="0"/>
              <a:t>22.03.2026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69E7F-F94D-4345-B4E5-59B53DA02F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8832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30C07-8A64-42FD-8A3B-C2016251F071}" type="datetimeFigureOut">
              <a:rPr lang="ru-RU" smtClean="0"/>
              <a:t>22.03.2026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69E7F-F94D-4345-B4E5-59B53DA02F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9448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30C07-8A64-42FD-8A3B-C2016251F071}" type="datetimeFigureOut">
              <a:rPr lang="ru-RU" smtClean="0"/>
              <a:t>22.03.2026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69E7F-F94D-4345-B4E5-59B53DA02F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4364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30C07-8A64-42FD-8A3B-C2016251F071}" type="datetimeFigureOut">
              <a:rPr lang="ru-RU" smtClean="0"/>
              <a:t>22.03.2026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69E7F-F94D-4345-B4E5-59B53DA02F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48687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30C07-8A64-42FD-8A3B-C2016251F071}" type="datetimeFigureOut">
              <a:rPr lang="ru-RU" smtClean="0"/>
              <a:t>22.03.2026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69E7F-F94D-4345-B4E5-59B53DA02F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1285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30C07-8A64-42FD-8A3B-C2016251F071}" type="datetimeFigureOut">
              <a:rPr lang="ru-RU" smtClean="0"/>
              <a:t>22.03.2026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69E7F-F94D-4345-B4E5-59B53DA02F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6975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AFE30C07-8A64-42FD-8A3B-C2016251F071}" type="datetimeFigureOut">
              <a:rPr lang="ru-RU" smtClean="0"/>
              <a:t>22.03.2026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69E7F-F94D-4345-B4E5-59B53DA02F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58553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AFE30C07-8A64-42FD-8A3B-C2016251F071}" type="datetimeFigureOut">
              <a:rPr lang="ru-RU" smtClean="0"/>
              <a:t>22.03.2026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69E7F-F94D-4345-B4E5-59B53DA02F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161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30C07-8A64-42FD-8A3B-C2016251F071}" type="datetimeFigureOut">
              <a:rPr lang="ru-RU" smtClean="0"/>
              <a:t>22.03.2026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69E7F-F94D-4345-B4E5-59B53DA02F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1553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30C07-8A64-42FD-8A3B-C2016251F071}" type="datetimeFigureOut">
              <a:rPr lang="ru-RU" smtClean="0"/>
              <a:t>22.03.2026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69E7F-F94D-4345-B4E5-59B53DA02F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016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30C07-8A64-42FD-8A3B-C2016251F071}" type="datetimeFigureOut">
              <a:rPr lang="ru-RU" smtClean="0"/>
              <a:t>22.03.2026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69E7F-F94D-4345-B4E5-59B53DA02F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9930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30C07-8A64-42FD-8A3B-C2016251F071}" type="datetimeFigureOut">
              <a:rPr lang="ru-RU" smtClean="0"/>
              <a:t>22.03.2026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69E7F-F94D-4345-B4E5-59B53DA02F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740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30C07-8A64-42FD-8A3B-C2016251F071}" type="datetimeFigureOut">
              <a:rPr lang="ru-RU" smtClean="0"/>
              <a:t>22.03.2026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69E7F-F94D-4345-B4E5-59B53DA02F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8865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30C07-8A64-42FD-8A3B-C2016251F071}" type="datetimeFigureOut">
              <a:rPr lang="ru-RU" smtClean="0"/>
              <a:t>22.03.2026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69E7F-F94D-4345-B4E5-59B53DA02F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1693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30C07-8A64-42FD-8A3B-C2016251F071}" type="datetimeFigureOut">
              <a:rPr lang="ru-RU" smtClean="0"/>
              <a:t>22.03.2026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69E7F-F94D-4345-B4E5-59B53DA02F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570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30C07-8A64-42FD-8A3B-C2016251F071}" type="datetimeFigureOut">
              <a:rPr lang="ru-RU" smtClean="0"/>
              <a:t>22.03.2026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69E7F-F94D-4345-B4E5-59B53DA02F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339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AFE30C07-8A64-42FD-8A3B-C2016251F071}" type="datetimeFigureOut">
              <a:rPr lang="ru-RU" smtClean="0"/>
              <a:t>22.03.2026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C969E7F-F94D-4345-B4E5-59B53DA02F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067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ege-study.ru/ru/ege/materialy/himiya/reakcii-ionnogo-obmena/" TargetMode="External"/><Relationship Id="rId2" Type="http://schemas.openxmlformats.org/officeDocument/2006/relationships/hyperlink" Target="https://ege-study.ru/ru/ege/materialy/himiya/zadanie-29-osobennosti-sovety-rekomendacii-2/?ysclid=mn1kvlhoe0748516894?utm_num_popup=3" TargetMode="Externa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A573DA-CBA4-D2E1-09D6-7679751F21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954" y="786384"/>
            <a:ext cx="9570957" cy="3990997"/>
          </a:xfrm>
        </p:spPr>
        <p:txBody>
          <a:bodyPr/>
          <a:lstStyle/>
          <a:p>
            <a:pPr algn="ctr"/>
            <a:r>
              <a:rPr lang="ru-RU" sz="6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повышенного уровня сложности второй части ЕГЭ и ОГЭ по химии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540AB2B-BC8B-9995-F216-ADC8553A3B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4954" y="4777380"/>
            <a:ext cx="10247613" cy="861420"/>
          </a:xfrm>
        </p:spPr>
        <p:txBody>
          <a:bodyPr>
            <a:normAutofit fontScale="77500" lnSpcReduction="20000"/>
          </a:bodyPr>
          <a:lstStyle/>
          <a:p>
            <a:pPr algn="r"/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Пименова Е.Н. </a:t>
            </a:r>
          </a:p>
          <a:p>
            <a:pPr algn="r"/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химии первой категории</a:t>
            </a:r>
          </a:p>
          <a:p>
            <a:pPr algn="r"/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МОАУ «СОШ № 52 г. Орска»</a:t>
            </a:r>
          </a:p>
          <a:p>
            <a:pPr algn="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98555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AE093B18-51B8-FD88-AD5E-551C5713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76" y="2247233"/>
            <a:ext cx="11527604" cy="137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Рисунок 1">
            <a:extLst>
              <a:ext uri="{FF2B5EF4-FFF2-40B4-BE49-F238E27FC236}">
                <a16:creationId xmlns:a16="http://schemas.microsoft.com/office/drawing/2014/main" id="{9E663529-36D0-DDCC-87C2-CD32BEC26C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892" y="3854668"/>
            <a:ext cx="11220215" cy="684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3">
            <a:extLst>
              <a:ext uri="{FF2B5EF4-FFF2-40B4-BE49-F238E27FC236}">
                <a16:creationId xmlns:a16="http://schemas.microsoft.com/office/drawing/2014/main" id="{912D4A44-CFCF-3322-C5C8-D83376DDB1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93D183F2-2BCF-6669-7CC9-C7D5A5920C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811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5887CE2-92FB-74C7-B464-C746C8B415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0193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9228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97B680-FB7E-922F-C114-AE3ED68FEA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0163" y="655169"/>
            <a:ext cx="8761413" cy="706964"/>
          </a:xfrm>
        </p:spPr>
        <p:txBody>
          <a:bodyPr/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заданий № 20 в ОГЭ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B3C32DF-9602-E99D-D711-C288350F2F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697" y="1880171"/>
            <a:ext cx="9104814" cy="127399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F4358D1-14D4-CC62-460B-5121A23EB6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1534" y="3986305"/>
            <a:ext cx="9539046" cy="1273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614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EB4879-17B9-AF0A-1638-A3AC9783F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8797" y="693548"/>
            <a:ext cx="8831816" cy="1372986"/>
          </a:xfrm>
        </p:spPr>
        <p:txBody>
          <a:bodyPr/>
          <a:lstStyle/>
          <a:p>
            <a:b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действий при решении задания № 20 в ОГЭ:</a:t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3DB5950-844C-F724-9E50-437996F2EC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04126" y="2784297"/>
            <a:ext cx="10531011" cy="3883631"/>
          </a:xfrm>
        </p:spPr>
        <p:txBody>
          <a:bodyPr>
            <a:normAutofit/>
          </a:bodyPr>
          <a:lstStyle/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Вычисляем изменение степени окисления каждого элемента в уравнении химической реакции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Выбираем только те элементы, которые поменяли степень окисления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Для найденных элементов составляем электронный баланс, заключающийся в подсчете количества приобретенных или отданных электронов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Находим наименьшее общее кратное для переданных электронов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Полученные значения и есть коэффициенты в уравнении (за редким исключением)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67540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8CEC32-2C9A-F56D-68B0-A04E6DE008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1530" y="644484"/>
            <a:ext cx="8761413" cy="706964"/>
          </a:xfrm>
        </p:spPr>
        <p:txBody>
          <a:bodyPr/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Интернет-источники: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007FCE-BC5E-12AB-79B6-F27A91C3F893}"/>
              </a:ext>
            </a:extLst>
          </p:cNvPr>
          <p:cNvSpPr txBox="1"/>
          <p:nvPr/>
        </p:nvSpPr>
        <p:spPr>
          <a:xfrm>
            <a:off x="621792" y="2377440"/>
            <a:ext cx="10991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https://ege-study.ru/ru/ege/materialy/himiya/zadanie-29-osobennosti-sovety-rekomendacii-2/?ysclid=mn1kvlhoe0748516894?utm_num_popup=3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57AEC2-D7BC-9E76-B7A7-79D97761FDDB}"/>
              </a:ext>
            </a:extLst>
          </p:cNvPr>
          <p:cNvSpPr txBox="1"/>
          <p:nvPr/>
        </p:nvSpPr>
        <p:spPr>
          <a:xfrm>
            <a:off x="621792" y="3098129"/>
            <a:ext cx="85247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https://ege-study.ru/ru/ege/materialy/himiya/reakcii-ionnogo-obmena/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370086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474D0C-6904-3621-DA8A-8F726F06C4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2487" y="1304714"/>
            <a:ext cx="9252766" cy="3472666"/>
          </a:xfrm>
        </p:spPr>
        <p:txBody>
          <a:bodyPr/>
          <a:lstStyle/>
          <a:p>
            <a:pPr algn="ctr"/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763646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78095D7-CD8D-A76E-C96C-A464F408EF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788" y="1289305"/>
            <a:ext cx="9979932" cy="540246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817B1-1BB3-F9B8-D873-2709B16871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788" y="285408"/>
            <a:ext cx="9979932" cy="1003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7836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1C26F4-45F9-5C49-A12F-E1CCBFC50E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552428"/>
            <a:ext cx="8761413" cy="706964"/>
          </a:xfrm>
        </p:spPr>
        <p:txBody>
          <a:bodyPr/>
          <a:lstStyle/>
          <a:p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заданий № 29</a:t>
            </a:r>
            <a:endParaRPr lang="ru-RU" sz="60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FEFD153-D78F-EBF1-C2FA-91AAC6686D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782" y="1407560"/>
            <a:ext cx="10918808" cy="12345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A0E6A5A-A3F8-E6DC-A214-7B93ABF22B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218" y="4546188"/>
            <a:ext cx="11065372" cy="134478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BA19D00-ACEE-5DC4-1B5B-635AE5C2F6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782" y="2982074"/>
            <a:ext cx="11294503" cy="893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254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63CCCE-C801-BBB7-491C-BDE8CC787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719" y="470720"/>
            <a:ext cx="9756648" cy="10563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Необходимые навыки для выполнения задания № 29 в ЕГЭ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4B056F4-6F5F-6B0F-4D64-D3446BDE37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2689" y="1545336"/>
            <a:ext cx="9188600" cy="90994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CCFEBA0-0112-D48B-2D36-77D2447CA2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840" y="3355848"/>
            <a:ext cx="9221527" cy="54946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C11F47F-AF62-CEBD-99C1-EB3E022469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840" y="2455276"/>
            <a:ext cx="9148375" cy="80021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3ACA0F4-26FB-E28A-63DF-2D223183C1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5839" y="4055700"/>
            <a:ext cx="9115449" cy="2203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9777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1F64E0-E135-9A58-9AA5-0B0E84AF0B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876E54-8852-9B42-E5FD-964D5A89F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928" y="270141"/>
            <a:ext cx="9756648" cy="1056300"/>
          </a:xfrm>
        </p:spPr>
        <p:txBody>
          <a:bodyPr/>
          <a:lstStyle/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Необходимые навыки для выполнения задания № 29 в ЕГЭ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E1971D4-8FA5-277C-F858-4E82BD349C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516" y="1105693"/>
            <a:ext cx="8773668" cy="129003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D407652-9A70-60E4-6637-4024A65D03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224" y="2395728"/>
            <a:ext cx="8586216" cy="34033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6E4DFBC-DDD9-D32A-CFCB-342E23DE8A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078" y="2727825"/>
            <a:ext cx="8403336" cy="59055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23D7849-637F-B686-1EA3-53866698AF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9516" y="4678602"/>
            <a:ext cx="5117592" cy="39678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2873967-C2B8-64F0-6C63-39BDECF36BA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7222" y="3164745"/>
            <a:ext cx="7959852" cy="1567282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BFD3F795-B930-C7C6-B1D4-7D68B3178A6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4003" y="5067096"/>
            <a:ext cx="8497486" cy="43821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2EDBD46B-DA8F-7237-D0F3-EAD19A598FB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2191" y="5505307"/>
            <a:ext cx="8402223" cy="990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7664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7AEF8A-6AF1-7372-9485-4BFF2C0F2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85216"/>
            <a:ext cx="9710928" cy="875960"/>
          </a:xfrm>
        </p:spPr>
        <p:txBody>
          <a:bodyPr/>
          <a:lstStyle/>
          <a:p>
            <a:pPr algn="ctr"/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Необходимые навыки для выполнения задания № 29 в ЕГЭ</a:t>
            </a:r>
            <a:endParaRPr lang="ru-RU" sz="4000" b="1" dirty="0">
              <a:solidFill>
                <a:schemeClr val="bg1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40C0049-CE74-4F25-51A1-CBCF17A8E3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1" y="2995451"/>
            <a:ext cx="10131551" cy="2671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6554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747EC0-85BC-6704-6471-479018FC15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553044"/>
            <a:ext cx="8761413" cy="706964"/>
          </a:xfrm>
        </p:spPr>
        <p:txBody>
          <a:bodyPr/>
          <a:lstStyle/>
          <a:p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Возможные ошибки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220B742-8438-8FB0-4767-C5B180520A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136" y="1260008"/>
            <a:ext cx="8369425" cy="288222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218A8D3-A3B0-602E-2436-8758BAF233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1759" y="4214762"/>
            <a:ext cx="7140270" cy="80529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A0AADEB-C170-5133-9894-C44EE60960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8563" y="5166360"/>
            <a:ext cx="7761577" cy="1307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6319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8F903A-AB76-5459-BBAD-D662A4A0C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755" y="523981"/>
            <a:ext cx="9503595" cy="1387011"/>
          </a:xfrm>
        </p:spPr>
        <p:txBody>
          <a:bodyPr/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составления ионного уравнения</a:t>
            </a:r>
            <a:endParaRPr lang="ru-RU" sz="5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10C86E-E617-EB95-B7A7-A9D57400F841}"/>
              </a:ext>
            </a:extLst>
          </p:cNvPr>
          <p:cNvSpPr txBox="1"/>
          <p:nvPr/>
        </p:nvSpPr>
        <p:spPr>
          <a:xfrm>
            <a:off x="621466" y="2171445"/>
            <a:ext cx="10949067" cy="43845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Отбираем реагенты, которые смогут участвовать в реакциях ионного обмена. Не забываем проверить растворимость веществ по таблице растворимости. Составляем молекулярное уравнение: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 + CD → ... + ...</a:t>
            </a:r>
          </a:p>
          <a:p>
            <a:pPr>
              <a:lnSpc>
                <a:spcPct val="120000"/>
              </a:lnSpc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2. Дописываем продукты реакции по схеме: AB + CD → A</a:t>
            </a:r>
            <a:r>
              <a:rPr lang="ru-RU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+ C</a:t>
            </a:r>
            <a:r>
              <a:rPr lang="ru-RU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Проверяем, что в продуктах реакции выполняются все требования правила Бертолле (наличие газа / осадка / воды / другого слабого электролита).</a:t>
            </a:r>
          </a:p>
          <a:p>
            <a:pPr>
              <a:lnSpc>
                <a:spcPct val="120000"/>
              </a:lnSpc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3. Расставляем индексы и коэффициенты. Реакция должна быть уравнена.</a:t>
            </a:r>
          </a:p>
          <a:p>
            <a:pPr>
              <a:lnSpc>
                <a:spcPct val="120000"/>
              </a:lnSpc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4. Составляем полное ионное уравнение. Для этого каждый ион растворимого вещества записываем по-отдельности с указанием его заряда. Заряд иона мы смотрим в таблице растворимости. Коэффициент, который мы поставили перед формулой вещества будет относится и к катиону, и к аниону. Индексы “поднимаем” наверх и ставим перед ионом. Помним, что сильные электролиты расписываем в виде простых и сложных ионов, а слабые электролиты,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неэлектролиты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также газы и осадки оставляем в виде молекул.</a:t>
            </a:r>
          </a:p>
          <a:p>
            <a:pPr>
              <a:lnSpc>
                <a:spcPct val="120000"/>
              </a:lnSpc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5. Составляем сокращенное ионное уравнение. Сокращаем одинаковые ионы с левой и правой сторон уравнения. Если требуется, то сокращаем коэффициенты при ионах.</a:t>
            </a:r>
          </a:p>
        </p:txBody>
      </p:sp>
    </p:spTree>
    <p:extLst>
      <p:ext uri="{BB962C8B-B14F-4D97-AF65-F5344CB8AC3E}">
        <p14:creationId xmlns:p14="http://schemas.microsoft.com/office/powerpoint/2010/main" val="920717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EC022E-7AB4-7ED7-1F53-E9444B2A3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694944"/>
            <a:ext cx="8761413" cy="985688"/>
          </a:xfrm>
        </p:spPr>
        <p:txBody>
          <a:bodyPr/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заданий № 30 в ЕГЭ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4CF9F0F-A8BA-FA2B-5F07-EC59FABA29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58" y="3164934"/>
            <a:ext cx="11651060" cy="110802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69E5BDF-BECE-CCA4-8849-F82F6EE64E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470" y="1929939"/>
            <a:ext cx="11651059" cy="98568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4AECC85-6070-6135-C58A-7802762329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958" y="4522268"/>
            <a:ext cx="12230660" cy="52482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BB33F25-1871-D3B7-043E-4EA03B7D87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21" y="5385295"/>
            <a:ext cx="11427887" cy="494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96423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Совет директоров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295</TotalTime>
  <Words>402</Words>
  <Application>Microsoft Office PowerPoint</Application>
  <PresentationFormat>Широкоэкранный</PresentationFormat>
  <Paragraphs>27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Century Gothic</vt:lpstr>
      <vt:lpstr>Times New Roman</vt:lpstr>
      <vt:lpstr>Wingdings 3</vt:lpstr>
      <vt:lpstr>Совет директоров</vt:lpstr>
      <vt:lpstr>Задания повышенного уровня сложности второй части ЕГЭ и ОГЭ по химии</vt:lpstr>
      <vt:lpstr>Презентация PowerPoint</vt:lpstr>
      <vt:lpstr>Примеры заданий № 29</vt:lpstr>
      <vt:lpstr>Необходимые навыки для выполнения задания № 29 в ЕГЭ</vt:lpstr>
      <vt:lpstr>Необходимые навыки для выполнения задания № 29 в ЕГЭ</vt:lpstr>
      <vt:lpstr>Необходимые навыки для выполнения задания № 29 в ЕГЭ</vt:lpstr>
      <vt:lpstr>Возможные ошибки</vt:lpstr>
      <vt:lpstr>Алгоритм составления ионного уравнения</vt:lpstr>
      <vt:lpstr>Примеры заданий № 30 в ЕГЭ</vt:lpstr>
      <vt:lpstr>Презентация PowerPoint</vt:lpstr>
      <vt:lpstr>Примеры заданий № 20 в ОГЭ</vt:lpstr>
      <vt:lpstr> Алгоритм действий при решении задания № 20 в ОГЭ: </vt:lpstr>
      <vt:lpstr>Интернет-источники: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Пим Коля</dc:creator>
  <cp:lastModifiedBy>Пим Коля</cp:lastModifiedBy>
  <cp:revision>12</cp:revision>
  <dcterms:created xsi:type="dcterms:W3CDTF">2026-03-22T10:11:29Z</dcterms:created>
  <dcterms:modified xsi:type="dcterms:W3CDTF">2026-03-22T15:07:26Z</dcterms:modified>
</cp:coreProperties>
</file>