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6" r:id="rId7"/>
    <p:sldId id="267" r:id="rId8"/>
    <p:sldId id="268" r:id="rId9"/>
    <p:sldId id="269" r:id="rId10"/>
    <p:sldId id="270" r:id="rId11"/>
    <p:sldId id="271" r:id="rId12"/>
    <p:sldId id="272" r:id="rId1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3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D742B62-12F5-42EE-B0F9-3C0D67781ECE}" type="datetimeFigureOut">
              <a:rPr lang="ru-RU" smtClean="0"/>
              <a:pPr/>
              <a:t>20.03.2026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6DDD030-FAA2-4618-8B73-26233B4FA583}"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D742B62-12F5-42EE-B0F9-3C0D67781ECE}" type="datetimeFigureOut">
              <a:rPr lang="ru-RU" smtClean="0"/>
              <a:pPr/>
              <a:t>20.03.2026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6DDD030-FAA2-4618-8B73-26233B4FA583}"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D742B62-12F5-42EE-B0F9-3C0D67781ECE}" type="datetimeFigureOut">
              <a:rPr lang="ru-RU" smtClean="0"/>
              <a:pPr/>
              <a:t>20.03.2026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6DDD030-FAA2-4618-8B73-26233B4FA583}"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D742B62-12F5-42EE-B0F9-3C0D67781ECE}" type="datetimeFigureOut">
              <a:rPr lang="ru-RU" smtClean="0"/>
              <a:pPr/>
              <a:t>20.03.2026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6DDD030-FAA2-4618-8B73-26233B4FA583}"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D742B62-12F5-42EE-B0F9-3C0D67781ECE}" type="datetimeFigureOut">
              <a:rPr lang="ru-RU" smtClean="0"/>
              <a:pPr/>
              <a:t>20.03.2026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6DDD030-FAA2-4618-8B73-26233B4FA583}"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D742B62-12F5-42EE-B0F9-3C0D67781ECE}" type="datetimeFigureOut">
              <a:rPr lang="ru-RU" smtClean="0"/>
              <a:pPr/>
              <a:t>20.03.2026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6DDD030-FAA2-4618-8B73-26233B4FA583}"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D742B62-12F5-42EE-B0F9-3C0D67781ECE}" type="datetimeFigureOut">
              <a:rPr lang="ru-RU" smtClean="0"/>
              <a:pPr/>
              <a:t>20.03.2026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C6DDD030-FAA2-4618-8B73-26233B4FA583}"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D742B62-12F5-42EE-B0F9-3C0D67781ECE}" type="datetimeFigureOut">
              <a:rPr lang="ru-RU" smtClean="0"/>
              <a:pPr/>
              <a:t>20.03.2026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C6DDD030-FAA2-4618-8B73-26233B4FA583}"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D742B62-12F5-42EE-B0F9-3C0D67781ECE}" type="datetimeFigureOut">
              <a:rPr lang="ru-RU" smtClean="0"/>
              <a:pPr/>
              <a:t>20.03.2026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C6DDD030-FAA2-4618-8B73-26233B4FA583}"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D742B62-12F5-42EE-B0F9-3C0D67781ECE}" type="datetimeFigureOut">
              <a:rPr lang="ru-RU" smtClean="0"/>
              <a:pPr/>
              <a:t>20.03.2026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6DDD030-FAA2-4618-8B73-26233B4FA583}"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D742B62-12F5-42EE-B0F9-3C0D67781ECE}" type="datetimeFigureOut">
              <a:rPr lang="ru-RU" smtClean="0"/>
              <a:pPr/>
              <a:t>20.03.2026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6DDD030-FAA2-4618-8B73-26233B4FA583}"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D742B62-12F5-42EE-B0F9-3C0D67781ECE}" type="datetimeFigureOut">
              <a:rPr lang="ru-RU" smtClean="0"/>
              <a:pPr/>
              <a:t>20.03.2026</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DDD030-FAA2-4618-8B73-26233B4FA583}"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a:xfrm>
            <a:off x="457200" y="188640"/>
            <a:ext cx="8229600" cy="1872208"/>
          </a:xfrm>
        </p:spPr>
        <p:txBody>
          <a:bodyPr>
            <a:normAutofit fontScale="90000"/>
          </a:bodyPr>
          <a:lstStyle/>
          <a:p>
            <a:r>
              <a:rPr lang="ru-RU" sz="1800" b="1" dirty="0" smtClean="0">
                <a:latin typeface="Times New Roman" pitchFamily="18" charset="0"/>
                <a:cs typeface="Times New Roman" pitchFamily="18" charset="0"/>
              </a:rPr>
              <a:t/>
            </a:r>
            <a:br>
              <a:rPr lang="ru-RU" sz="1800" b="1" dirty="0" smtClean="0">
                <a:latin typeface="Times New Roman" pitchFamily="18" charset="0"/>
                <a:cs typeface="Times New Roman" pitchFamily="18" charset="0"/>
              </a:rPr>
            </a:br>
            <a:r>
              <a:rPr lang="ru-RU" sz="1800" b="1" dirty="0" smtClean="0">
                <a:latin typeface="Times New Roman" pitchFamily="18" charset="0"/>
                <a:cs typeface="Times New Roman" pitchFamily="18" charset="0"/>
              </a:rPr>
              <a:t/>
            </a:r>
            <a:br>
              <a:rPr lang="ru-RU" sz="1800" b="1" dirty="0" smtClean="0">
                <a:latin typeface="Times New Roman" pitchFamily="18" charset="0"/>
                <a:cs typeface="Times New Roman" pitchFamily="18" charset="0"/>
              </a:rPr>
            </a:br>
            <a:r>
              <a:rPr lang="ru-RU" sz="1800" b="1" dirty="0" smtClean="0">
                <a:latin typeface="Times New Roman" pitchFamily="18" charset="0"/>
                <a:cs typeface="Times New Roman" pitchFamily="18" charset="0"/>
              </a:rPr>
              <a:t/>
            </a:r>
            <a:br>
              <a:rPr lang="ru-RU" sz="1800" b="1" dirty="0" smtClean="0">
                <a:latin typeface="Times New Roman" pitchFamily="18" charset="0"/>
                <a:cs typeface="Times New Roman" pitchFamily="18" charset="0"/>
              </a:rPr>
            </a:br>
            <a:r>
              <a:rPr lang="ru-RU" sz="2200" b="1" dirty="0" smtClean="0">
                <a:latin typeface="Times New Roman" pitchFamily="18" charset="0"/>
                <a:cs typeface="Times New Roman" pitchFamily="18" charset="0"/>
              </a:rPr>
              <a:t>РЕГИОНАЛЬНАЯ СТАЖИРОВОЧНАЯ ПЛОЩАДКА </a:t>
            </a:r>
            <a:r>
              <a:rPr lang="ru-RU" sz="2200" dirty="0" smtClean="0">
                <a:latin typeface="Times New Roman" pitchFamily="18" charset="0"/>
                <a:cs typeface="Times New Roman" pitchFamily="18" charset="0"/>
              </a:rPr>
              <a:t/>
            </a:r>
            <a:br>
              <a:rPr lang="ru-RU" sz="2200" dirty="0" smtClean="0">
                <a:latin typeface="Times New Roman" pitchFamily="18" charset="0"/>
                <a:cs typeface="Times New Roman" pitchFamily="18" charset="0"/>
              </a:rPr>
            </a:br>
            <a:r>
              <a:rPr lang="ru-RU" sz="2200" dirty="0" smtClean="0">
                <a:latin typeface="Times New Roman" pitchFamily="18" charset="0"/>
                <a:cs typeface="Times New Roman" pitchFamily="18" charset="0"/>
              </a:rPr>
              <a:t>«</a:t>
            </a:r>
            <a:r>
              <a:rPr lang="ru-RU" sz="2200" b="1" dirty="0" smtClean="0">
                <a:latin typeface="Times New Roman" pitchFamily="18" charset="0"/>
                <a:cs typeface="Times New Roman" pitchFamily="18" charset="0"/>
              </a:rPr>
              <a:t>ОГЭ </a:t>
            </a:r>
            <a:r>
              <a:rPr lang="ru-RU" sz="2200" b="1" dirty="0" smtClean="0">
                <a:latin typeface="Times New Roman" pitchFamily="18" charset="0"/>
                <a:cs typeface="Times New Roman" pitchFamily="18" charset="0"/>
              </a:rPr>
              <a:t>и ЕГЭ по биологии. Задания </a:t>
            </a:r>
            <a:r>
              <a:rPr lang="ru-RU" sz="2200" b="1" dirty="0" smtClean="0">
                <a:latin typeface="Times New Roman" pitchFamily="18" charset="0"/>
                <a:cs typeface="Times New Roman" pitchFamily="18" charset="0"/>
              </a:rPr>
              <a:t>повышенного уровня 2 части ».</a:t>
            </a:r>
            <a:r>
              <a:rPr lang="ru-RU" sz="2200" dirty="0" smtClean="0">
                <a:latin typeface="Times New Roman" pitchFamily="18" charset="0"/>
                <a:cs typeface="Times New Roman" pitchFamily="18" charset="0"/>
              </a:rPr>
              <a:t/>
            </a:r>
            <a:br>
              <a:rPr lang="ru-RU" sz="2200" dirty="0" smtClean="0">
                <a:latin typeface="Times New Roman" pitchFamily="18" charset="0"/>
                <a:cs typeface="Times New Roman" pitchFamily="18" charset="0"/>
              </a:rPr>
            </a:br>
            <a:r>
              <a:rPr lang="ru-RU" sz="2200" b="1" dirty="0" smtClean="0">
                <a:latin typeface="Times New Roman" pitchFamily="18" charset="0"/>
                <a:cs typeface="Times New Roman" pitchFamily="18" charset="0"/>
              </a:rPr>
              <a:t>                                                                             </a:t>
            </a:r>
            <a:r>
              <a:rPr lang="ru-RU" sz="2200" dirty="0" smtClean="0">
                <a:latin typeface="Times New Roman" pitchFamily="18" charset="0"/>
                <a:cs typeface="Times New Roman" pitchFamily="18" charset="0"/>
              </a:rPr>
              <a:t>23.03.2026г</a:t>
            </a:r>
            <a:r>
              <a:rPr lang="ru-RU" sz="2200" dirty="0" smtClean="0">
                <a:latin typeface="Times New Roman" pitchFamily="18" charset="0"/>
                <a:cs typeface="Times New Roman" pitchFamily="18" charset="0"/>
              </a:rPr>
              <a:t>.</a:t>
            </a:r>
            <a:br>
              <a:rPr lang="ru-RU" sz="2200" dirty="0" smtClean="0">
                <a:latin typeface="Times New Roman" pitchFamily="18" charset="0"/>
                <a:cs typeface="Times New Roman" pitchFamily="18" charset="0"/>
              </a:rPr>
            </a:br>
            <a:r>
              <a:rPr lang="ru-RU" sz="2200" dirty="0" smtClean="0">
                <a:latin typeface="Times New Roman" pitchFamily="18" charset="0"/>
                <a:cs typeface="Times New Roman" pitchFamily="18" charset="0"/>
              </a:rPr>
              <a:t>                                                                        Дорофеева Ю.В.</a:t>
            </a:r>
            <a:br>
              <a:rPr lang="ru-RU" sz="2200" dirty="0" smtClean="0">
                <a:latin typeface="Times New Roman" pitchFamily="18" charset="0"/>
                <a:cs typeface="Times New Roman" pitchFamily="18" charset="0"/>
              </a:rPr>
            </a:br>
            <a:r>
              <a:rPr lang="ru-RU" sz="2200" dirty="0" smtClean="0">
                <a:latin typeface="Times New Roman" pitchFamily="18" charset="0"/>
                <a:cs typeface="Times New Roman" pitchFamily="18" charset="0"/>
              </a:rPr>
              <a:t>                               учитель биологии ВК МОАУ «СОШ №52 г. Орска»</a:t>
            </a:r>
            <a:br>
              <a:rPr lang="ru-RU" sz="2200" dirty="0" smtClean="0">
                <a:latin typeface="Times New Roman" pitchFamily="18" charset="0"/>
                <a:cs typeface="Times New Roman" pitchFamily="18" charset="0"/>
              </a:rPr>
            </a:br>
            <a:r>
              <a:rPr lang="ru-RU" sz="1800" b="1" dirty="0" smtClean="0">
                <a:latin typeface="Times New Roman" pitchFamily="18" charset="0"/>
                <a:cs typeface="Times New Roman" pitchFamily="18" charset="0"/>
              </a:rPr>
              <a:t/>
            </a:r>
            <a:br>
              <a:rPr lang="ru-RU" sz="1800" b="1" dirty="0" smtClean="0">
                <a:latin typeface="Times New Roman" pitchFamily="18" charset="0"/>
                <a:cs typeface="Times New Roman" pitchFamily="18" charset="0"/>
              </a:rPr>
            </a:br>
            <a:endParaRPr lang="ru-RU" dirty="0"/>
          </a:p>
        </p:txBody>
      </p:sp>
      <p:sp>
        <p:nvSpPr>
          <p:cNvPr id="7" name="Содержимое 6"/>
          <p:cNvSpPr>
            <a:spLocks noGrp="1"/>
          </p:cNvSpPr>
          <p:nvPr>
            <p:ph idx="1"/>
          </p:nvPr>
        </p:nvSpPr>
        <p:spPr>
          <a:xfrm>
            <a:off x="457200" y="2060848"/>
            <a:ext cx="8229600" cy="4065315"/>
          </a:xfrm>
        </p:spPr>
        <p:txBody>
          <a:bodyPr>
            <a:normAutofit/>
          </a:bodyPr>
          <a:lstStyle/>
          <a:p>
            <a:pPr algn="just">
              <a:buNone/>
            </a:pPr>
            <a:r>
              <a:rPr lang="ru-RU" sz="2400"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          </a:t>
            </a:r>
            <a:r>
              <a:rPr lang="ru-RU" sz="2000" b="1" dirty="0" smtClean="0">
                <a:latin typeface="Times New Roman" pitchFamily="18" charset="0"/>
                <a:cs typeface="Times New Roman" pitchFamily="18" charset="0"/>
              </a:rPr>
              <a:t>Задание </a:t>
            </a:r>
            <a:r>
              <a:rPr lang="ru-RU" sz="2000" b="1" dirty="0" smtClean="0">
                <a:latin typeface="Times New Roman" pitchFamily="18" charset="0"/>
                <a:cs typeface="Times New Roman" pitchFamily="18" charset="0"/>
              </a:rPr>
              <a:t>24</a:t>
            </a:r>
            <a:r>
              <a:rPr lang="ru-RU" sz="2000"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ОГЭ имеет </a:t>
            </a:r>
            <a:r>
              <a:rPr lang="ru-RU" sz="2000" b="1" dirty="0" smtClean="0">
                <a:latin typeface="Times New Roman" pitchFamily="18" charset="0"/>
                <a:cs typeface="Times New Roman" pitchFamily="18" charset="0"/>
              </a:rPr>
              <a:t>повышенный уровень</a:t>
            </a:r>
            <a:r>
              <a:rPr lang="ru-RU" sz="2000" dirty="0" smtClean="0">
                <a:latin typeface="Times New Roman" pitchFamily="18" charset="0"/>
                <a:cs typeface="Times New Roman" pitchFamily="18" charset="0"/>
              </a:rPr>
              <a:t> сложности и проверяет умение работать с научно-популярными текстами биологического содержания. В ходе выполнения задания выпускник должен последовательно ответить на 2–3 вопроса к тексту в соответствии с предъявляемыми требованиями. Данное задание проверяет не только умение понимать биологический текст и чётко формулировать свои мысли при ответе на конкретный вопрос, но и контролирует умение применять полученные знания в изменённой ситуации, так как полные и развёрнутые ответы на часть вопросов могут быть сделаны только при привлечении выпускником дополнительных знаний и умений.</a:t>
            </a:r>
            <a:endParaRPr lang="ru-RU"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62074"/>
          </a:xfrm>
        </p:spPr>
        <p:txBody>
          <a:bodyPr>
            <a:normAutofit fontScale="90000"/>
          </a:bodyPr>
          <a:lstStyle/>
          <a:p>
            <a:r>
              <a:rPr lang="ru-RU" dirty="0" smtClean="0"/>
              <a:t/>
            </a:r>
            <a:br>
              <a:rPr lang="ru-RU" dirty="0" smtClean="0"/>
            </a:br>
            <a:r>
              <a:rPr lang="ru-RU" sz="2700" dirty="0" smtClean="0">
                <a:latin typeface="Times New Roman" pitchFamily="18" charset="0"/>
                <a:cs typeface="Times New Roman" pitchFamily="18" charset="0"/>
              </a:rPr>
              <a:t>Элементы ответа:</a:t>
            </a:r>
            <a:br>
              <a:rPr lang="ru-RU" sz="2700" dirty="0" smtClean="0">
                <a:latin typeface="Times New Roman" pitchFamily="18" charset="0"/>
                <a:cs typeface="Times New Roman" pitchFamily="18" charset="0"/>
              </a:rPr>
            </a:br>
            <a:endParaRPr lang="ru-RU" sz="2700" dirty="0">
              <a:latin typeface="Times New Roman" pitchFamily="18" charset="0"/>
              <a:cs typeface="Times New Roman" pitchFamily="18" charset="0"/>
            </a:endParaRPr>
          </a:p>
        </p:txBody>
      </p:sp>
      <p:sp>
        <p:nvSpPr>
          <p:cNvPr id="3" name="Содержимое 2"/>
          <p:cNvSpPr>
            <a:spLocks noGrp="1"/>
          </p:cNvSpPr>
          <p:nvPr>
            <p:ph idx="1"/>
          </p:nvPr>
        </p:nvSpPr>
        <p:spPr>
          <a:xfrm>
            <a:off x="457200" y="1340769"/>
            <a:ext cx="8229600" cy="3888432"/>
          </a:xfrm>
        </p:spPr>
        <p:txBody>
          <a:bodyPr>
            <a:normAutofit/>
          </a:bodyPr>
          <a:lstStyle/>
          <a:p>
            <a:pPr>
              <a:buNone/>
            </a:pPr>
            <a:r>
              <a:rPr lang="ru-RU" sz="2000" dirty="0" smtClean="0">
                <a:latin typeface="Times New Roman" pitchFamily="18" charset="0"/>
                <a:cs typeface="Times New Roman" pitchFamily="18" charset="0"/>
              </a:rPr>
              <a:t>1) нулевая гипотеза – интенсивность окраски (цвет) раствора не зависит от времени освещения;</a:t>
            </a:r>
          </a:p>
          <a:p>
            <a:pPr>
              <a:buNone/>
            </a:pPr>
            <a:r>
              <a:rPr lang="ru-RU" sz="2000" dirty="0" smtClean="0">
                <a:latin typeface="Times New Roman" pitchFamily="18" charset="0"/>
                <a:cs typeface="Times New Roman" pitchFamily="18" charset="0"/>
              </a:rPr>
              <a:t>2) АДФ и </a:t>
            </a:r>
            <a:r>
              <a:rPr lang="ru-RU" sz="2000" dirty="0" err="1" smtClean="0">
                <a:latin typeface="Times New Roman" pitchFamily="18" charset="0"/>
                <a:cs typeface="Times New Roman" pitchFamily="18" charset="0"/>
              </a:rPr>
              <a:t>Фн</a:t>
            </a:r>
            <a:r>
              <a:rPr lang="ru-RU" sz="2000" dirty="0" smtClean="0">
                <a:latin typeface="Times New Roman" pitchFamily="18" charset="0"/>
                <a:cs typeface="Times New Roman" pitchFamily="18" charset="0"/>
              </a:rPr>
              <a:t> в процессе фотосинтеза (световой фазы фотосинтеза) образуют АТФ (</a:t>
            </a:r>
            <a:r>
              <a:rPr lang="ru-RU" sz="2000" dirty="0" err="1" smtClean="0">
                <a:latin typeface="Times New Roman" pitchFamily="18" charset="0"/>
                <a:cs typeface="Times New Roman" pitchFamily="18" charset="0"/>
              </a:rPr>
              <a:t>фотофосфорилирование</a:t>
            </a:r>
            <a:r>
              <a:rPr lang="ru-RU" sz="2000" dirty="0" smtClean="0">
                <a:latin typeface="Times New Roman" pitchFamily="18" charset="0"/>
                <a:cs typeface="Times New Roman" pitchFamily="18" charset="0"/>
              </a:rPr>
              <a:t>);</a:t>
            </a:r>
          </a:p>
          <a:p>
            <a:pPr>
              <a:buNone/>
            </a:pPr>
            <a:r>
              <a:rPr lang="ru-RU" sz="2000" dirty="0" smtClean="0">
                <a:latin typeface="Times New Roman" pitchFamily="18" charset="0"/>
                <a:cs typeface="Times New Roman" pitchFamily="18" charset="0"/>
              </a:rPr>
              <a:t>3) АТФ используется в процессе фотосинтеза (</a:t>
            </a:r>
            <a:r>
              <a:rPr lang="ru-RU" sz="2000" dirty="0" err="1" smtClean="0">
                <a:latin typeface="Times New Roman" pitchFamily="18" charset="0"/>
                <a:cs typeface="Times New Roman" pitchFamily="18" charset="0"/>
              </a:rPr>
              <a:t>темновой</a:t>
            </a:r>
            <a:r>
              <a:rPr lang="ru-RU" sz="2000" dirty="0" smtClean="0">
                <a:latin typeface="Times New Roman" pitchFamily="18" charset="0"/>
                <a:cs typeface="Times New Roman" pitchFamily="18" charset="0"/>
              </a:rPr>
              <a:t> фазы фотосинтеза; цикл Кальвина);</a:t>
            </a:r>
          </a:p>
          <a:p>
            <a:pPr>
              <a:buNone/>
            </a:pPr>
            <a:r>
              <a:rPr lang="ru-RU" sz="2000" dirty="0" smtClean="0">
                <a:latin typeface="Times New Roman" pitchFamily="18" charset="0"/>
                <a:cs typeface="Times New Roman" pitchFamily="18" charset="0"/>
              </a:rPr>
              <a:t>4) скорость фотосинтеза может изменяться при различной температуре;</a:t>
            </a:r>
          </a:p>
          <a:p>
            <a:pPr>
              <a:buNone/>
            </a:pPr>
            <a:r>
              <a:rPr lang="ru-RU" sz="2000" dirty="0" smtClean="0">
                <a:latin typeface="Times New Roman" pitchFamily="18" charset="0"/>
                <a:cs typeface="Times New Roman" pitchFamily="18" charset="0"/>
              </a:rPr>
              <a:t>5) при различной скорости фотосинтеза (различной температуре) не удастся установить в явном виде зависимость между временем освещения и интенсивностью окраски раствора.</a:t>
            </a:r>
          </a:p>
          <a:p>
            <a:pPr>
              <a:buNone/>
            </a:pPr>
            <a:r>
              <a:rPr lang="ru-RU" sz="2000" dirty="0" smtClean="0">
                <a:latin typeface="Times New Roman" pitchFamily="18" charset="0"/>
                <a:cs typeface="Times New Roman" pitchFamily="18" charset="0"/>
              </a:rPr>
              <a:t> </a:t>
            </a:r>
          </a:p>
          <a:p>
            <a:endParaRPr lang="ru-RU"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346050"/>
          </a:xfrm>
        </p:spPr>
        <p:txBody>
          <a:bodyPr>
            <a:noAutofit/>
          </a:bodyPr>
          <a:lstStyle/>
          <a:p>
            <a:r>
              <a:rPr lang="ru-RU" sz="2000" b="1" dirty="0" smtClean="0">
                <a:latin typeface="Times New Roman" pitchFamily="18" charset="0"/>
                <a:cs typeface="Times New Roman" pitchFamily="18" charset="0"/>
              </a:rPr>
              <a:t>Пример задания </a:t>
            </a:r>
            <a:r>
              <a:rPr lang="ru-RU" sz="2000" b="1" dirty="0" smtClean="0">
                <a:latin typeface="Times New Roman" pitchFamily="18" charset="0"/>
                <a:cs typeface="Times New Roman" pitchFamily="18" charset="0"/>
              </a:rPr>
              <a:t>третьего </a:t>
            </a:r>
            <a:r>
              <a:rPr lang="ru-RU" sz="2000" b="1" dirty="0" smtClean="0">
                <a:latin typeface="Times New Roman" pitchFamily="18" charset="0"/>
                <a:cs typeface="Times New Roman" pitchFamily="18" charset="0"/>
              </a:rPr>
              <a:t>типа</a:t>
            </a:r>
            <a:endParaRPr lang="ru-RU" sz="2000" dirty="0"/>
          </a:p>
        </p:txBody>
      </p:sp>
      <p:sp>
        <p:nvSpPr>
          <p:cNvPr id="3" name="Содержимое 2"/>
          <p:cNvSpPr>
            <a:spLocks noGrp="1"/>
          </p:cNvSpPr>
          <p:nvPr>
            <p:ph idx="1"/>
          </p:nvPr>
        </p:nvSpPr>
        <p:spPr>
          <a:xfrm>
            <a:off x="323528" y="908720"/>
            <a:ext cx="8496944" cy="5217443"/>
          </a:xfrm>
        </p:spPr>
        <p:txBody>
          <a:bodyPr>
            <a:normAutofit/>
          </a:bodyPr>
          <a:lstStyle/>
          <a:p>
            <a:pPr algn="just">
              <a:buNone/>
            </a:pPr>
            <a:r>
              <a:rPr lang="ru-RU" sz="1600" dirty="0" smtClean="0">
                <a:latin typeface="Times New Roman" pitchFamily="18" charset="0"/>
                <a:cs typeface="Times New Roman" pitchFamily="18" charset="0"/>
              </a:rPr>
              <a:t>             Проростки </a:t>
            </a:r>
            <a:r>
              <a:rPr lang="ru-RU" sz="1600" dirty="0" smtClean="0">
                <a:latin typeface="Times New Roman" pitchFamily="18" charset="0"/>
                <a:cs typeface="Times New Roman" pitchFamily="18" charset="0"/>
              </a:rPr>
              <a:t>пшеницы выращивали в емкостях с питьевой водой до формирования мочковатой корневой системы. Затем их переносили в пробирки с питательными растворами </a:t>
            </a:r>
            <a:r>
              <a:rPr lang="ru-RU" sz="1600" dirty="0" err="1" smtClean="0">
                <a:latin typeface="Times New Roman" pitchFamily="18" charset="0"/>
                <a:cs typeface="Times New Roman" pitchFamily="18" charset="0"/>
              </a:rPr>
              <a:t>Гельригеля</a:t>
            </a:r>
            <a:r>
              <a:rPr lang="ru-RU" sz="1600" dirty="0" smtClean="0">
                <a:latin typeface="Times New Roman" pitchFamily="18" charset="0"/>
                <a:cs typeface="Times New Roman" pitchFamily="18" charset="0"/>
              </a:rPr>
              <a:t> и Кнопа, имеющими различный химический состав. В течение 6 ч. </a:t>
            </a:r>
            <a:r>
              <a:rPr lang="ru-RU" sz="1600" dirty="0" smtClean="0">
                <a:latin typeface="Times New Roman" pitchFamily="18" charset="0"/>
                <a:cs typeface="Times New Roman" pitchFamily="18" charset="0"/>
              </a:rPr>
              <a:t> после </a:t>
            </a:r>
            <a:r>
              <a:rPr lang="ru-RU" sz="1600" dirty="0" smtClean="0">
                <a:latin typeface="Times New Roman" pitchFamily="18" charset="0"/>
                <a:cs typeface="Times New Roman" pitchFamily="18" charset="0"/>
              </a:rPr>
              <a:t>переноса измеряли тургор листьев. Результаты представлены в </a:t>
            </a:r>
            <a:r>
              <a:rPr lang="ru-RU" sz="1600" dirty="0" smtClean="0">
                <a:latin typeface="Times New Roman" pitchFamily="18" charset="0"/>
                <a:cs typeface="Times New Roman" pitchFamily="18" charset="0"/>
              </a:rPr>
              <a:t>таблице</a:t>
            </a:r>
          </a:p>
          <a:p>
            <a:pPr algn="just">
              <a:buNone/>
            </a:pPr>
            <a:endParaRPr lang="ru-RU" sz="1600" dirty="0" smtClean="0">
              <a:latin typeface="Times New Roman" pitchFamily="18" charset="0"/>
              <a:cs typeface="Times New Roman" pitchFamily="18" charset="0"/>
            </a:endParaRPr>
          </a:p>
          <a:p>
            <a:pPr algn="just">
              <a:buNone/>
            </a:pPr>
            <a:endParaRPr lang="ru-RU" sz="1600" dirty="0" smtClean="0">
              <a:latin typeface="Times New Roman" pitchFamily="18" charset="0"/>
              <a:cs typeface="Times New Roman" pitchFamily="18" charset="0"/>
            </a:endParaRPr>
          </a:p>
          <a:p>
            <a:pPr algn="just">
              <a:buNone/>
            </a:pPr>
            <a:endParaRPr lang="ru-RU" sz="1600" dirty="0" smtClean="0">
              <a:latin typeface="Times New Roman" pitchFamily="18" charset="0"/>
              <a:cs typeface="Times New Roman" pitchFamily="18" charset="0"/>
            </a:endParaRPr>
          </a:p>
          <a:p>
            <a:pPr algn="just">
              <a:buNone/>
            </a:pPr>
            <a:endParaRPr lang="ru-RU" sz="1600" dirty="0" smtClean="0">
              <a:latin typeface="Times New Roman" pitchFamily="18" charset="0"/>
              <a:cs typeface="Times New Roman" pitchFamily="18" charset="0"/>
            </a:endParaRPr>
          </a:p>
          <a:p>
            <a:pPr algn="just">
              <a:buNone/>
            </a:pPr>
            <a:endParaRPr lang="ru-RU" sz="1600" dirty="0" smtClean="0">
              <a:latin typeface="Times New Roman" pitchFamily="18" charset="0"/>
              <a:cs typeface="Times New Roman" pitchFamily="18" charset="0"/>
            </a:endParaRPr>
          </a:p>
          <a:p>
            <a:pPr algn="just">
              <a:buNone/>
            </a:pPr>
            <a:endParaRPr lang="ru-RU" sz="1600" dirty="0" smtClean="0">
              <a:latin typeface="Times New Roman" pitchFamily="18" charset="0"/>
              <a:cs typeface="Times New Roman" pitchFamily="18" charset="0"/>
            </a:endParaRPr>
          </a:p>
          <a:p>
            <a:pPr algn="just">
              <a:buNone/>
            </a:pPr>
            <a:endParaRPr lang="ru-RU" sz="1600" dirty="0" smtClean="0">
              <a:latin typeface="Times New Roman" pitchFamily="18" charset="0"/>
              <a:cs typeface="Times New Roman" pitchFamily="18" charset="0"/>
            </a:endParaRPr>
          </a:p>
          <a:p>
            <a:pPr algn="just">
              <a:buNone/>
            </a:pPr>
            <a:endParaRPr lang="ru-RU" sz="1600" dirty="0" smtClean="0">
              <a:latin typeface="Times New Roman" pitchFamily="18" charset="0"/>
              <a:cs typeface="Times New Roman" pitchFamily="18" charset="0"/>
            </a:endParaRPr>
          </a:p>
          <a:p>
            <a:pPr algn="just">
              <a:buNone/>
            </a:pPr>
            <a:r>
              <a:rPr lang="ru-RU" sz="1600" dirty="0" smtClean="0">
                <a:latin typeface="Times New Roman" pitchFamily="18" charset="0"/>
                <a:cs typeface="Times New Roman" pitchFamily="18" charset="0"/>
              </a:rPr>
              <a:t>            В </a:t>
            </a:r>
            <a:r>
              <a:rPr lang="ru-RU" sz="1600" dirty="0" smtClean="0">
                <a:latin typeface="Times New Roman" pitchFamily="18" charset="0"/>
                <a:cs typeface="Times New Roman" pitchFamily="18" charset="0"/>
              </a:rPr>
              <a:t>качестве отрицательного контроля экспериментатор перенес проростки в увлажненную почву. Почему такой отрицательный контроль не является адекватным? Ответ поясните. Предложите свой вариант постановки отрицательного контроля.</a:t>
            </a:r>
            <a:endParaRPr lang="ru-RU" sz="1600" dirty="0">
              <a:latin typeface="Times New Roman" pitchFamily="18" charset="0"/>
              <a:cs typeface="Times New Roman" pitchFamily="18" charset="0"/>
            </a:endParaRPr>
          </a:p>
        </p:txBody>
      </p:sp>
      <p:graphicFrame>
        <p:nvGraphicFramePr>
          <p:cNvPr id="4" name="Таблица 3"/>
          <p:cNvGraphicFramePr>
            <a:graphicFrameLocks noGrp="1"/>
          </p:cNvGraphicFramePr>
          <p:nvPr/>
        </p:nvGraphicFramePr>
        <p:xfrm>
          <a:off x="899594" y="2348880"/>
          <a:ext cx="6600055" cy="1488441"/>
        </p:xfrm>
        <a:graphic>
          <a:graphicData uri="http://schemas.openxmlformats.org/drawingml/2006/table">
            <a:tbl>
              <a:tblPr firstRow="1" bandRow="1">
                <a:tableStyleId>{5C22544A-7EE6-4342-B048-85BDC9FD1C3A}</a:tableStyleId>
              </a:tblPr>
              <a:tblGrid>
                <a:gridCol w="1191113"/>
                <a:gridCol w="991825"/>
                <a:gridCol w="1117090"/>
                <a:gridCol w="1100009"/>
                <a:gridCol w="1100009"/>
                <a:gridCol w="1100009"/>
              </a:tblGrid>
              <a:tr h="204878">
                <a:tc rowSpan="2">
                  <a:txBody>
                    <a:bodyPr/>
                    <a:lstStyle/>
                    <a:p>
                      <a:r>
                        <a:rPr lang="ru-RU" sz="1800" b="1" kern="1200" dirty="0" smtClean="0">
                          <a:solidFill>
                            <a:schemeClr val="lt1"/>
                          </a:solidFill>
                          <a:latin typeface="+mn-lt"/>
                          <a:ea typeface="+mn-ea"/>
                          <a:cs typeface="+mn-cs"/>
                        </a:rPr>
                        <a:t>Тип раствора</a:t>
                      </a:r>
                      <a:endParaRPr lang="ru-RU" dirty="0"/>
                    </a:p>
                  </a:txBody>
                  <a:tcPr/>
                </a:tc>
                <a:tc gridSpan="5">
                  <a:txBody>
                    <a:bodyPr/>
                    <a:lstStyle/>
                    <a:p>
                      <a:r>
                        <a:rPr lang="ru-RU" sz="1800" b="1" kern="1200" dirty="0" smtClean="0">
                          <a:solidFill>
                            <a:schemeClr val="lt1"/>
                          </a:solidFill>
                          <a:latin typeface="+mn-lt"/>
                          <a:ea typeface="+mn-ea"/>
                          <a:cs typeface="+mn-cs"/>
                        </a:rPr>
                        <a:t>                           Тургор листьев, %</a:t>
                      </a:r>
                      <a:endParaRPr lang="ru-RU" dirty="0"/>
                    </a:p>
                  </a:txBody>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r>
              <a:tr h="204878">
                <a:tc vMerge="1">
                  <a:txBody>
                    <a:bodyPr/>
                    <a:lstStyle/>
                    <a:p>
                      <a:endParaRPr lang="ru-RU" dirty="0"/>
                    </a:p>
                  </a:txBody>
                  <a:tcPr/>
                </a:tc>
                <a:tc>
                  <a:txBody>
                    <a:bodyPr/>
                    <a:lstStyle/>
                    <a:p>
                      <a:pPr algn="ctr">
                        <a:lnSpc>
                          <a:spcPct val="107000"/>
                        </a:lnSpc>
                        <a:spcAft>
                          <a:spcPts val="0"/>
                        </a:spcAft>
                      </a:pPr>
                      <a:r>
                        <a:rPr lang="ru-RU" sz="1400" kern="100">
                          <a:latin typeface="Times New Roman"/>
                          <a:ea typeface="Songti SC"/>
                          <a:cs typeface="Arial Unicode MS"/>
                        </a:rPr>
                        <a:t>0 ч</a:t>
                      </a:r>
                      <a:endParaRPr lang="ru-RU" sz="1200" kern="100">
                        <a:latin typeface="Liberation Serif"/>
                        <a:ea typeface="Songti SC"/>
                        <a:cs typeface="Arial Unicode MS"/>
                      </a:endParaRPr>
                    </a:p>
                  </a:txBody>
                  <a:tcPr marL="34925" marR="34925" marT="34925" marB="34925"/>
                </a:tc>
                <a:tc>
                  <a:txBody>
                    <a:bodyPr/>
                    <a:lstStyle/>
                    <a:p>
                      <a:pPr algn="ctr">
                        <a:lnSpc>
                          <a:spcPct val="107000"/>
                        </a:lnSpc>
                        <a:spcAft>
                          <a:spcPts val="0"/>
                        </a:spcAft>
                      </a:pPr>
                      <a:r>
                        <a:rPr lang="ru-RU" sz="1400" kern="100">
                          <a:latin typeface="Times New Roman"/>
                          <a:ea typeface="Songti SC"/>
                          <a:cs typeface="Arial Unicode MS"/>
                        </a:rPr>
                        <a:t>0,5 ч</a:t>
                      </a:r>
                      <a:endParaRPr lang="ru-RU" sz="1200" kern="100">
                        <a:latin typeface="Liberation Serif"/>
                        <a:ea typeface="Songti SC"/>
                        <a:cs typeface="Arial Unicode MS"/>
                      </a:endParaRPr>
                    </a:p>
                  </a:txBody>
                  <a:tcPr marL="34925" marR="34925" marT="34925" marB="34925"/>
                </a:tc>
                <a:tc>
                  <a:txBody>
                    <a:bodyPr/>
                    <a:lstStyle/>
                    <a:p>
                      <a:pPr algn="ctr">
                        <a:lnSpc>
                          <a:spcPct val="107000"/>
                        </a:lnSpc>
                        <a:spcAft>
                          <a:spcPts val="0"/>
                        </a:spcAft>
                      </a:pPr>
                      <a:r>
                        <a:rPr lang="ru-RU" sz="1400" kern="100">
                          <a:latin typeface="Times New Roman"/>
                          <a:ea typeface="Songti SC"/>
                          <a:cs typeface="Arial Unicode MS"/>
                        </a:rPr>
                        <a:t>1 ч</a:t>
                      </a:r>
                      <a:endParaRPr lang="ru-RU" sz="1200" kern="100">
                        <a:latin typeface="Liberation Serif"/>
                        <a:ea typeface="Songti SC"/>
                        <a:cs typeface="Arial Unicode MS"/>
                      </a:endParaRPr>
                    </a:p>
                  </a:txBody>
                  <a:tcPr marL="34925" marR="34925" marT="34925" marB="34925"/>
                </a:tc>
                <a:tc>
                  <a:txBody>
                    <a:bodyPr/>
                    <a:lstStyle/>
                    <a:p>
                      <a:pPr algn="ctr">
                        <a:lnSpc>
                          <a:spcPct val="107000"/>
                        </a:lnSpc>
                        <a:spcAft>
                          <a:spcPts val="0"/>
                        </a:spcAft>
                      </a:pPr>
                      <a:r>
                        <a:rPr lang="ru-RU" sz="1400" kern="100">
                          <a:latin typeface="Times New Roman"/>
                          <a:ea typeface="Songti SC"/>
                          <a:cs typeface="Arial Unicode MS"/>
                        </a:rPr>
                        <a:t>3 ч</a:t>
                      </a:r>
                      <a:endParaRPr lang="ru-RU" sz="1200" kern="100">
                        <a:latin typeface="Liberation Serif"/>
                        <a:ea typeface="Songti SC"/>
                        <a:cs typeface="Arial Unicode MS"/>
                      </a:endParaRPr>
                    </a:p>
                  </a:txBody>
                  <a:tcPr marL="34925" marR="34925" marT="34925" marB="34925"/>
                </a:tc>
                <a:tc>
                  <a:txBody>
                    <a:bodyPr/>
                    <a:lstStyle/>
                    <a:p>
                      <a:pPr algn="ctr">
                        <a:lnSpc>
                          <a:spcPct val="107000"/>
                        </a:lnSpc>
                        <a:spcAft>
                          <a:spcPts val="0"/>
                        </a:spcAft>
                      </a:pPr>
                      <a:r>
                        <a:rPr lang="ru-RU" sz="1400" kern="100">
                          <a:latin typeface="Times New Roman"/>
                          <a:ea typeface="Songti SC"/>
                          <a:cs typeface="Arial Unicode MS"/>
                        </a:rPr>
                        <a:t>6 ч</a:t>
                      </a:r>
                      <a:endParaRPr lang="ru-RU" sz="1200" kern="100">
                        <a:latin typeface="Liberation Serif"/>
                        <a:ea typeface="Songti SC"/>
                        <a:cs typeface="Arial Unicode MS"/>
                      </a:endParaRPr>
                    </a:p>
                  </a:txBody>
                  <a:tcPr marL="34925" marR="34925" marT="34925" marB="34925"/>
                </a:tc>
              </a:tr>
              <a:tr h="204878">
                <a:tc>
                  <a:txBody>
                    <a:bodyPr/>
                    <a:lstStyle/>
                    <a:p>
                      <a:pPr algn="just">
                        <a:lnSpc>
                          <a:spcPct val="107000"/>
                        </a:lnSpc>
                        <a:spcAft>
                          <a:spcPts val="0"/>
                        </a:spcAft>
                      </a:pPr>
                      <a:r>
                        <a:rPr lang="ru-RU" sz="1400" kern="100" dirty="0">
                          <a:latin typeface="Times New Roman"/>
                          <a:ea typeface="Songti SC"/>
                          <a:cs typeface="Arial Unicode MS"/>
                        </a:rPr>
                        <a:t>Раствор </a:t>
                      </a:r>
                      <a:r>
                        <a:rPr lang="ru-RU" sz="1400" kern="100" dirty="0" err="1">
                          <a:latin typeface="Times New Roman"/>
                          <a:ea typeface="Songti SC"/>
                          <a:cs typeface="Arial Unicode MS"/>
                        </a:rPr>
                        <a:t>Гельригеля</a:t>
                      </a:r>
                      <a:endParaRPr lang="ru-RU" sz="1200" kern="100" dirty="0">
                        <a:latin typeface="Liberation Serif"/>
                        <a:ea typeface="Songti SC"/>
                        <a:cs typeface="Arial Unicode MS"/>
                      </a:endParaRPr>
                    </a:p>
                  </a:txBody>
                  <a:tcPr marL="34925" marR="34925" marT="34925" marB="34925"/>
                </a:tc>
                <a:tc>
                  <a:txBody>
                    <a:bodyPr/>
                    <a:lstStyle/>
                    <a:p>
                      <a:pPr algn="ctr">
                        <a:lnSpc>
                          <a:spcPct val="107000"/>
                        </a:lnSpc>
                        <a:spcAft>
                          <a:spcPts val="0"/>
                        </a:spcAft>
                      </a:pPr>
                      <a:r>
                        <a:rPr lang="ru-RU" sz="1400" kern="100">
                          <a:latin typeface="Times New Roman"/>
                          <a:ea typeface="Songti SC"/>
                          <a:cs typeface="Arial Unicode MS"/>
                        </a:rPr>
                        <a:t>100</a:t>
                      </a:r>
                      <a:endParaRPr lang="ru-RU" sz="1200" kern="100">
                        <a:latin typeface="Liberation Serif"/>
                        <a:ea typeface="Songti SC"/>
                        <a:cs typeface="Arial Unicode MS"/>
                      </a:endParaRPr>
                    </a:p>
                  </a:txBody>
                  <a:tcPr marL="34925" marR="34925" marT="34925" marB="34925"/>
                </a:tc>
                <a:tc>
                  <a:txBody>
                    <a:bodyPr/>
                    <a:lstStyle/>
                    <a:p>
                      <a:pPr algn="ctr">
                        <a:lnSpc>
                          <a:spcPct val="107000"/>
                        </a:lnSpc>
                        <a:spcAft>
                          <a:spcPts val="0"/>
                        </a:spcAft>
                      </a:pPr>
                      <a:r>
                        <a:rPr lang="ru-RU" sz="1400" kern="100">
                          <a:latin typeface="Times New Roman"/>
                          <a:ea typeface="Songti SC"/>
                          <a:cs typeface="Arial Unicode MS"/>
                        </a:rPr>
                        <a:t>75</a:t>
                      </a:r>
                      <a:endParaRPr lang="ru-RU" sz="1200" kern="100">
                        <a:latin typeface="Liberation Serif"/>
                        <a:ea typeface="Songti SC"/>
                        <a:cs typeface="Arial Unicode MS"/>
                      </a:endParaRPr>
                    </a:p>
                  </a:txBody>
                  <a:tcPr marL="34925" marR="34925" marT="34925" marB="34925"/>
                </a:tc>
                <a:tc>
                  <a:txBody>
                    <a:bodyPr/>
                    <a:lstStyle/>
                    <a:p>
                      <a:pPr algn="ctr">
                        <a:lnSpc>
                          <a:spcPct val="107000"/>
                        </a:lnSpc>
                        <a:spcAft>
                          <a:spcPts val="0"/>
                        </a:spcAft>
                      </a:pPr>
                      <a:r>
                        <a:rPr lang="ru-RU" sz="1400" kern="100">
                          <a:latin typeface="Times New Roman"/>
                          <a:ea typeface="Songti SC"/>
                          <a:cs typeface="Arial Unicode MS"/>
                        </a:rPr>
                        <a:t>75</a:t>
                      </a:r>
                      <a:endParaRPr lang="ru-RU" sz="1200" kern="100">
                        <a:latin typeface="Liberation Serif"/>
                        <a:ea typeface="Songti SC"/>
                        <a:cs typeface="Arial Unicode MS"/>
                      </a:endParaRPr>
                    </a:p>
                  </a:txBody>
                  <a:tcPr marL="34925" marR="34925" marT="34925" marB="34925"/>
                </a:tc>
                <a:tc>
                  <a:txBody>
                    <a:bodyPr/>
                    <a:lstStyle/>
                    <a:p>
                      <a:pPr algn="ctr">
                        <a:lnSpc>
                          <a:spcPct val="107000"/>
                        </a:lnSpc>
                        <a:spcAft>
                          <a:spcPts val="0"/>
                        </a:spcAft>
                      </a:pPr>
                      <a:r>
                        <a:rPr lang="ru-RU" sz="1400" kern="100">
                          <a:latin typeface="Times New Roman"/>
                          <a:ea typeface="Songti SC"/>
                          <a:cs typeface="Arial Unicode MS"/>
                        </a:rPr>
                        <a:t>90</a:t>
                      </a:r>
                      <a:endParaRPr lang="ru-RU" sz="1200" kern="100">
                        <a:latin typeface="Liberation Serif"/>
                        <a:ea typeface="Songti SC"/>
                        <a:cs typeface="Arial Unicode MS"/>
                      </a:endParaRPr>
                    </a:p>
                  </a:txBody>
                  <a:tcPr marL="34925" marR="34925" marT="34925" marB="34925"/>
                </a:tc>
                <a:tc>
                  <a:txBody>
                    <a:bodyPr/>
                    <a:lstStyle/>
                    <a:p>
                      <a:pPr algn="ctr">
                        <a:lnSpc>
                          <a:spcPct val="107000"/>
                        </a:lnSpc>
                        <a:spcAft>
                          <a:spcPts val="0"/>
                        </a:spcAft>
                      </a:pPr>
                      <a:r>
                        <a:rPr lang="ru-RU" sz="1400" kern="100">
                          <a:latin typeface="Times New Roman"/>
                          <a:ea typeface="Songti SC"/>
                          <a:cs typeface="Arial Unicode MS"/>
                        </a:rPr>
                        <a:t>100</a:t>
                      </a:r>
                      <a:endParaRPr lang="ru-RU" sz="1200" kern="100">
                        <a:latin typeface="Liberation Serif"/>
                        <a:ea typeface="Songti SC"/>
                        <a:cs typeface="Arial Unicode MS"/>
                      </a:endParaRPr>
                    </a:p>
                  </a:txBody>
                  <a:tcPr marL="34925" marR="34925" marT="34925" marB="34925"/>
                </a:tc>
              </a:tr>
              <a:tr h="204878">
                <a:tc>
                  <a:txBody>
                    <a:bodyPr/>
                    <a:lstStyle/>
                    <a:p>
                      <a:pPr algn="just">
                        <a:lnSpc>
                          <a:spcPct val="107000"/>
                        </a:lnSpc>
                        <a:spcAft>
                          <a:spcPts val="0"/>
                        </a:spcAft>
                      </a:pPr>
                      <a:r>
                        <a:rPr lang="ru-RU" sz="1400" kern="100" dirty="0">
                          <a:latin typeface="Times New Roman"/>
                          <a:ea typeface="Songti SC"/>
                          <a:cs typeface="Arial Unicode MS"/>
                        </a:rPr>
                        <a:t>Раствор Кнопа</a:t>
                      </a:r>
                      <a:endParaRPr lang="ru-RU" sz="1200" kern="100" dirty="0">
                        <a:latin typeface="Liberation Serif"/>
                        <a:ea typeface="Songti SC"/>
                        <a:cs typeface="Arial Unicode MS"/>
                      </a:endParaRPr>
                    </a:p>
                  </a:txBody>
                  <a:tcPr marL="34925" marR="34925" marT="34925" marB="34925"/>
                </a:tc>
                <a:tc>
                  <a:txBody>
                    <a:bodyPr/>
                    <a:lstStyle/>
                    <a:p>
                      <a:pPr algn="ctr">
                        <a:lnSpc>
                          <a:spcPct val="107000"/>
                        </a:lnSpc>
                        <a:spcAft>
                          <a:spcPts val="0"/>
                        </a:spcAft>
                      </a:pPr>
                      <a:r>
                        <a:rPr lang="ru-RU" sz="1400" kern="100">
                          <a:latin typeface="Times New Roman"/>
                          <a:ea typeface="Songti SC"/>
                          <a:cs typeface="Arial Unicode MS"/>
                        </a:rPr>
                        <a:t>100</a:t>
                      </a:r>
                      <a:endParaRPr lang="ru-RU" sz="1200" kern="100">
                        <a:latin typeface="Liberation Serif"/>
                        <a:ea typeface="Songti SC"/>
                        <a:cs typeface="Arial Unicode MS"/>
                      </a:endParaRPr>
                    </a:p>
                  </a:txBody>
                  <a:tcPr marL="34925" marR="34925" marT="34925" marB="34925"/>
                </a:tc>
                <a:tc>
                  <a:txBody>
                    <a:bodyPr/>
                    <a:lstStyle/>
                    <a:p>
                      <a:pPr algn="ctr">
                        <a:lnSpc>
                          <a:spcPct val="107000"/>
                        </a:lnSpc>
                        <a:spcAft>
                          <a:spcPts val="0"/>
                        </a:spcAft>
                      </a:pPr>
                      <a:r>
                        <a:rPr lang="ru-RU" sz="1400" kern="100">
                          <a:latin typeface="Times New Roman"/>
                          <a:ea typeface="Songti SC"/>
                          <a:cs typeface="Arial Unicode MS"/>
                        </a:rPr>
                        <a:t>50</a:t>
                      </a:r>
                      <a:endParaRPr lang="ru-RU" sz="1200" kern="100">
                        <a:latin typeface="Liberation Serif"/>
                        <a:ea typeface="Songti SC"/>
                        <a:cs typeface="Arial Unicode MS"/>
                      </a:endParaRPr>
                    </a:p>
                  </a:txBody>
                  <a:tcPr marL="34925" marR="34925" marT="34925" marB="34925"/>
                </a:tc>
                <a:tc>
                  <a:txBody>
                    <a:bodyPr/>
                    <a:lstStyle/>
                    <a:p>
                      <a:pPr algn="ctr">
                        <a:lnSpc>
                          <a:spcPct val="107000"/>
                        </a:lnSpc>
                        <a:spcAft>
                          <a:spcPts val="0"/>
                        </a:spcAft>
                      </a:pPr>
                      <a:r>
                        <a:rPr lang="ru-RU" sz="1400" kern="100" dirty="0">
                          <a:latin typeface="Times New Roman"/>
                          <a:ea typeface="Songti SC"/>
                          <a:cs typeface="Arial Unicode MS"/>
                        </a:rPr>
                        <a:t>60</a:t>
                      </a:r>
                      <a:endParaRPr lang="ru-RU" sz="1200" kern="100" dirty="0">
                        <a:latin typeface="Liberation Serif"/>
                        <a:ea typeface="Songti SC"/>
                        <a:cs typeface="Arial Unicode MS"/>
                      </a:endParaRPr>
                    </a:p>
                  </a:txBody>
                  <a:tcPr marL="34925" marR="34925" marT="34925" marB="34925"/>
                </a:tc>
                <a:tc>
                  <a:txBody>
                    <a:bodyPr/>
                    <a:lstStyle/>
                    <a:p>
                      <a:pPr algn="ctr">
                        <a:lnSpc>
                          <a:spcPct val="107000"/>
                        </a:lnSpc>
                        <a:spcAft>
                          <a:spcPts val="0"/>
                        </a:spcAft>
                      </a:pPr>
                      <a:r>
                        <a:rPr lang="ru-RU" sz="1400" kern="100">
                          <a:latin typeface="Times New Roman"/>
                          <a:ea typeface="Songti SC"/>
                          <a:cs typeface="Arial Unicode MS"/>
                        </a:rPr>
                        <a:t>75</a:t>
                      </a:r>
                      <a:endParaRPr lang="ru-RU" sz="1200" kern="100">
                        <a:latin typeface="Liberation Serif"/>
                        <a:ea typeface="Songti SC"/>
                        <a:cs typeface="Arial Unicode MS"/>
                      </a:endParaRPr>
                    </a:p>
                  </a:txBody>
                  <a:tcPr marL="34925" marR="34925" marT="34925" marB="34925"/>
                </a:tc>
                <a:tc>
                  <a:txBody>
                    <a:bodyPr/>
                    <a:lstStyle/>
                    <a:p>
                      <a:pPr algn="ctr">
                        <a:lnSpc>
                          <a:spcPct val="107000"/>
                        </a:lnSpc>
                        <a:spcAft>
                          <a:spcPts val="0"/>
                        </a:spcAft>
                      </a:pPr>
                      <a:r>
                        <a:rPr lang="ru-RU" sz="1400" kern="100" dirty="0">
                          <a:latin typeface="Times New Roman"/>
                          <a:ea typeface="Songti SC"/>
                          <a:cs typeface="Arial Unicode MS"/>
                        </a:rPr>
                        <a:t>100</a:t>
                      </a:r>
                      <a:endParaRPr lang="ru-RU" sz="1200" kern="100" dirty="0">
                        <a:latin typeface="Liberation Serif"/>
                        <a:ea typeface="Songti SC"/>
                        <a:cs typeface="Arial Unicode MS"/>
                      </a:endParaRPr>
                    </a:p>
                  </a:txBody>
                  <a:tcPr marL="34925" marR="34925" marT="34925" marB="34925"/>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78098"/>
          </a:xfrm>
        </p:spPr>
        <p:txBody>
          <a:bodyPr>
            <a:noAutofit/>
          </a:bodyPr>
          <a:lstStyle/>
          <a:p>
            <a:r>
              <a:rPr lang="ru-RU" sz="2400" dirty="0" smtClean="0">
                <a:latin typeface="Times New Roman" pitchFamily="18" charset="0"/>
                <a:cs typeface="Times New Roman" pitchFamily="18" charset="0"/>
              </a:rPr>
              <a:t>Элементы ответа:</a:t>
            </a:r>
            <a:br>
              <a:rPr lang="ru-RU" sz="2400" dirty="0" smtClean="0">
                <a:latin typeface="Times New Roman" pitchFamily="18" charset="0"/>
                <a:cs typeface="Times New Roman" pitchFamily="18" charset="0"/>
              </a:rPr>
            </a:br>
            <a:endParaRPr lang="ru-RU" sz="2400" dirty="0">
              <a:latin typeface="Times New Roman" pitchFamily="18" charset="0"/>
              <a:cs typeface="Times New Roman" pitchFamily="18" charset="0"/>
            </a:endParaRPr>
          </a:p>
        </p:txBody>
      </p:sp>
      <p:sp>
        <p:nvSpPr>
          <p:cNvPr id="3" name="Содержимое 2"/>
          <p:cNvSpPr>
            <a:spLocks noGrp="1"/>
          </p:cNvSpPr>
          <p:nvPr>
            <p:ph idx="1"/>
          </p:nvPr>
        </p:nvSpPr>
        <p:spPr>
          <a:xfrm>
            <a:off x="395536" y="1052737"/>
            <a:ext cx="8229600" cy="3312368"/>
          </a:xfrm>
        </p:spPr>
        <p:txBody>
          <a:bodyPr>
            <a:normAutofit lnSpcReduction="10000"/>
          </a:bodyPr>
          <a:lstStyle/>
          <a:p>
            <a:pPr>
              <a:buNone/>
            </a:pPr>
            <a:r>
              <a:rPr lang="ru-RU" sz="2000" dirty="0" smtClean="0">
                <a:latin typeface="Times New Roman" pitchFamily="18" charset="0"/>
                <a:cs typeface="Times New Roman" pitchFamily="18" charset="0"/>
              </a:rPr>
              <a:t>1) состав почвы отличается от состава питьевой воды;</a:t>
            </a:r>
          </a:p>
          <a:p>
            <a:pPr>
              <a:buNone/>
            </a:pPr>
            <a:r>
              <a:rPr lang="ru-RU" sz="2000" dirty="0" smtClean="0">
                <a:latin typeface="Times New Roman" pitchFamily="18" charset="0"/>
                <a:cs typeface="Times New Roman" pitchFamily="18" charset="0"/>
              </a:rPr>
              <a:t>ИЛИ</a:t>
            </a:r>
          </a:p>
          <a:p>
            <a:pPr>
              <a:buNone/>
            </a:pPr>
            <a:r>
              <a:rPr lang="ru-RU" sz="2000" dirty="0" smtClean="0">
                <a:latin typeface="Times New Roman" pitchFamily="18" charset="0"/>
                <a:cs typeface="Times New Roman" pitchFamily="18" charset="0"/>
              </a:rPr>
              <a:t>1) в составе почвы содержатся соли в неизвестной концентрации;</a:t>
            </a:r>
          </a:p>
          <a:p>
            <a:pPr>
              <a:buNone/>
            </a:pPr>
            <a:r>
              <a:rPr lang="ru-RU" sz="2000" dirty="0" smtClean="0">
                <a:latin typeface="Times New Roman" pitchFamily="18" charset="0"/>
                <a:cs typeface="Times New Roman" pitchFamily="18" charset="0"/>
              </a:rPr>
              <a:t>2) зависимость между типом питательного раствора (временем нахождения в питательном растворе) и тургором не удастся установить в явном виде;</a:t>
            </a:r>
          </a:p>
          <a:p>
            <a:pPr>
              <a:buNone/>
            </a:pPr>
            <a:r>
              <a:rPr lang="ru-RU" sz="2000" dirty="0" smtClean="0">
                <a:latin typeface="Times New Roman" pitchFamily="18" charset="0"/>
                <a:cs typeface="Times New Roman" pitchFamily="18" charset="0"/>
              </a:rPr>
              <a:t>3) растения необходимо поместить в питьевую (чистую) воду (в раствор с физиологической концентрацией солей);</a:t>
            </a:r>
          </a:p>
          <a:p>
            <a:pPr>
              <a:buNone/>
            </a:pPr>
            <a:r>
              <a:rPr lang="ru-RU" sz="2000" dirty="0" smtClean="0">
                <a:latin typeface="Times New Roman" pitchFamily="18" charset="0"/>
                <a:cs typeface="Times New Roman" pitchFamily="18" charset="0"/>
              </a:rPr>
              <a:t>4) </a:t>
            </a:r>
            <a:r>
              <a:rPr lang="ru-RU" sz="2000" b="1" dirty="0" smtClean="0">
                <a:latin typeface="Times New Roman" pitchFamily="18" charset="0"/>
                <a:cs typeface="Times New Roman" pitchFamily="18" charset="0"/>
              </a:rPr>
              <a:t>остальные параметры оставить прежними (вид растения, возраст, температуры окружающей среды и раствора).</a:t>
            </a:r>
          </a:p>
          <a:p>
            <a:pPr>
              <a:buNone/>
            </a:pPr>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a:xfrm>
            <a:off x="457200" y="116632"/>
            <a:ext cx="8229600" cy="288032"/>
          </a:xfrm>
        </p:spPr>
        <p:txBody>
          <a:bodyPr>
            <a:noAutofit/>
          </a:bodyPr>
          <a:lstStyle/>
          <a:p>
            <a:r>
              <a:rPr lang="ru-RU" sz="2400" dirty="0" smtClean="0">
                <a:latin typeface="Times New Roman" pitchFamily="18" charset="0"/>
                <a:cs typeface="Times New Roman" pitchFamily="18" charset="0"/>
              </a:rPr>
              <a:t/>
            </a:r>
            <a:br>
              <a:rPr lang="ru-RU" sz="2400" dirty="0" smtClean="0">
                <a:latin typeface="Times New Roman" pitchFamily="18" charset="0"/>
                <a:cs typeface="Times New Roman" pitchFamily="18" charset="0"/>
              </a:rPr>
            </a:br>
            <a:r>
              <a:rPr lang="ru-RU" sz="2400" dirty="0" smtClean="0">
                <a:latin typeface="Times New Roman" pitchFamily="18" charset="0"/>
                <a:cs typeface="Times New Roman" pitchFamily="18" charset="0"/>
              </a:rPr>
              <a:t>Пример 1.</a:t>
            </a:r>
            <a:r>
              <a:rPr lang="ru-RU" sz="2400" b="1" dirty="0" smtClean="0"/>
              <a:t> </a:t>
            </a:r>
            <a:r>
              <a:rPr lang="ru-RU" sz="2000" b="1" dirty="0" smtClean="0">
                <a:latin typeface="Times New Roman" pitchFamily="18" charset="0"/>
                <a:cs typeface="Times New Roman" pitchFamily="18" charset="0"/>
              </a:rPr>
              <a:t>ИЗМЕНЧИВОСТЬ ПРИЗНАКОВ У ОРГАНИЗМОВ</a:t>
            </a:r>
            <a:r>
              <a:rPr lang="ru-RU" sz="2400" dirty="0" smtClean="0"/>
              <a:t/>
            </a:r>
            <a:br>
              <a:rPr lang="ru-RU" sz="2400" dirty="0" smtClean="0"/>
            </a:br>
            <a:endParaRPr lang="ru-RU" sz="2400" dirty="0">
              <a:latin typeface="Times New Roman" pitchFamily="18" charset="0"/>
              <a:cs typeface="Times New Roman" pitchFamily="18" charset="0"/>
            </a:endParaRPr>
          </a:p>
        </p:txBody>
      </p:sp>
      <p:sp>
        <p:nvSpPr>
          <p:cNvPr id="7" name="Содержимое 6"/>
          <p:cNvSpPr>
            <a:spLocks noGrp="1"/>
          </p:cNvSpPr>
          <p:nvPr>
            <p:ph idx="1"/>
          </p:nvPr>
        </p:nvSpPr>
        <p:spPr>
          <a:xfrm>
            <a:off x="251520" y="548680"/>
            <a:ext cx="8712968" cy="6120680"/>
          </a:xfrm>
        </p:spPr>
        <p:txBody>
          <a:bodyPr>
            <a:normAutofit fontScale="55000" lnSpcReduction="20000"/>
          </a:bodyPr>
          <a:lstStyle/>
          <a:p>
            <a:pPr algn="just">
              <a:lnSpc>
                <a:spcPct val="120000"/>
              </a:lnSpc>
              <a:buNone/>
            </a:pPr>
            <a:r>
              <a:rPr lang="ru-RU" sz="2900" dirty="0" smtClean="0">
                <a:latin typeface="Times New Roman" pitchFamily="18" charset="0"/>
                <a:cs typeface="Times New Roman" pitchFamily="18" charset="0"/>
              </a:rPr>
              <a:t>              В </a:t>
            </a:r>
            <a:r>
              <a:rPr lang="ru-RU" sz="2900" dirty="0" smtClean="0">
                <a:latin typeface="Times New Roman" pitchFamily="18" charset="0"/>
                <a:cs typeface="Times New Roman" pitchFamily="18" charset="0"/>
              </a:rPr>
              <a:t>процессе индивидуального развития некоторые признаки изменяются в течение жизни. При одном и том же хромосомном наборе организмы могут отличаться по  внешним признакам. Изменчивость определяется способностью организма изменяться под воздействием различных условий среды.  Различают ненаследственную, или </a:t>
            </a:r>
            <a:r>
              <a:rPr lang="ru-RU" sz="2900" dirty="0" err="1" smtClean="0">
                <a:latin typeface="Times New Roman" pitchFamily="18" charset="0"/>
                <a:cs typeface="Times New Roman" pitchFamily="18" charset="0"/>
              </a:rPr>
              <a:t>модификационную</a:t>
            </a:r>
            <a:r>
              <a:rPr lang="ru-RU" sz="2900" dirty="0" smtClean="0">
                <a:latin typeface="Times New Roman" pitchFamily="18" charset="0"/>
                <a:cs typeface="Times New Roman" pitchFamily="18" charset="0"/>
              </a:rPr>
              <a:t>,  изменчивость, затрагивающую внешние признаки, и наследственную, или генотипическую, изменчивость. Примером ненаследственных изменений может служить выработка тёмного пигмента у зайца-беляка весной и отсутствие пигмента зимой. Такая изменчивость имеет приспособительный характер и определяется условиями среды. Другими примерами ненаследственной изменчивости могут служить масса тела, различия в размерах цветков, выросших на удобренной и неплодородной почвах. </a:t>
            </a:r>
            <a:r>
              <a:rPr lang="ru-RU" sz="2900" dirty="0" smtClean="0">
                <a:latin typeface="Times New Roman" pitchFamily="18" charset="0"/>
                <a:cs typeface="Times New Roman" pitchFamily="18" charset="0"/>
              </a:rPr>
              <a:t>Ненаследственная </a:t>
            </a:r>
            <a:r>
              <a:rPr lang="ru-RU" sz="2900" dirty="0" smtClean="0">
                <a:latin typeface="Times New Roman" pitchFamily="18" charset="0"/>
                <a:cs typeface="Times New Roman" pitchFamily="18" charset="0"/>
              </a:rPr>
              <a:t>изменчивость групповая и характерна для всех особей вида. </a:t>
            </a:r>
          </a:p>
          <a:p>
            <a:pPr algn="just">
              <a:lnSpc>
                <a:spcPct val="120000"/>
              </a:lnSpc>
              <a:buNone/>
            </a:pPr>
            <a:r>
              <a:rPr lang="ru-RU" sz="2900" dirty="0" smtClean="0">
                <a:latin typeface="Times New Roman" pitchFamily="18" charset="0"/>
                <a:cs typeface="Times New Roman" pitchFamily="18" charset="0"/>
              </a:rPr>
              <a:t>               Наследственная </a:t>
            </a:r>
            <a:r>
              <a:rPr lang="ru-RU" sz="2900" dirty="0" smtClean="0">
                <a:latin typeface="Times New Roman" pitchFamily="18" charset="0"/>
                <a:cs typeface="Times New Roman" pitchFamily="18" charset="0"/>
              </a:rPr>
              <a:t>изменчивость передаётся от родителей потомству. Она бывает мутационной и комбинативной. Мутационная изменчивость имеет скачкообразный характер. Мутации – это случайно возникшие стойкие изменения целых хромосом, их частей или отдельных генов. Они индивидуальны и возникают у единичных особей. Воздействие одинаковых внешних условий может вызывать у организмов разные мутации. Мутационная изменчивость непредсказуема. Так, например, облучение перед посевом семян пшеницы может привести и к высокой урожайности благодаря развитию крупных колосьев, и к отсутствию урожая.</a:t>
            </a:r>
          </a:p>
          <a:p>
            <a:pPr algn="just">
              <a:lnSpc>
                <a:spcPct val="120000"/>
              </a:lnSpc>
              <a:buNone/>
            </a:pPr>
            <a:r>
              <a:rPr lang="ru-RU" sz="2900" dirty="0" smtClean="0">
                <a:latin typeface="Times New Roman" pitchFamily="18" charset="0"/>
                <a:cs typeface="Times New Roman" pitchFamily="18" charset="0"/>
              </a:rPr>
              <a:t>              </a:t>
            </a:r>
            <a:r>
              <a:rPr lang="ru-RU" sz="2900" dirty="0" smtClean="0">
                <a:latin typeface="Times New Roman" pitchFamily="18" charset="0"/>
                <a:cs typeface="Times New Roman" pitchFamily="18" charset="0"/>
              </a:rPr>
              <a:t>Комбинативная изменчивость отличается от мутационной рядом признаков. В первую очередь она связана с процессом полового размножения, при котором случайно встречаются гаметы, и поведением хромосом в мейозе. Именно комбинативной изменчивостью объясняются отличия детей от своих родителей.</a:t>
            </a:r>
          </a:p>
          <a:p>
            <a:endParaRPr 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506290"/>
          </a:xfrm>
        </p:spPr>
        <p:txBody>
          <a:bodyPr>
            <a:normAutofit fontScale="90000"/>
          </a:bodyPr>
          <a:lstStyle/>
          <a:p>
            <a:pPr algn="l"/>
            <a:r>
              <a:rPr lang="ru-RU" sz="2200" dirty="0" smtClean="0">
                <a:latin typeface="Times New Roman" pitchFamily="18" charset="0"/>
                <a:cs typeface="Times New Roman" pitchFamily="18" charset="0"/>
              </a:rPr>
              <a:t>     Используя </a:t>
            </a:r>
            <a:r>
              <a:rPr lang="ru-RU" sz="2200" dirty="0" smtClean="0">
                <a:latin typeface="Times New Roman" pitchFamily="18" charset="0"/>
                <a:cs typeface="Times New Roman" pitchFamily="18" charset="0"/>
              </a:rPr>
              <a:t>содержание текста «Изменчивость признаков у организмов» и знания из школьного курса биологии, ответьте на вопросы.</a:t>
            </a:r>
            <a:br>
              <a:rPr lang="ru-RU" sz="2200" dirty="0" smtClean="0">
                <a:latin typeface="Times New Roman" pitchFamily="18" charset="0"/>
                <a:cs typeface="Times New Roman" pitchFamily="18" charset="0"/>
              </a:rPr>
            </a:br>
            <a:r>
              <a:rPr lang="ru-RU" sz="2200" dirty="0" smtClean="0">
                <a:latin typeface="Times New Roman" pitchFamily="18" charset="0"/>
                <a:cs typeface="Times New Roman" pitchFamily="18" charset="0"/>
              </a:rPr>
              <a:t>1) Каково биологическое значение ненаследственной изменчивости? </a:t>
            </a:r>
            <a:r>
              <a:rPr lang="ru-RU" sz="2200" dirty="0" smtClean="0">
                <a:latin typeface="Times New Roman" pitchFamily="18" charset="0"/>
                <a:cs typeface="Times New Roman" pitchFamily="18" charset="0"/>
              </a:rPr>
              <a:t/>
            </a:r>
            <a:br>
              <a:rPr lang="ru-RU" sz="2200" dirty="0" smtClean="0">
                <a:latin typeface="Times New Roman" pitchFamily="18" charset="0"/>
                <a:cs typeface="Times New Roman" pitchFamily="18" charset="0"/>
              </a:rPr>
            </a:br>
            <a:r>
              <a:rPr lang="ru-RU" sz="2200" dirty="0" smtClean="0">
                <a:latin typeface="Times New Roman" pitchFamily="18" charset="0"/>
                <a:cs typeface="Times New Roman" pitchFamily="18" charset="0"/>
              </a:rPr>
              <a:t>2</a:t>
            </a:r>
            <a:r>
              <a:rPr lang="ru-RU" sz="2200" dirty="0" smtClean="0">
                <a:latin typeface="Times New Roman" pitchFamily="18" charset="0"/>
                <a:cs typeface="Times New Roman" pitchFamily="18" charset="0"/>
              </a:rPr>
              <a:t>) Что такое </a:t>
            </a:r>
            <a:r>
              <a:rPr lang="ru-RU" sz="2200" dirty="0" smtClean="0">
                <a:latin typeface="Times New Roman" pitchFamily="18" charset="0"/>
                <a:cs typeface="Times New Roman" pitchFamily="18" charset="0"/>
              </a:rPr>
              <a:t>мутация?</a:t>
            </a:r>
            <a:br>
              <a:rPr lang="ru-RU" sz="2200" dirty="0" smtClean="0">
                <a:latin typeface="Times New Roman" pitchFamily="18" charset="0"/>
                <a:cs typeface="Times New Roman" pitchFamily="18" charset="0"/>
              </a:rPr>
            </a:br>
            <a:r>
              <a:rPr lang="ru-RU" sz="2200" dirty="0" smtClean="0">
                <a:latin typeface="Times New Roman" pitchFamily="18" charset="0"/>
                <a:cs typeface="Times New Roman" pitchFamily="18" charset="0"/>
              </a:rPr>
              <a:t>3</a:t>
            </a:r>
            <a:r>
              <a:rPr lang="ru-RU" sz="2200" dirty="0" smtClean="0">
                <a:latin typeface="Times New Roman" pitchFamily="18" charset="0"/>
                <a:cs typeface="Times New Roman" pitchFamily="18" charset="0"/>
              </a:rPr>
              <a:t>) С каким процессом связана комбинативная изменчивость?</a:t>
            </a:r>
            <a:r>
              <a:rPr lang="ru-RU" sz="2200" dirty="0" smtClean="0"/>
              <a:t/>
            </a:r>
            <a:br>
              <a:rPr lang="ru-RU" sz="2200" dirty="0" smtClean="0"/>
            </a:br>
            <a:endParaRPr lang="ru-RU" sz="2200" dirty="0"/>
          </a:p>
        </p:txBody>
      </p:sp>
      <p:sp>
        <p:nvSpPr>
          <p:cNvPr id="3" name="Содержимое 2"/>
          <p:cNvSpPr>
            <a:spLocks noGrp="1"/>
          </p:cNvSpPr>
          <p:nvPr>
            <p:ph idx="1"/>
          </p:nvPr>
        </p:nvSpPr>
        <p:spPr>
          <a:xfrm>
            <a:off x="457200" y="3501008"/>
            <a:ext cx="8229600" cy="2625155"/>
          </a:xfrm>
        </p:spPr>
        <p:txBody>
          <a:bodyPr>
            <a:normAutofit/>
          </a:bodyPr>
          <a:lstStyle/>
          <a:p>
            <a:pPr>
              <a:buNone/>
            </a:pPr>
            <a:r>
              <a:rPr lang="ru-RU" sz="2000" dirty="0" smtClean="0">
                <a:latin typeface="Times New Roman" pitchFamily="18" charset="0"/>
                <a:cs typeface="Times New Roman" pitchFamily="18" charset="0"/>
              </a:rPr>
              <a:t>1</a:t>
            </a:r>
            <a:r>
              <a:rPr lang="ru-RU" sz="2000" dirty="0" smtClean="0">
                <a:latin typeface="Times New Roman" pitchFamily="18" charset="0"/>
                <a:cs typeface="Times New Roman" pitchFamily="18" charset="0"/>
              </a:rPr>
              <a:t>) ненаследственная </a:t>
            </a:r>
            <a:r>
              <a:rPr lang="ru-RU" sz="2000" dirty="0" smtClean="0">
                <a:latin typeface="Times New Roman" pitchFamily="18" charset="0"/>
                <a:cs typeface="Times New Roman" pitchFamily="18" charset="0"/>
              </a:rPr>
              <a:t>изменчивость обеспечивает приспособление к условиям окружающей среды;</a:t>
            </a:r>
          </a:p>
          <a:p>
            <a:pPr>
              <a:buNone/>
            </a:pPr>
            <a:r>
              <a:rPr lang="ru-RU" sz="2000" dirty="0" smtClean="0">
                <a:latin typeface="Times New Roman" pitchFamily="18" charset="0"/>
                <a:cs typeface="Times New Roman" pitchFamily="18" charset="0"/>
              </a:rPr>
              <a:t>2</a:t>
            </a:r>
            <a:r>
              <a:rPr lang="ru-RU" sz="2000" dirty="0" smtClean="0">
                <a:latin typeface="Times New Roman" pitchFamily="18" charset="0"/>
                <a:cs typeface="Times New Roman" pitchFamily="18" charset="0"/>
              </a:rPr>
              <a:t>) мутации </a:t>
            </a:r>
            <a:r>
              <a:rPr lang="ru-RU" sz="2000" dirty="0" smtClean="0">
                <a:latin typeface="Times New Roman" pitchFamily="18" charset="0"/>
                <a:cs typeface="Times New Roman" pitchFamily="18" charset="0"/>
              </a:rPr>
              <a:t>– это случайно возникшие стойкие изменения целых хромосом, их частей или отдельных генов;</a:t>
            </a:r>
          </a:p>
          <a:p>
            <a:pPr>
              <a:buNone/>
            </a:pPr>
            <a:r>
              <a:rPr lang="ru-RU" sz="2000" dirty="0" smtClean="0">
                <a:latin typeface="Times New Roman" pitchFamily="18" charset="0"/>
                <a:cs typeface="Times New Roman" pitchFamily="18" charset="0"/>
              </a:rPr>
              <a:t>3</a:t>
            </a:r>
            <a:r>
              <a:rPr lang="ru-RU" sz="2000" dirty="0" smtClean="0">
                <a:latin typeface="Times New Roman" pitchFamily="18" charset="0"/>
                <a:cs typeface="Times New Roman" pitchFamily="18" charset="0"/>
              </a:rPr>
              <a:t>) комбинативная </a:t>
            </a:r>
            <a:r>
              <a:rPr lang="ru-RU" sz="2000" dirty="0" smtClean="0">
                <a:latin typeface="Times New Roman" pitchFamily="18" charset="0"/>
                <a:cs typeface="Times New Roman" pitchFamily="18" charset="0"/>
              </a:rPr>
              <a:t>изменчивость связана с половым размножением.</a:t>
            </a:r>
            <a:endParaRPr lang="ru-RU"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116632"/>
            <a:ext cx="8229600" cy="387424"/>
          </a:xfrm>
        </p:spPr>
        <p:txBody>
          <a:bodyPr>
            <a:normAutofit fontScale="90000"/>
          </a:bodyPr>
          <a:lstStyle/>
          <a:p>
            <a:r>
              <a:rPr lang="ru-RU" sz="2200" dirty="0" smtClean="0"/>
              <a:t/>
            </a:r>
            <a:br>
              <a:rPr lang="ru-RU" sz="2200" dirty="0" smtClean="0"/>
            </a:br>
            <a:r>
              <a:rPr lang="ru-RU" sz="2200" b="1" dirty="0" smtClean="0"/>
              <a:t> </a:t>
            </a:r>
            <a:r>
              <a:rPr lang="ru-RU" sz="2200" b="1" dirty="0" smtClean="0"/>
              <a:t/>
            </a:r>
            <a:br>
              <a:rPr lang="ru-RU" sz="2200" b="1" dirty="0" smtClean="0"/>
            </a:br>
            <a:r>
              <a:rPr lang="ru-RU" sz="2200" dirty="0" smtClean="0">
                <a:latin typeface="Times New Roman" pitchFamily="18" charset="0"/>
                <a:cs typeface="Times New Roman" pitchFamily="18" charset="0"/>
              </a:rPr>
              <a:t>Пример </a:t>
            </a:r>
            <a:r>
              <a:rPr lang="ru-RU" sz="2200" dirty="0" smtClean="0">
                <a:latin typeface="Times New Roman" pitchFamily="18" charset="0"/>
                <a:cs typeface="Times New Roman" pitchFamily="18" charset="0"/>
              </a:rPr>
              <a:t>2</a:t>
            </a:r>
            <a:r>
              <a:rPr lang="ru-RU" sz="2200" b="1" dirty="0" smtClean="0"/>
              <a:t>. </a:t>
            </a:r>
            <a:r>
              <a:rPr lang="ru-RU" sz="2200" b="1" dirty="0" smtClean="0">
                <a:latin typeface="Times New Roman" pitchFamily="18" charset="0"/>
                <a:cs typeface="Times New Roman" pitchFamily="18" charset="0"/>
              </a:rPr>
              <a:t>ГИПОТЕЗА </a:t>
            </a:r>
            <a:r>
              <a:rPr lang="ru-RU" sz="2200" b="1" dirty="0" smtClean="0">
                <a:latin typeface="Times New Roman" pitchFamily="18" charset="0"/>
                <a:cs typeface="Times New Roman" pitchFamily="18" charset="0"/>
              </a:rPr>
              <a:t>СПОНТАННОГО ЗАРОЖДЕНИЯ ЖИЗНИ</a:t>
            </a:r>
            <a:r>
              <a:rPr lang="ru-RU" dirty="0" smtClean="0"/>
              <a:t/>
            </a:r>
            <a:br>
              <a:rPr lang="ru-RU" dirty="0" smtClean="0"/>
            </a:br>
            <a:endParaRPr lang="ru-RU" dirty="0"/>
          </a:p>
        </p:txBody>
      </p:sp>
      <p:sp>
        <p:nvSpPr>
          <p:cNvPr id="3" name="Содержимое 2"/>
          <p:cNvSpPr>
            <a:spLocks noGrp="1"/>
          </p:cNvSpPr>
          <p:nvPr>
            <p:ph idx="1"/>
          </p:nvPr>
        </p:nvSpPr>
        <p:spPr>
          <a:xfrm>
            <a:off x="323528" y="620688"/>
            <a:ext cx="8568952" cy="5832648"/>
          </a:xfrm>
        </p:spPr>
        <p:txBody>
          <a:bodyPr>
            <a:noAutofit/>
          </a:bodyPr>
          <a:lstStyle/>
          <a:p>
            <a:pPr algn="just">
              <a:buNone/>
            </a:pPr>
            <a:r>
              <a:rPr lang="ru-RU" sz="1600" dirty="0" smtClean="0">
                <a:latin typeface="Times New Roman" pitchFamily="18" charset="0"/>
                <a:cs typeface="Times New Roman" pitchFamily="18" charset="0"/>
              </a:rPr>
              <a:t>               Возникновение </a:t>
            </a:r>
            <a:r>
              <a:rPr lang="ru-RU" sz="1600" dirty="0" smtClean="0">
                <a:latin typeface="Times New Roman" pitchFamily="18" charset="0"/>
                <a:cs typeface="Times New Roman" pitchFamily="18" charset="0"/>
              </a:rPr>
              <a:t>жизни на Земле–процесс превращения неживой природы в живую. </a:t>
            </a:r>
          </a:p>
          <a:p>
            <a:pPr algn="just">
              <a:buNone/>
            </a:pPr>
            <a:r>
              <a:rPr lang="ru-RU" sz="1600"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Гипотеза спонтанного самозарождения жизни была широко распространена в Древнем Китае, Древнем Вавилоне и Древнем Египте в качестве альтернативы креационизму, с которым она сосуществовала в то время. Среди тех, кто придерживался этой точки зрения, был Аристотель–один из знаменитых мыслителей Древней Греции, самый выдающийся исследователь природы тех времён, «отец современного природоведения». Согласно его взглядам определённые «частицы» вещества содержат некое «активное начало», которое при подходящих условиях может создать живой организм. Аристотель был прав, считая, что это активное начало содержится в оплодотворённом яйце, но ошибочно полагал, что оно присутствует также в солнечном свете, тине и гниющем мясе.</a:t>
            </a:r>
          </a:p>
          <a:p>
            <a:pPr algn="just">
              <a:buNone/>
            </a:pPr>
            <a:r>
              <a:rPr lang="ru-RU" sz="1600"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       В </a:t>
            </a:r>
            <a:r>
              <a:rPr lang="ru-RU" sz="1600" dirty="0" smtClean="0">
                <a:latin typeface="Times New Roman" pitchFamily="18" charset="0"/>
                <a:cs typeface="Times New Roman" pitchFamily="18" charset="0"/>
              </a:rPr>
              <a:t>Средние века теория спонтанного зарождения жизни оказалась не в чести: её признали лишь те, кто верил в колдовство и поклонялся нечистой силе, но эта идея всё продолжала существовать где-то на заднем плане в течение ещё многих веков.</a:t>
            </a:r>
          </a:p>
          <a:p>
            <a:pPr algn="just">
              <a:buNone/>
            </a:pPr>
            <a:r>
              <a:rPr lang="ru-RU" sz="1600"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       Известный </a:t>
            </a:r>
            <a:r>
              <a:rPr lang="ru-RU" sz="1600" dirty="0" smtClean="0">
                <a:latin typeface="Times New Roman" pitchFamily="18" charset="0"/>
                <a:cs typeface="Times New Roman" pitchFamily="18" charset="0"/>
              </a:rPr>
              <a:t>голландский учёный эпохи Возрождения </a:t>
            </a:r>
            <a:r>
              <a:rPr lang="ru-RU" sz="1600" dirty="0" err="1" smtClean="0">
                <a:latin typeface="Times New Roman" pitchFamily="18" charset="0"/>
                <a:cs typeface="Times New Roman" pitchFamily="18" charset="0"/>
              </a:rPr>
              <a:t>В.Гельмонт</a:t>
            </a:r>
            <a:r>
              <a:rPr lang="ru-RU" sz="1600" dirty="0" smtClean="0">
                <a:latin typeface="Times New Roman" pitchFamily="18" charset="0"/>
                <a:cs typeface="Times New Roman" pitchFamily="18" charset="0"/>
              </a:rPr>
              <a:t> описал эксперимент, в котором он за три недели эксперимента якобы создал мышей. Для этого ему нужны были грязная рубашка, тёмный шкаф и горсть пшеницы. Активным началом в процессе зарождения мыши </a:t>
            </a:r>
            <a:r>
              <a:rPr lang="ru-RU" sz="1600" dirty="0" err="1" smtClean="0">
                <a:latin typeface="Times New Roman" pitchFamily="18" charset="0"/>
                <a:cs typeface="Times New Roman" pitchFamily="18" charset="0"/>
              </a:rPr>
              <a:t>В.Гельмонт</a:t>
            </a:r>
            <a:r>
              <a:rPr lang="ru-RU" sz="1600" dirty="0" smtClean="0">
                <a:latin typeface="Times New Roman" pitchFamily="18" charset="0"/>
                <a:cs typeface="Times New Roman" pitchFamily="18" charset="0"/>
              </a:rPr>
              <a:t> считал человеческий пот.</a:t>
            </a:r>
          </a:p>
          <a:p>
            <a:pPr algn="just">
              <a:buNone/>
            </a:pPr>
            <a:r>
              <a:rPr lang="ru-RU" sz="1600"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       Во </a:t>
            </a:r>
            <a:r>
              <a:rPr lang="ru-RU" sz="1600" dirty="0" smtClean="0">
                <a:latin typeface="Times New Roman" pitchFamily="18" charset="0"/>
                <a:cs typeface="Times New Roman" pitchFamily="18" charset="0"/>
              </a:rPr>
              <a:t>второй половине XIX века проблемой происхождения жизни занялся французский химик Л.Пастер. Своими опытами он доказал, что бактерии вездесущи и что неживые материалы легко могут быть заражены живыми существами, если их не стерилизовать должным образом. В результате учёный окончательно опроверг теорию спонтанного зарождения жизни.</a:t>
            </a:r>
          </a:p>
          <a:p>
            <a:pPr algn="just"/>
            <a:endParaRPr lang="ru-RU" sz="16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434282"/>
          </a:xfrm>
        </p:spPr>
        <p:txBody>
          <a:bodyPr>
            <a:normAutofit fontScale="90000"/>
          </a:bodyPr>
          <a:lstStyle/>
          <a:p>
            <a:pPr algn="l"/>
            <a:r>
              <a:rPr lang="ru-RU" sz="2200" dirty="0" smtClean="0">
                <a:latin typeface="Times New Roman" pitchFamily="18" charset="0"/>
                <a:cs typeface="Times New Roman" pitchFamily="18" charset="0"/>
              </a:rPr>
              <a:t>       Используя </a:t>
            </a:r>
            <a:r>
              <a:rPr lang="ru-RU" sz="2200" dirty="0" smtClean="0">
                <a:latin typeface="Times New Roman" pitchFamily="18" charset="0"/>
                <a:cs typeface="Times New Roman" pitchFamily="18" charset="0"/>
              </a:rPr>
              <a:t>содержание текста «Теория спонтанного зарождения жизни» и знания из школьного курса биологии, ответьте на следующие вопросы.</a:t>
            </a:r>
            <a:br>
              <a:rPr lang="ru-RU" sz="2200" dirty="0" smtClean="0">
                <a:latin typeface="Times New Roman" pitchFamily="18" charset="0"/>
                <a:cs typeface="Times New Roman" pitchFamily="18" charset="0"/>
              </a:rPr>
            </a:br>
            <a:r>
              <a:rPr lang="ru-RU" sz="2200" dirty="0" smtClean="0">
                <a:latin typeface="Times New Roman" pitchFamily="18" charset="0"/>
                <a:cs typeface="Times New Roman" pitchFamily="18" charset="0"/>
              </a:rPr>
              <a:t>      1) В </a:t>
            </a:r>
            <a:r>
              <a:rPr lang="ru-RU" sz="2200" dirty="0" smtClean="0">
                <a:latin typeface="Times New Roman" pitchFamily="18" charset="0"/>
                <a:cs typeface="Times New Roman" pitchFamily="18" charset="0"/>
              </a:rPr>
              <a:t>чём суть гипотезы спонтанного зарождения жизни?</a:t>
            </a:r>
            <a:br>
              <a:rPr lang="ru-RU" sz="2200" dirty="0" smtClean="0">
                <a:latin typeface="Times New Roman" pitchFamily="18" charset="0"/>
                <a:cs typeface="Times New Roman" pitchFamily="18" charset="0"/>
              </a:rPr>
            </a:br>
            <a:r>
              <a:rPr lang="ru-RU" sz="2200" dirty="0" smtClean="0">
                <a:latin typeface="Times New Roman" pitchFamily="18" charset="0"/>
                <a:cs typeface="Times New Roman" pitchFamily="18" charset="0"/>
              </a:rPr>
              <a:t>      2) Как </a:t>
            </a:r>
            <a:r>
              <a:rPr lang="ru-RU" sz="2200" dirty="0" smtClean="0">
                <a:latin typeface="Times New Roman" pitchFamily="18" charset="0"/>
                <a:cs typeface="Times New Roman" pitchFamily="18" charset="0"/>
              </a:rPr>
              <a:t>пришёл к своим взглядам Аристотель?</a:t>
            </a:r>
            <a:br>
              <a:rPr lang="ru-RU" sz="2200" dirty="0" smtClean="0">
                <a:latin typeface="Times New Roman" pitchFamily="18" charset="0"/>
                <a:cs typeface="Times New Roman" pitchFamily="18" charset="0"/>
              </a:rPr>
            </a:br>
            <a:r>
              <a:rPr lang="ru-RU" sz="2200" dirty="0" smtClean="0">
                <a:latin typeface="Times New Roman" pitchFamily="18" charset="0"/>
                <a:cs typeface="Times New Roman" pitchFamily="18" charset="0"/>
              </a:rPr>
              <a:t>      3</a:t>
            </a:r>
            <a:r>
              <a:rPr lang="ru-RU" sz="2200" dirty="0" smtClean="0">
                <a:latin typeface="Times New Roman" pitchFamily="18" charset="0"/>
                <a:cs typeface="Times New Roman" pitchFamily="18" charset="0"/>
              </a:rPr>
              <a:t>) </a:t>
            </a:r>
            <a:r>
              <a:rPr lang="ru-RU" sz="2200" dirty="0" smtClean="0">
                <a:latin typeface="Times New Roman" pitchFamily="18" charset="0"/>
                <a:cs typeface="Times New Roman" pitchFamily="18" charset="0"/>
              </a:rPr>
              <a:t>Что </a:t>
            </a:r>
            <a:r>
              <a:rPr lang="ru-RU" sz="2200" dirty="0" smtClean="0">
                <a:latin typeface="Times New Roman" pitchFamily="18" charset="0"/>
                <a:cs typeface="Times New Roman" pitchFamily="18" charset="0"/>
              </a:rPr>
              <a:t>являлось активным началом зарождения жизни по Ван </a:t>
            </a:r>
            <a:r>
              <a:rPr lang="ru-RU" sz="2200" dirty="0" err="1" smtClean="0">
                <a:latin typeface="Times New Roman" pitchFamily="18" charset="0"/>
                <a:cs typeface="Times New Roman" pitchFamily="18" charset="0"/>
              </a:rPr>
              <a:t>Гельмонту</a:t>
            </a:r>
            <a:r>
              <a:rPr lang="ru-RU" sz="2200" dirty="0" smtClean="0">
                <a:latin typeface="Times New Roman" pitchFamily="18" charset="0"/>
                <a:cs typeface="Times New Roman" pitchFamily="18" charset="0"/>
              </a:rPr>
              <a:t>?</a:t>
            </a:r>
            <a:endParaRPr lang="ru-RU" sz="2200" dirty="0">
              <a:latin typeface="Times New Roman" pitchFamily="18" charset="0"/>
              <a:cs typeface="Times New Roman" pitchFamily="18" charset="0"/>
            </a:endParaRPr>
          </a:p>
        </p:txBody>
      </p:sp>
      <p:sp>
        <p:nvSpPr>
          <p:cNvPr id="3" name="Содержимое 2"/>
          <p:cNvSpPr>
            <a:spLocks noGrp="1"/>
          </p:cNvSpPr>
          <p:nvPr>
            <p:ph idx="1"/>
          </p:nvPr>
        </p:nvSpPr>
        <p:spPr>
          <a:xfrm>
            <a:off x="457200" y="3356992"/>
            <a:ext cx="8229600" cy="2769171"/>
          </a:xfrm>
        </p:spPr>
        <p:txBody>
          <a:bodyPr>
            <a:normAutofit/>
          </a:bodyPr>
          <a:lstStyle/>
          <a:p>
            <a:pPr>
              <a:buNone/>
            </a:pPr>
            <a:r>
              <a:rPr lang="ru-RU" sz="2000" dirty="0" smtClean="0">
                <a:latin typeface="Times New Roman" pitchFamily="18" charset="0"/>
                <a:cs typeface="Times New Roman" pitchFamily="18" charset="0"/>
              </a:rPr>
              <a:t>1) определённые «частицы» вещества содержат некое «активное начало», которое при подходящих условиях может создать живой организм;</a:t>
            </a:r>
          </a:p>
          <a:p>
            <a:pPr>
              <a:buNone/>
            </a:pPr>
            <a:r>
              <a:rPr lang="ru-RU" sz="2000" dirty="0" smtClean="0">
                <a:latin typeface="Times New Roman" pitchFamily="18" charset="0"/>
                <a:cs typeface="Times New Roman" pitchFamily="18" charset="0"/>
              </a:rPr>
              <a:t>2) путём рассуждения;</a:t>
            </a:r>
          </a:p>
          <a:p>
            <a:pPr>
              <a:buNone/>
            </a:pPr>
            <a:r>
              <a:rPr lang="ru-RU" sz="2000" dirty="0" smtClean="0">
                <a:latin typeface="Times New Roman" pitchFamily="18" charset="0"/>
                <a:cs typeface="Times New Roman" pitchFamily="18" charset="0"/>
              </a:rPr>
              <a:t>3) человеческий пот</a:t>
            </a:r>
          </a:p>
          <a:p>
            <a:endParaRPr lang="ru-RU"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578298"/>
          </a:xfrm>
        </p:spPr>
        <p:txBody>
          <a:bodyPr>
            <a:normAutofit/>
          </a:bodyPr>
          <a:lstStyle/>
          <a:p>
            <a:pPr algn="l"/>
            <a:r>
              <a:rPr lang="ru-RU" sz="2000" b="1" dirty="0" smtClean="0">
                <a:latin typeface="Times New Roman" pitchFamily="18" charset="0"/>
                <a:cs typeface="Times New Roman" pitchFamily="18" charset="0"/>
              </a:rPr>
              <a:t>        Задания </a:t>
            </a:r>
            <a:r>
              <a:rPr lang="ru-RU" sz="2000" b="1" dirty="0" smtClean="0">
                <a:latin typeface="Times New Roman" pitchFamily="18" charset="0"/>
                <a:cs typeface="Times New Roman" pitchFamily="18" charset="0"/>
              </a:rPr>
              <a:t>линии 22</a:t>
            </a:r>
            <a:r>
              <a:rPr lang="ru-RU" sz="2000"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ЕГЭ контролируют </a:t>
            </a:r>
            <a:r>
              <a:rPr lang="ru-RU" sz="2000" dirty="0" smtClean="0">
                <a:latin typeface="Times New Roman" pitchFamily="18" charset="0"/>
                <a:cs typeface="Times New Roman" pitchFamily="18" charset="0"/>
              </a:rPr>
              <a:t>предметные и </a:t>
            </a:r>
            <a:r>
              <a:rPr lang="ru-RU" sz="2000" dirty="0" err="1" smtClean="0">
                <a:latin typeface="Times New Roman" pitchFamily="18" charset="0"/>
                <a:cs typeface="Times New Roman" pitchFamily="18" charset="0"/>
              </a:rPr>
              <a:t>метапредметные</a:t>
            </a:r>
            <a:r>
              <a:rPr lang="ru-RU" sz="2000" dirty="0" smtClean="0">
                <a:latin typeface="Times New Roman" pitchFamily="18" charset="0"/>
                <a:cs typeface="Times New Roman" pitchFamily="18" charset="0"/>
              </a:rPr>
              <a:t> умения касающиеся организации биологического эксперимента: постановка отрицательного контроля, формулирование нулевой гипотезы, обоснование условий биологического эксперимента</a:t>
            </a:r>
            <a:r>
              <a:rPr lang="ru-RU" sz="2000" dirty="0" smtClean="0">
                <a:latin typeface="Times New Roman" pitchFamily="18" charset="0"/>
                <a:cs typeface="Times New Roman" pitchFamily="18" charset="0"/>
              </a:rPr>
              <a:t>.</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Задания </a:t>
            </a:r>
            <a:r>
              <a:rPr lang="ru-RU" sz="2000" b="1" dirty="0" smtClean="0">
                <a:latin typeface="Times New Roman" pitchFamily="18" charset="0"/>
                <a:cs typeface="Times New Roman" pitchFamily="18" charset="0"/>
              </a:rPr>
              <a:t>повышенного уровня</a:t>
            </a:r>
            <a:r>
              <a:rPr lang="ru-RU" sz="2000" dirty="0" smtClean="0">
                <a:latin typeface="Times New Roman" pitchFamily="18" charset="0"/>
                <a:cs typeface="Times New Roman" pitchFamily="18" charset="0"/>
              </a:rPr>
              <a:t> сложности построены на содержании всех </a:t>
            </a:r>
            <a:r>
              <a:rPr lang="ru-RU" sz="2000" dirty="0" smtClean="0">
                <a:latin typeface="Times New Roman" pitchFamily="18" charset="0"/>
                <a:cs typeface="Times New Roman" pitchFamily="18" charset="0"/>
              </a:rPr>
              <a:t>проверяемых разделов кодификатора</a:t>
            </a:r>
            <a:r>
              <a:rPr lang="ru-RU" sz="2000" dirty="0" smtClean="0">
                <a:latin typeface="Times New Roman" pitchFamily="18" charset="0"/>
                <a:cs typeface="Times New Roman" pitchFamily="18" charset="0"/>
              </a:rPr>
              <a:t>. </a:t>
            </a:r>
            <a:br>
              <a:rPr lang="ru-RU" sz="2000" dirty="0" smtClean="0">
                <a:latin typeface="Times New Roman" pitchFamily="18" charset="0"/>
                <a:cs typeface="Times New Roman" pitchFamily="18" charset="0"/>
              </a:rPr>
            </a:br>
            <a:endParaRPr lang="ru-RU" sz="2000" dirty="0">
              <a:latin typeface="Times New Roman" pitchFamily="18" charset="0"/>
              <a:cs typeface="Times New Roman" pitchFamily="18" charset="0"/>
            </a:endParaRPr>
          </a:p>
        </p:txBody>
      </p:sp>
      <p:sp>
        <p:nvSpPr>
          <p:cNvPr id="3" name="Содержимое 2"/>
          <p:cNvSpPr>
            <a:spLocks noGrp="1"/>
          </p:cNvSpPr>
          <p:nvPr>
            <p:ph idx="1"/>
          </p:nvPr>
        </p:nvSpPr>
        <p:spPr>
          <a:xfrm>
            <a:off x="457200" y="2708921"/>
            <a:ext cx="8229600" cy="3024336"/>
          </a:xfrm>
        </p:spPr>
        <p:txBody>
          <a:bodyPr>
            <a:normAutofit/>
          </a:bodyPr>
          <a:lstStyle/>
          <a:p>
            <a:pPr>
              <a:buNone/>
            </a:pPr>
            <a:r>
              <a:rPr lang="ru-RU" sz="2900"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Для </a:t>
            </a:r>
            <a:r>
              <a:rPr lang="ru-RU" sz="2000" dirty="0" smtClean="0">
                <a:latin typeface="Times New Roman" pitchFamily="18" charset="0"/>
                <a:cs typeface="Times New Roman" pitchFamily="18" charset="0"/>
              </a:rPr>
              <a:t>того, чтобы школьники успешно выполнили </a:t>
            </a:r>
            <a:r>
              <a:rPr lang="ru-RU" sz="2000" dirty="0" smtClean="0">
                <a:latin typeface="Times New Roman" pitchFamily="18" charset="0"/>
                <a:cs typeface="Times New Roman" pitchFamily="18" charset="0"/>
              </a:rPr>
              <a:t>задания линии </a:t>
            </a:r>
            <a:r>
              <a:rPr lang="ru-RU" sz="2000" dirty="0" smtClean="0">
                <a:latin typeface="Times New Roman" pitchFamily="18" charset="0"/>
                <a:cs typeface="Times New Roman" pitchFamily="18" charset="0"/>
              </a:rPr>
              <a:t>22 необходимо формировать у них следующие </a:t>
            </a:r>
            <a:r>
              <a:rPr lang="ru-RU" sz="2000" b="1" dirty="0" smtClean="0">
                <a:latin typeface="Times New Roman" pitchFamily="18" charset="0"/>
                <a:cs typeface="Times New Roman" pitchFamily="18" charset="0"/>
              </a:rPr>
              <a:t>умения</a:t>
            </a:r>
            <a:r>
              <a:rPr lang="ru-RU" sz="2000" dirty="0" smtClean="0">
                <a:latin typeface="Times New Roman" pitchFamily="18" charset="0"/>
                <a:cs typeface="Times New Roman" pitchFamily="18" charset="0"/>
              </a:rPr>
              <a:t>:</a:t>
            </a:r>
          </a:p>
          <a:p>
            <a:pPr>
              <a:buNone/>
            </a:pPr>
            <a:r>
              <a:rPr lang="ru-RU" sz="2000"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   - </a:t>
            </a:r>
            <a:r>
              <a:rPr lang="ru-RU" sz="2000" dirty="0" smtClean="0">
                <a:latin typeface="Times New Roman" pitchFamily="18" charset="0"/>
                <a:cs typeface="Times New Roman" pitchFamily="18" charset="0"/>
              </a:rPr>
              <a:t>выделять структуру любого экспериментального исследования и критически важные этапы, которые требуют тщательного анализа при его планировании;</a:t>
            </a:r>
          </a:p>
          <a:p>
            <a:pPr>
              <a:buNone/>
            </a:pPr>
            <a:r>
              <a:rPr lang="ru-RU" sz="2000"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   - </a:t>
            </a:r>
            <a:r>
              <a:rPr lang="ru-RU" sz="2000" dirty="0" smtClean="0">
                <a:latin typeface="Times New Roman" pitchFamily="18" charset="0"/>
                <a:cs typeface="Times New Roman" pitchFamily="18" charset="0"/>
              </a:rPr>
              <a:t>анализировать экспериментальные данные с использованием статистических методов: приемы, ошибки интерпретации, формулирование выводов.</a:t>
            </a:r>
          </a:p>
          <a:p>
            <a:endParaRPr lang="ru-RU"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6632"/>
            <a:ext cx="8229600" cy="288032"/>
          </a:xfrm>
        </p:spPr>
        <p:txBody>
          <a:bodyPr>
            <a:noAutofit/>
          </a:bodyPr>
          <a:lstStyle/>
          <a:p>
            <a:r>
              <a:rPr lang="ru-RU" sz="2000" b="1" dirty="0" smtClean="0">
                <a:latin typeface="Times New Roman" pitchFamily="18" charset="0"/>
                <a:cs typeface="Times New Roman" pitchFamily="18" charset="0"/>
              </a:rPr>
              <a:t>Пример задания первого типа</a:t>
            </a:r>
            <a:endParaRPr lang="ru-RU" sz="2000" dirty="0">
              <a:latin typeface="Times New Roman" pitchFamily="18" charset="0"/>
              <a:cs typeface="Times New Roman" pitchFamily="18" charset="0"/>
            </a:endParaRPr>
          </a:p>
        </p:txBody>
      </p:sp>
      <p:sp>
        <p:nvSpPr>
          <p:cNvPr id="3" name="Содержимое 2"/>
          <p:cNvSpPr>
            <a:spLocks noGrp="1"/>
          </p:cNvSpPr>
          <p:nvPr>
            <p:ph idx="1"/>
          </p:nvPr>
        </p:nvSpPr>
        <p:spPr>
          <a:xfrm>
            <a:off x="457200" y="620688"/>
            <a:ext cx="8229600" cy="5832648"/>
          </a:xfrm>
        </p:spPr>
        <p:txBody>
          <a:bodyPr>
            <a:normAutofit/>
          </a:bodyPr>
          <a:lstStyle/>
          <a:p>
            <a:pPr>
              <a:buNone/>
            </a:pPr>
            <a:r>
              <a:rPr lang="ru-RU" sz="1600" dirty="0" smtClean="0">
                <a:latin typeface="Times New Roman" pitchFamily="18" charset="0"/>
                <a:cs typeface="Times New Roman" pitchFamily="18" charset="0"/>
              </a:rPr>
              <a:t>              В </a:t>
            </a:r>
            <a:r>
              <a:rPr lang="ru-RU" sz="1600" dirty="0" smtClean="0">
                <a:latin typeface="Times New Roman" pitchFamily="18" charset="0"/>
                <a:cs typeface="Times New Roman" pitchFamily="18" charset="0"/>
              </a:rPr>
              <a:t>рубце жвачных животных обитает около 2 кг инфузорий. Экспериментатор </a:t>
            </a:r>
            <a:r>
              <a:rPr lang="ru-RU" sz="1600" dirty="0" smtClean="0">
                <a:latin typeface="Times New Roman" pitchFamily="18" charset="0"/>
                <a:cs typeface="Times New Roman" pitchFamily="18" charset="0"/>
              </a:rPr>
              <a:t>исследовал особенности </a:t>
            </a:r>
            <a:r>
              <a:rPr lang="ru-RU" sz="1600" dirty="0" smtClean="0">
                <a:latin typeface="Times New Roman" pitchFamily="18" charset="0"/>
                <a:cs typeface="Times New Roman" pitchFamily="18" charset="0"/>
              </a:rPr>
              <a:t>пищеварения овец и вводил в их рацион кормовую добавку в виде сульфата натрия. Результаты эксперимента отражены в таблице</a:t>
            </a:r>
            <a:r>
              <a:rPr lang="ru-RU" sz="1600" dirty="0" smtClean="0">
                <a:latin typeface="Times New Roman" pitchFamily="18" charset="0"/>
                <a:cs typeface="Times New Roman" pitchFamily="18" charset="0"/>
              </a:rPr>
              <a:t>.</a:t>
            </a:r>
          </a:p>
          <a:p>
            <a:pPr>
              <a:buNone/>
            </a:pPr>
            <a:endParaRPr lang="ru-RU" sz="1600" dirty="0" smtClean="0">
              <a:latin typeface="Times New Roman" pitchFamily="18" charset="0"/>
              <a:cs typeface="Times New Roman" pitchFamily="18" charset="0"/>
            </a:endParaRPr>
          </a:p>
          <a:p>
            <a:pPr>
              <a:buNone/>
            </a:pPr>
            <a:endParaRPr lang="ru-RU" sz="1600" dirty="0" smtClean="0">
              <a:latin typeface="Times New Roman" pitchFamily="18" charset="0"/>
              <a:cs typeface="Times New Roman" pitchFamily="18" charset="0"/>
            </a:endParaRPr>
          </a:p>
          <a:p>
            <a:pPr>
              <a:buNone/>
            </a:pPr>
            <a:endParaRPr lang="ru-RU" sz="1600" dirty="0" smtClean="0">
              <a:latin typeface="Times New Roman" pitchFamily="18" charset="0"/>
              <a:cs typeface="Times New Roman" pitchFamily="18" charset="0"/>
            </a:endParaRPr>
          </a:p>
          <a:p>
            <a:pPr>
              <a:buNone/>
            </a:pPr>
            <a:endParaRPr lang="ru-RU" sz="1600" dirty="0" smtClean="0">
              <a:latin typeface="Times New Roman" pitchFamily="18" charset="0"/>
              <a:cs typeface="Times New Roman" pitchFamily="18" charset="0"/>
            </a:endParaRPr>
          </a:p>
          <a:p>
            <a:pPr>
              <a:buNone/>
            </a:pPr>
            <a:endParaRPr lang="ru-RU" sz="1600" dirty="0" smtClean="0">
              <a:latin typeface="Times New Roman" pitchFamily="18" charset="0"/>
              <a:cs typeface="Times New Roman" pitchFamily="18" charset="0"/>
            </a:endParaRPr>
          </a:p>
          <a:p>
            <a:pPr>
              <a:buNone/>
            </a:pPr>
            <a:endParaRPr lang="ru-RU" sz="1600" dirty="0" smtClean="0">
              <a:latin typeface="Times New Roman" pitchFamily="18" charset="0"/>
              <a:cs typeface="Times New Roman" pitchFamily="18" charset="0"/>
            </a:endParaRPr>
          </a:p>
          <a:p>
            <a:pPr>
              <a:buNone/>
            </a:pPr>
            <a:endParaRPr lang="ru-RU" sz="1600" dirty="0" smtClean="0">
              <a:latin typeface="Times New Roman" pitchFamily="18" charset="0"/>
              <a:cs typeface="Times New Roman" pitchFamily="18" charset="0"/>
            </a:endParaRPr>
          </a:p>
          <a:p>
            <a:pPr>
              <a:buNone/>
            </a:pPr>
            <a:endParaRPr lang="ru-RU" sz="1600" dirty="0" smtClean="0">
              <a:latin typeface="Times New Roman" pitchFamily="18" charset="0"/>
              <a:cs typeface="Times New Roman" pitchFamily="18" charset="0"/>
            </a:endParaRPr>
          </a:p>
          <a:p>
            <a:pPr>
              <a:buNone/>
            </a:pPr>
            <a:endParaRPr lang="ru-RU" sz="1600" dirty="0" smtClean="0">
              <a:latin typeface="Times New Roman" pitchFamily="18" charset="0"/>
              <a:cs typeface="Times New Roman" pitchFamily="18" charset="0"/>
            </a:endParaRPr>
          </a:p>
          <a:p>
            <a:pPr>
              <a:buNone/>
            </a:pPr>
            <a:endParaRPr lang="ru-RU" sz="1600" dirty="0" smtClean="0">
              <a:latin typeface="Times New Roman" pitchFamily="18" charset="0"/>
              <a:cs typeface="Times New Roman" pitchFamily="18" charset="0"/>
            </a:endParaRPr>
          </a:p>
          <a:p>
            <a:pPr>
              <a:buNone/>
            </a:pPr>
            <a:r>
              <a:rPr lang="ru-RU" sz="1600" dirty="0" smtClean="0"/>
              <a:t>                </a:t>
            </a:r>
            <a:r>
              <a:rPr lang="ru-RU" sz="1600" dirty="0" smtClean="0">
                <a:latin typeface="Times New Roman" pitchFamily="18" charset="0"/>
                <a:cs typeface="Times New Roman" pitchFamily="18" charset="0"/>
              </a:rPr>
              <a:t>Какая </a:t>
            </a:r>
            <a:r>
              <a:rPr lang="ru-RU" sz="1600" dirty="0" smtClean="0">
                <a:latin typeface="Times New Roman" pitchFamily="18" charset="0"/>
                <a:cs typeface="Times New Roman" pitchFamily="18" charset="0"/>
              </a:rPr>
              <a:t>переменная</a:t>
            </a:r>
            <a:r>
              <a:rPr lang="ru-RU" sz="1600" b="1"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в этом эксперименте будет независимой (задаваемой экспериментатором), а какая – зависимой (изменяющейся в эксперименте)? Какие два условия должны выполняться при постановке отрицательного контроля* в этом эксперименте? С какой целью необходимо осуществлять такой контроль?</a:t>
            </a:r>
          </a:p>
          <a:p>
            <a:pPr>
              <a:buNone/>
            </a:pPr>
            <a:r>
              <a:rPr lang="ru-RU" sz="1600" dirty="0" smtClean="0"/>
              <a:t>                </a:t>
            </a:r>
            <a:r>
              <a:rPr lang="ru-RU" sz="1400" dirty="0" smtClean="0">
                <a:latin typeface="Times New Roman" pitchFamily="18" charset="0"/>
                <a:cs typeface="Times New Roman" pitchFamily="18" charset="0"/>
              </a:rPr>
              <a:t>*</a:t>
            </a:r>
            <a:r>
              <a:rPr lang="ru-RU" sz="1400" b="1" dirty="0" smtClean="0">
                <a:latin typeface="Times New Roman" pitchFamily="18" charset="0"/>
                <a:cs typeface="Times New Roman" pitchFamily="18" charset="0"/>
              </a:rPr>
              <a:t>Отрицательный контроль</a:t>
            </a:r>
            <a:r>
              <a:rPr lang="ru-RU" sz="1400" dirty="0" smtClean="0">
                <a:latin typeface="Times New Roman" pitchFamily="18" charset="0"/>
                <a:cs typeface="Times New Roman" pitchFamily="18" charset="0"/>
              </a:rPr>
              <a:t> — это экспериментальный контроль (опыт), при котором изучаемый объект не подвергается экспериментальному воздействию с сохранением всех остальных условий.</a:t>
            </a:r>
          </a:p>
          <a:p>
            <a:pPr>
              <a:buNone/>
            </a:pPr>
            <a:endParaRPr lang="ru-RU" sz="1600" dirty="0">
              <a:latin typeface="Times New Roman" pitchFamily="18" charset="0"/>
              <a:cs typeface="Times New Roman" pitchFamily="18" charset="0"/>
            </a:endParaRPr>
          </a:p>
        </p:txBody>
      </p:sp>
      <p:graphicFrame>
        <p:nvGraphicFramePr>
          <p:cNvPr id="4" name="Таблица 3"/>
          <p:cNvGraphicFramePr>
            <a:graphicFrameLocks noGrp="1"/>
          </p:cNvGraphicFramePr>
          <p:nvPr/>
        </p:nvGraphicFramePr>
        <p:xfrm>
          <a:off x="827584" y="1556792"/>
          <a:ext cx="7008438" cy="2726525"/>
        </p:xfrm>
        <a:graphic>
          <a:graphicData uri="http://schemas.openxmlformats.org/drawingml/2006/table">
            <a:tbl>
              <a:tblPr firstRow="1" bandRow="1">
                <a:tableStyleId>{5C22544A-7EE6-4342-B048-85BDC9FD1C3A}</a:tableStyleId>
              </a:tblPr>
              <a:tblGrid>
                <a:gridCol w="1584176"/>
                <a:gridCol w="1080120"/>
                <a:gridCol w="1152128"/>
                <a:gridCol w="1012954"/>
                <a:gridCol w="1114472"/>
                <a:gridCol w="1064588"/>
              </a:tblGrid>
              <a:tr h="303138">
                <a:tc rowSpan="2">
                  <a:txBody>
                    <a:bodyPr/>
                    <a:lstStyle/>
                    <a:p>
                      <a:pPr algn="just">
                        <a:lnSpc>
                          <a:spcPct val="115000"/>
                        </a:lnSpc>
                        <a:spcAft>
                          <a:spcPts val="0"/>
                        </a:spcAft>
                      </a:pPr>
                      <a:r>
                        <a:rPr lang="ru-RU" sz="1400" dirty="0">
                          <a:latin typeface="Times New Roman"/>
                          <a:ea typeface="Songti SC"/>
                          <a:cs typeface="Arial Unicode MS"/>
                        </a:rPr>
                        <a:t>Количество инфузорий в 1 мл рубцовой жидкости, клеток</a:t>
                      </a:r>
                      <a:endParaRPr lang="ru-RU" sz="1200" dirty="0">
                        <a:latin typeface="Times New Roman"/>
                        <a:ea typeface="Songti SC"/>
                        <a:cs typeface="Arial Unicode MS"/>
                      </a:endParaRPr>
                    </a:p>
                  </a:txBody>
                  <a:tcPr marL="68580" marR="68580" marT="0" marB="0"/>
                </a:tc>
                <a:tc gridSpan="5">
                  <a:txBody>
                    <a:bodyPr/>
                    <a:lstStyle/>
                    <a:p>
                      <a:r>
                        <a:rPr lang="ru-RU" sz="1600" dirty="0" smtClean="0">
                          <a:latin typeface="Times New Roman" pitchFamily="18" charset="0"/>
                          <a:cs typeface="Times New Roman" pitchFamily="18" charset="0"/>
                        </a:rPr>
                        <a:t>                                          Проба  </a:t>
                      </a:r>
                      <a:endParaRPr lang="ru-RU" sz="1600" dirty="0">
                        <a:latin typeface="Times New Roman" pitchFamily="18" charset="0"/>
                        <a:cs typeface="Times New Roman" pitchFamily="18" charset="0"/>
                      </a:endParaRPr>
                    </a:p>
                    <a:p>
                      <a:r>
                        <a:rPr lang="ru-RU" sz="1800" dirty="0" smtClean="0">
                          <a:latin typeface="Times New Roman" pitchFamily="18" charset="0"/>
                          <a:cs typeface="Times New Roman" pitchFamily="18" charset="0"/>
                        </a:rPr>
                        <a:t> </a:t>
                      </a:r>
                      <a:endParaRPr lang="ru-RU" dirty="0"/>
                    </a:p>
                  </a:txBody>
                  <a:tcPr marL="68580" marR="68580" marT="0" marB="0"/>
                </a:tc>
                <a:tc hMerge="1">
                  <a:txBody>
                    <a:bodyPr/>
                    <a:lstStyle/>
                    <a:p>
                      <a:endParaRPr lang="ru-RU" dirty="0"/>
                    </a:p>
                  </a:txBody>
                  <a:tcPr marL="68580" marR="68580" marT="0" marB="0"/>
                </a:tc>
                <a:tc hMerge="1">
                  <a:txBody>
                    <a:bodyPr/>
                    <a:lstStyle/>
                    <a:p>
                      <a:endParaRPr lang="ru-RU" dirty="0"/>
                    </a:p>
                  </a:txBody>
                  <a:tcPr marL="68580" marR="68580" marT="0" marB="0"/>
                </a:tc>
                <a:tc hMerge="1">
                  <a:txBody>
                    <a:bodyPr/>
                    <a:lstStyle/>
                    <a:p>
                      <a:endParaRPr lang="ru-RU" dirty="0"/>
                    </a:p>
                  </a:txBody>
                  <a:tcPr marL="68580" marR="68580" marT="0" marB="0"/>
                </a:tc>
                <a:tc hMerge="1">
                  <a:txBody>
                    <a:bodyPr/>
                    <a:lstStyle/>
                    <a:p>
                      <a:endParaRPr lang="ru-RU" dirty="0"/>
                    </a:p>
                  </a:txBody>
                  <a:tcPr marL="68580" marR="68580" marT="0" marB="0"/>
                </a:tc>
              </a:tr>
              <a:tr h="819515">
                <a:tc vMerge="1">
                  <a:txBody>
                    <a:bodyPr/>
                    <a:lstStyle/>
                    <a:p>
                      <a:endParaRPr lang="ru-RU"/>
                    </a:p>
                  </a:txBody>
                  <a:tcPr/>
                </a:tc>
                <a:tc>
                  <a:txBody>
                    <a:bodyPr/>
                    <a:lstStyle/>
                    <a:p>
                      <a:pPr algn="ctr">
                        <a:lnSpc>
                          <a:spcPct val="115000"/>
                        </a:lnSpc>
                        <a:spcAft>
                          <a:spcPts val="0"/>
                        </a:spcAft>
                      </a:pPr>
                      <a:r>
                        <a:rPr lang="ru-RU" sz="1400" dirty="0">
                          <a:latin typeface="Times New Roman"/>
                          <a:ea typeface="Songti SC"/>
                          <a:cs typeface="Arial Unicode MS"/>
                        </a:rPr>
                        <a:t>1</a:t>
                      </a:r>
                      <a:endParaRPr lang="ru-RU" sz="1200" dirty="0">
                        <a:latin typeface="Times New Roman"/>
                        <a:ea typeface="Songti SC"/>
                        <a:cs typeface="Arial Unicode MS"/>
                      </a:endParaRPr>
                    </a:p>
                  </a:txBody>
                  <a:tcPr marL="68580" marR="68580" marT="0" marB="0"/>
                </a:tc>
                <a:tc>
                  <a:txBody>
                    <a:bodyPr/>
                    <a:lstStyle/>
                    <a:p>
                      <a:pPr algn="ctr">
                        <a:lnSpc>
                          <a:spcPct val="115000"/>
                        </a:lnSpc>
                        <a:spcAft>
                          <a:spcPts val="0"/>
                        </a:spcAft>
                      </a:pPr>
                      <a:r>
                        <a:rPr lang="ru-RU" sz="1400" dirty="0">
                          <a:latin typeface="Times New Roman"/>
                          <a:ea typeface="Songti SC"/>
                          <a:cs typeface="Arial Unicode MS"/>
                        </a:rPr>
                        <a:t>2</a:t>
                      </a:r>
                      <a:endParaRPr lang="ru-RU" sz="1200" dirty="0">
                        <a:latin typeface="Times New Roman"/>
                        <a:ea typeface="Songti SC"/>
                        <a:cs typeface="Arial Unicode MS"/>
                      </a:endParaRPr>
                    </a:p>
                  </a:txBody>
                  <a:tcPr marL="68580" marR="68580" marT="0" marB="0"/>
                </a:tc>
                <a:tc>
                  <a:txBody>
                    <a:bodyPr/>
                    <a:lstStyle/>
                    <a:p>
                      <a:pPr algn="ctr">
                        <a:lnSpc>
                          <a:spcPct val="115000"/>
                        </a:lnSpc>
                        <a:spcAft>
                          <a:spcPts val="0"/>
                        </a:spcAft>
                      </a:pPr>
                      <a:r>
                        <a:rPr lang="ru-RU" sz="1400" dirty="0">
                          <a:latin typeface="Times New Roman"/>
                          <a:ea typeface="Songti SC"/>
                          <a:cs typeface="Arial Unicode MS"/>
                        </a:rPr>
                        <a:t>3</a:t>
                      </a:r>
                      <a:endParaRPr lang="ru-RU" sz="1200" dirty="0">
                        <a:latin typeface="Times New Roman"/>
                        <a:ea typeface="Songti SC"/>
                        <a:cs typeface="Arial Unicode MS"/>
                      </a:endParaRPr>
                    </a:p>
                  </a:txBody>
                  <a:tcPr marL="68580" marR="68580" marT="0" marB="0"/>
                </a:tc>
                <a:tc>
                  <a:txBody>
                    <a:bodyPr/>
                    <a:lstStyle/>
                    <a:p>
                      <a:pPr algn="ctr">
                        <a:lnSpc>
                          <a:spcPct val="115000"/>
                        </a:lnSpc>
                        <a:spcAft>
                          <a:spcPts val="0"/>
                        </a:spcAft>
                      </a:pPr>
                      <a:r>
                        <a:rPr lang="ru-RU" sz="1400" dirty="0">
                          <a:latin typeface="Times New Roman"/>
                          <a:ea typeface="Songti SC"/>
                          <a:cs typeface="Arial Unicode MS"/>
                        </a:rPr>
                        <a:t>4</a:t>
                      </a:r>
                      <a:endParaRPr lang="ru-RU" sz="1200" dirty="0">
                        <a:latin typeface="Times New Roman"/>
                        <a:ea typeface="Songti SC"/>
                        <a:cs typeface="Arial Unicode MS"/>
                      </a:endParaRPr>
                    </a:p>
                  </a:txBody>
                  <a:tcPr marL="68580" marR="68580" marT="0" marB="0"/>
                </a:tc>
                <a:tc>
                  <a:txBody>
                    <a:bodyPr/>
                    <a:lstStyle/>
                    <a:p>
                      <a:pPr algn="ctr">
                        <a:lnSpc>
                          <a:spcPct val="115000"/>
                        </a:lnSpc>
                        <a:spcAft>
                          <a:spcPts val="0"/>
                        </a:spcAft>
                      </a:pPr>
                      <a:r>
                        <a:rPr lang="ru-RU" sz="1400" dirty="0">
                          <a:latin typeface="Times New Roman"/>
                          <a:ea typeface="Songti SC"/>
                          <a:cs typeface="Arial Unicode MS"/>
                        </a:rPr>
                        <a:t>5</a:t>
                      </a:r>
                      <a:endParaRPr lang="ru-RU" sz="1200" dirty="0">
                        <a:latin typeface="Times New Roman"/>
                        <a:ea typeface="Songti SC"/>
                        <a:cs typeface="Arial Unicode MS"/>
                      </a:endParaRPr>
                    </a:p>
                  </a:txBody>
                  <a:tcPr marL="68580" marR="68580" marT="0" marB="0"/>
                </a:tc>
              </a:tr>
              <a:tr h="449061">
                <a:tc>
                  <a:txBody>
                    <a:bodyPr/>
                    <a:lstStyle/>
                    <a:p>
                      <a:pPr algn="just">
                        <a:lnSpc>
                          <a:spcPct val="115000"/>
                        </a:lnSpc>
                        <a:spcAft>
                          <a:spcPts val="0"/>
                        </a:spcAft>
                      </a:pPr>
                      <a:r>
                        <a:rPr lang="ru-RU" sz="1400">
                          <a:latin typeface="Times New Roman"/>
                          <a:ea typeface="Songti SC"/>
                          <a:cs typeface="Arial Unicode MS"/>
                        </a:rPr>
                        <a:t>До начала эксперимента</a:t>
                      </a:r>
                      <a:endParaRPr lang="ru-RU" sz="1200">
                        <a:latin typeface="Times New Roman"/>
                        <a:ea typeface="Songti SC"/>
                        <a:cs typeface="Arial Unicode MS"/>
                      </a:endParaRPr>
                    </a:p>
                  </a:txBody>
                  <a:tcPr marL="68580" marR="68580" marT="0" marB="0"/>
                </a:tc>
                <a:tc>
                  <a:txBody>
                    <a:bodyPr/>
                    <a:lstStyle/>
                    <a:p>
                      <a:pPr algn="ctr">
                        <a:lnSpc>
                          <a:spcPct val="115000"/>
                        </a:lnSpc>
                        <a:spcAft>
                          <a:spcPts val="0"/>
                        </a:spcAft>
                      </a:pPr>
                      <a:r>
                        <a:rPr lang="ru-RU" sz="1400" dirty="0">
                          <a:latin typeface="Times New Roman"/>
                          <a:ea typeface="Songti SC"/>
                          <a:cs typeface="Arial Unicode MS"/>
                        </a:rPr>
                        <a:t>250 000</a:t>
                      </a:r>
                      <a:endParaRPr lang="ru-RU" sz="1200" dirty="0">
                        <a:latin typeface="Times New Roman"/>
                        <a:ea typeface="Songti SC"/>
                        <a:cs typeface="Arial Unicode MS"/>
                      </a:endParaRPr>
                    </a:p>
                  </a:txBody>
                  <a:tcPr marL="68580" marR="68580" marT="0" marB="0"/>
                </a:tc>
                <a:tc>
                  <a:txBody>
                    <a:bodyPr/>
                    <a:lstStyle/>
                    <a:p>
                      <a:pPr algn="ctr">
                        <a:lnSpc>
                          <a:spcPct val="115000"/>
                        </a:lnSpc>
                        <a:spcAft>
                          <a:spcPts val="0"/>
                        </a:spcAft>
                      </a:pPr>
                      <a:r>
                        <a:rPr lang="ru-RU" sz="1400">
                          <a:latin typeface="Times New Roman"/>
                          <a:ea typeface="Songti SC"/>
                          <a:cs typeface="Arial Unicode MS"/>
                        </a:rPr>
                        <a:t>315 000</a:t>
                      </a:r>
                      <a:endParaRPr lang="ru-RU" sz="1200">
                        <a:latin typeface="Times New Roman"/>
                        <a:ea typeface="Songti SC"/>
                        <a:cs typeface="Arial Unicode MS"/>
                      </a:endParaRPr>
                    </a:p>
                  </a:txBody>
                  <a:tcPr marL="68580" marR="68580" marT="0" marB="0"/>
                </a:tc>
                <a:tc>
                  <a:txBody>
                    <a:bodyPr/>
                    <a:lstStyle/>
                    <a:p>
                      <a:pPr algn="ctr">
                        <a:lnSpc>
                          <a:spcPct val="115000"/>
                        </a:lnSpc>
                        <a:spcAft>
                          <a:spcPts val="0"/>
                        </a:spcAft>
                      </a:pPr>
                      <a:r>
                        <a:rPr lang="ru-RU" sz="1400">
                          <a:latin typeface="Times New Roman"/>
                          <a:ea typeface="Songti SC"/>
                          <a:cs typeface="Arial Unicode MS"/>
                        </a:rPr>
                        <a:t>285 000</a:t>
                      </a:r>
                      <a:endParaRPr lang="ru-RU" sz="1200">
                        <a:latin typeface="Times New Roman"/>
                        <a:ea typeface="Songti SC"/>
                        <a:cs typeface="Arial Unicode MS"/>
                      </a:endParaRPr>
                    </a:p>
                  </a:txBody>
                  <a:tcPr marL="68580" marR="68580" marT="0" marB="0"/>
                </a:tc>
                <a:tc>
                  <a:txBody>
                    <a:bodyPr/>
                    <a:lstStyle/>
                    <a:p>
                      <a:pPr algn="ctr">
                        <a:lnSpc>
                          <a:spcPct val="115000"/>
                        </a:lnSpc>
                        <a:spcAft>
                          <a:spcPts val="0"/>
                        </a:spcAft>
                      </a:pPr>
                      <a:r>
                        <a:rPr lang="ru-RU" sz="1400">
                          <a:latin typeface="Times New Roman"/>
                          <a:ea typeface="Songti SC"/>
                          <a:cs typeface="Arial Unicode MS"/>
                        </a:rPr>
                        <a:t>330 000</a:t>
                      </a:r>
                      <a:endParaRPr lang="ru-RU" sz="1200">
                        <a:latin typeface="Times New Roman"/>
                        <a:ea typeface="Songti SC"/>
                        <a:cs typeface="Arial Unicode MS"/>
                      </a:endParaRPr>
                    </a:p>
                  </a:txBody>
                  <a:tcPr marL="68580" marR="68580" marT="0" marB="0"/>
                </a:tc>
                <a:tc>
                  <a:txBody>
                    <a:bodyPr/>
                    <a:lstStyle/>
                    <a:p>
                      <a:pPr algn="ctr">
                        <a:lnSpc>
                          <a:spcPct val="115000"/>
                        </a:lnSpc>
                        <a:spcAft>
                          <a:spcPts val="0"/>
                        </a:spcAft>
                      </a:pPr>
                      <a:r>
                        <a:rPr lang="ru-RU" sz="1400" dirty="0">
                          <a:latin typeface="Times New Roman"/>
                          <a:ea typeface="Songti SC"/>
                          <a:cs typeface="Arial Unicode MS"/>
                        </a:rPr>
                        <a:t>300 000</a:t>
                      </a:r>
                      <a:endParaRPr lang="ru-RU" sz="1200" dirty="0">
                        <a:latin typeface="Times New Roman"/>
                        <a:ea typeface="Songti SC"/>
                        <a:cs typeface="Arial Unicode MS"/>
                      </a:endParaRPr>
                    </a:p>
                  </a:txBody>
                  <a:tcPr marL="68580" marR="68580" marT="0" marB="0"/>
                </a:tc>
              </a:tr>
              <a:tr h="898122">
                <a:tc>
                  <a:txBody>
                    <a:bodyPr/>
                    <a:lstStyle/>
                    <a:p>
                      <a:pPr algn="just">
                        <a:lnSpc>
                          <a:spcPct val="115000"/>
                        </a:lnSpc>
                        <a:spcAft>
                          <a:spcPts val="0"/>
                        </a:spcAft>
                      </a:pPr>
                      <a:r>
                        <a:rPr lang="ru-RU" sz="1400" dirty="0">
                          <a:latin typeface="Times New Roman"/>
                          <a:ea typeface="Songti SC"/>
                          <a:cs typeface="Arial Unicode MS"/>
                        </a:rPr>
                        <a:t>Через 1 месяц использования кормовой добавки</a:t>
                      </a:r>
                      <a:endParaRPr lang="ru-RU" sz="1200" dirty="0">
                        <a:latin typeface="Times New Roman"/>
                        <a:ea typeface="Songti SC"/>
                        <a:cs typeface="Arial Unicode MS"/>
                      </a:endParaRPr>
                    </a:p>
                  </a:txBody>
                  <a:tcPr marL="68580" marR="68580" marT="0" marB="0"/>
                </a:tc>
                <a:tc>
                  <a:txBody>
                    <a:bodyPr/>
                    <a:lstStyle/>
                    <a:p>
                      <a:pPr algn="ctr">
                        <a:lnSpc>
                          <a:spcPct val="115000"/>
                        </a:lnSpc>
                        <a:spcAft>
                          <a:spcPts val="0"/>
                        </a:spcAft>
                      </a:pPr>
                      <a:r>
                        <a:rPr lang="ru-RU" sz="1400" dirty="0">
                          <a:latin typeface="Times New Roman"/>
                          <a:ea typeface="Songti SC"/>
                          <a:cs typeface="Arial Unicode MS"/>
                        </a:rPr>
                        <a:t>600 000</a:t>
                      </a:r>
                      <a:endParaRPr lang="ru-RU" sz="1200" dirty="0">
                        <a:latin typeface="Times New Roman"/>
                        <a:ea typeface="Songti SC"/>
                        <a:cs typeface="Arial Unicode MS"/>
                      </a:endParaRPr>
                    </a:p>
                  </a:txBody>
                  <a:tcPr marL="68580" marR="68580" marT="0" marB="0"/>
                </a:tc>
                <a:tc>
                  <a:txBody>
                    <a:bodyPr/>
                    <a:lstStyle/>
                    <a:p>
                      <a:pPr algn="ctr">
                        <a:lnSpc>
                          <a:spcPct val="115000"/>
                        </a:lnSpc>
                        <a:spcAft>
                          <a:spcPts val="0"/>
                        </a:spcAft>
                      </a:pPr>
                      <a:r>
                        <a:rPr lang="ru-RU" sz="1400" dirty="0">
                          <a:latin typeface="Times New Roman"/>
                          <a:ea typeface="Songti SC"/>
                          <a:cs typeface="Arial Unicode MS"/>
                        </a:rPr>
                        <a:t>650 000</a:t>
                      </a:r>
                      <a:endParaRPr lang="ru-RU" sz="1200" dirty="0">
                        <a:latin typeface="Times New Roman"/>
                        <a:ea typeface="Songti SC"/>
                        <a:cs typeface="Arial Unicode MS"/>
                      </a:endParaRPr>
                    </a:p>
                  </a:txBody>
                  <a:tcPr marL="68580" marR="68580" marT="0" marB="0"/>
                </a:tc>
                <a:tc>
                  <a:txBody>
                    <a:bodyPr/>
                    <a:lstStyle/>
                    <a:p>
                      <a:pPr algn="ctr">
                        <a:lnSpc>
                          <a:spcPct val="115000"/>
                        </a:lnSpc>
                        <a:spcAft>
                          <a:spcPts val="0"/>
                        </a:spcAft>
                      </a:pPr>
                      <a:r>
                        <a:rPr lang="ru-RU" sz="1400" dirty="0">
                          <a:latin typeface="Times New Roman"/>
                          <a:ea typeface="Songti SC"/>
                          <a:cs typeface="Arial Unicode MS"/>
                        </a:rPr>
                        <a:t> 670 000</a:t>
                      </a:r>
                      <a:endParaRPr lang="ru-RU" sz="1200" dirty="0">
                        <a:latin typeface="Times New Roman"/>
                        <a:ea typeface="Songti SC"/>
                        <a:cs typeface="Arial Unicode MS"/>
                      </a:endParaRPr>
                    </a:p>
                  </a:txBody>
                  <a:tcPr marL="68580" marR="68580" marT="0" marB="0"/>
                </a:tc>
                <a:tc>
                  <a:txBody>
                    <a:bodyPr/>
                    <a:lstStyle/>
                    <a:p>
                      <a:pPr algn="ctr">
                        <a:lnSpc>
                          <a:spcPct val="115000"/>
                        </a:lnSpc>
                        <a:spcAft>
                          <a:spcPts val="0"/>
                        </a:spcAft>
                      </a:pPr>
                      <a:r>
                        <a:rPr lang="ru-RU" sz="1400">
                          <a:latin typeface="Times New Roman"/>
                          <a:ea typeface="Songti SC"/>
                          <a:cs typeface="Arial Unicode MS"/>
                        </a:rPr>
                        <a:t>690 000</a:t>
                      </a:r>
                      <a:endParaRPr lang="ru-RU" sz="1200">
                        <a:latin typeface="Times New Roman"/>
                        <a:ea typeface="Songti SC"/>
                        <a:cs typeface="Arial Unicode MS"/>
                      </a:endParaRPr>
                    </a:p>
                  </a:txBody>
                  <a:tcPr marL="68580" marR="68580" marT="0" marB="0"/>
                </a:tc>
                <a:tc>
                  <a:txBody>
                    <a:bodyPr/>
                    <a:lstStyle/>
                    <a:p>
                      <a:pPr algn="ctr">
                        <a:lnSpc>
                          <a:spcPct val="115000"/>
                        </a:lnSpc>
                        <a:spcAft>
                          <a:spcPts val="0"/>
                        </a:spcAft>
                      </a:pPr>
                      <a:r>
                        <a:rPr lang="ru-RU" sz="1400" dirty="0">
                          <a:latin typeface="Times New Roman"/>
                          <a:ea typeface="Songti SC"/>
                          <a:cs typeface="Arial Unicode MS"/>
                        </a:rPr>
                        <a:t>640 000</a:t>
                      </a:r>
                      <a:endParaRPr lang="ru-RU" sz="1200" dirty="0">
                        <a:latin typeface="Times New Roman"/>
                        <a:ea typeface="Songti SC"/>
                        <a:cs typeface="Arial Unicode MS"/>
                      </a:endParaRPr>
                    </a:p>
                  </a:txBody>
                  <a:tcPr marL="68580" marR="68580" marT="0" marB="0"/>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34082"/>
          </a:xfrm>
        </p:spPr>
        <p:txBody>
          <a:bodyPr>
            <a:normAutofit fontScale="90000"/>
          </a:bodyPr>
          <a:lstStyle/>
          <a:p>
            <a:r>
              <a:rPr lang="ru-RU" dirty="0" smtClean="0"/>
              <a:t/>
            </a:r>
            <a:br>
              <a:rPr lang="ru-RU" dirty="0" smtClean="0"/>
            </a:br>
            <a:r>
              <a:rPr lang="ru-RU" sz="2700" dirty="0" smtClean="0">
                <a:latin typeface="Times New Roman" pitchFamily="18" charset="0"/>
                <a:cs typeface="Times New Roman" pitchFamily="18" charset="0"/>
              </a:rPr>
              <a:t>Элементы </a:t>
            </a:r>
            <a:r>
              <a:rPr lang="ru-RU" sz="2700" dirty="0" smtClean="0">
                <a:latin typeface="Times New Roman" pitchFamily="18" charset="0"/>
                <a:cs typeface="Times New Roman" pitchFamily="18" charset="0"/>
              </a:rPr>
              <a:t>ответа:</a:t>
            </a:r>
            <a:br>
              <a:rPr lang="ru-RU" sz="2700" dirty="0" smtClean="0">
                <a:latin typeface="Times New Roman" pitchFamily="18" charset="0"/>
                <a:cs typeface="Times New Roman" pitchFamily="18" charset="0"/>
              </a:rPr>
            </a:br>
            <a:endParaRPr lang="ru-RU" sz="2700" dirty="0">
              <a:latin typeface="Times New Roman" pitchFamily="18" charset="0"/>
              <a:cs typeface="Times New Roman" pitchFamily="18" charset="0"/>
            </a:endParaRPr>
          </a:p>
        </p:txBody>
      </p:sp>
      <p:sp>
        <p:nvSpPr>
          <p:cNvPr id="3" name="Содержимое 2"/>
          <p:cNvSpPr>
            <a:spLocks noGrp="1"/>
          </p:cNvSpPr>
          <p:nvPr>
            <p:ph idx="4294967295"/>
          </p:nvPr>
        </p:nvSpPr>
        <p:spPr>
          <a:xfrm>
            <a:off x="467544" y="1268760"/>
            <a:ext cx="7762056" cy="4857403"/>
          </a:xfrm>
        </p:spPr>
        <p:txBody>
          <a:bodyPr>
            <a:normAutofit lnSpcReduction="10000"/>
          </a:bodyPr>
          <a:lstStyle/>
          <a:p>
            <a:pPr>
              <a:buNone/>
            </a:pPr>
            <a:r>
              <a:rPr lang="ru-RU" sz="2000" dirty="0" smtClean="0">
                <a:latin typeface="Times New Roman" pitchFamily="18" charset="0"/>
                <a:cs typeface="Times New Roman" pitchFamily="18" charset="0"/>
              </a:rPr>
              <a:t>    1</a:t>
            </a:r>
            <a:r>
              <a:rPr lang="ru-RU" sz="2000" dirty="0" smtClean="0">
                <a:latin typeface="Times New Roman" pitchFamily="18" charset="0"/>
                <a:cs typeface="Times New Roman" pitchFamily="18" charset="0"/>
              </a:rPr>
              <a:t>) независимая переменная (задаваемая экспериментатором) – наличие/отсутствие в рационе кормовой добавки сульфата натрия (тип питания); зависимая переменная (изменяющаяся в эксперименте) – количество инфузорий в рубце (должны быть указаны обе переменные);</a:t>
            </a:r>
          </a:p>
          <a:p>
            <a:pPr>
              <a:buNone/>
            </a:pPr>
            <a:r>
              <a:rPr lang="ru-RU" sz="2000" dirty="0" smtClean="0">
                <a:latin typeface="Times New Roman" pitchFamily="18" charset="0"/>
                <a:cs typeface="Times New Roman" pitchFamily="18" charset="0"/>
              </a:rPr>
              <a:t>      2</a:t>
            </a:r>
            <a:r>
              <a:rPr lang="ru-RU" sz="2000" dirty="0" smtClean="0">
                <a:latin typeface="Times New Roman" pitchFamily="18" charset="0"/>
                <a:cs typeface="Times New Roman" pitchFamily="18" charset="0"/>
              </a:rPr>
              <a:t>) необходимо использовать рацион без кормовой добавки (сульфата натрия);</a:t>
            </a:r>
          </a:p>
          <a:p>
            <a:pPr>
              <a:buNone/>
            </a:pPr>
            <a:r>
              <a:rPr lang="ru-RU" sz="2000" dirty="0" smtClean="0">
                <a:latin typeface="Times New Roman" pitchFamily="18" charset="0"/>
                <a:cs typeface="Times New Roman" pitchFamily="18" charset="0"/>
              </a:rPr>
              <a:t>      </a:t>
            </a:r>
            <a:r>
              <a:rPr lang="ru-RU" sz="2000" b="1" dirty="0" smtClean="0">
                <a:latin typeface="Times New Roman" pitchFamily="18" charset="0"/>
                <a:cs typeface="Times New Roman" pitchFamily="18" charset="0"/>
              </a:rPr>
              <a:t>3</a:t>
            </a:r>
            <a:r>
              <a:rPr lang="ru-RU" sz="2000" b="1" dirty="0" smtClean="0">
                <a:latin typeface="Times New Roman" pitchFamily="18" charset="0"/>
                <a:cs typeface="Times New Roman" pitchFamily="18" charset="0"/>
              </a:rPr>
              <a:t>) остальные параметры необходимо оставить без изменений</a:t>
            </a:r>
            <a:r>
              <a:rPr lang="ru-RU" sz="2000" dirty="0" smtClean="0">
                <a:latin typeface="Times New Roman" pitchFamily="18" charset="0"/>
                <a:cs typeface="Times New Roman" pitchFamily="18" charset="0"/>
              </a:rPr>
              <a:t>;</a:t>
            </a:r>
          </a:p>
          <a:p>
            <a:pPr>
              <a:buNone/>
            </a:pPr>
            <a:r>
              <a:rPr lang="ru-RU" sz="2200"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4</a:t>
            </a:r>
            <a:r>
              <a:rPr lang="ru-RU" sz="2000" dirty="0" smtClean="0">
                <a:latin typeface="Times New Roman" pitchFamily="18" charset="0"/>
                <a:cs typeface="Times New Roman" pitchFamily="18" charset="0"/>
              </a:rPr>
              <a:t>) такой контроль позволяет установить, действительно ли сульфат натрия влияет на количество инфузорий в рубце животных,</a:t>
            </a:r>
          </a:p>
          <a:p>
            <a:pPr>
              <a:buNone/>
            </a:pPr>
            <a:r>
              <a:rPr lang="ru-RU" sz="2000" dirty="0" smtClean="0">
                <a:latin typeface="Times New Roman" pitchFamily="18" charset="0"/>
                <a:cs typeface="Times New Roman" pitchFamily="18" charset="0"/>
              </a:rPr>
              <a:t>     ИЛИ</a:t>
            </a:r>
            <a:endParaRPr lang="ru-RU" sz="2000" dirty="0" smtClean="0">
              <a:latin typeface="Times New Roman" pitchFamily="18" charset="0"/>
              <a:cs typeface="Times New Roman" pitchFamily="18" charset="0"/>
            </a:endParaRPr>
          </a:p>
          <a:p>
            <a:pPr>
              <a:buNone/>
            </a:pPr>
            <a:r>
              <a:rPr lang="ru-RU" sz="2000" dirty="0" smtClean="0">
                <a:latin typeface="Times New Roman" pitchFamily="18" charset="0"/>
                <a:cs typeface="Times New Roman" pitchFamily="18" charset="0"/>
              </a:rPr>
              <a:t>     4</a:t>
            </a:r>
            <a:r>
              <a:rPr lang="ru-RU" sz="2000" dirty="0" smtClean="0">
                <a:latin typeface="Times New Roman" pitchFamily="18" charset="0"/>
                <a:cs typeface="Times New Roman" pitchFamily="18" charset="0"/>
              </a:rPr>
              <a:t>) Такой контроль позволяет проверить, насколько изменение количества инфузорий в рубце обусловлено факторами, не связанными с сульфатом натрия.</a:t>
            </a:r>
          </a:p>
          <a:p>
            <a:endParaRPr lang="ru-RU"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88640"/>
            <a:ext cx="8229600" cy="432048"/>
          </a:xfrm>
        </p:spPr>
        <p:txBody>
          <a:bodyPr>
            <a:normAutofit fontScale="90000"/>
          </a:bodyPr>
          <a:lstStyle/>
          <a:p>
            <a:r>
              <a:rPr lang="ru-RU" sz="2700" b="1" dirty="0" smtClean="0">
                <a:latin typeface="Times New Roman" pitchFamily="18" charset="0"/>
                <a:cs typeface="Times New Roman" pitchFamily="18" charset="0"/>
              </a:rPr>
              <a:t/>
            </a:r>
            <a:br>
              <a:rPr lang="ru-RU" sz="2700" b="1" dirty="0" smtClean="0">
                <a:latin typeface="Times New Roman" pitchFamily="18" charset="0"/>
                <a:cs typeface="Times New Roman" pitchFamily="18" charset="0"/>
              </a:rPr>
            </a:br>
            <a:r>
              <a:rPr lang="ru-RU" sz="2200" b="1" dirty="0" smtClean="0">
                <a:latin typeface="Times New Roman" pitchFamily="18" charset="0"/>
                <a:cs typeface="Times New Roman" pitchFamily="18" charset="0"/>
              </a:rPr>
              <a:t>Пример </a:t>
            </a:r>
            <a:r>
              <a:rPr lang="ru-RU" sz="2200" b="1" dirty="0" smtClean="0">
                <a:latin typeface="Times New Roman" pitchFamily="18" charset="0"/>
                <a:cs typeface="Times New Roman" pitchFamily="18" charset="0"/>
              </a:rPr>
              <a:t>задания второго типа</a:t>
            </a:r>
            <a:r>
              <a:rPr lang="ru-RU" sz="2200" dirty="0" smtClean="0"/>
              <a:t/>
            </a:r>
            <a:br>
              <a:rPr lang="ru-RU" sz="2200" dirty="0" smtClean="0"/>
            </a:br>
            <a:endParaRPr lang="ru-RU" sz="2200" dirty="0"/>
          </a:p>
        </p:txBody>
      </p:sp>
      <p:sp>
        <p:nvSpPr>
          <p:cNvPr id="3" name="Содержимое 2"/>
          <p:cNvSpPr>
            <a:spLocks noGrp="1"/>
          </p:cNvSpPr>
          <p:nvPr>
            <p:ph idx="1"/>
          </p:nvPr>
        </p:nvSpPr>
        <p:spPr>
          <a:xfrm>
            <a:off x="457200" y="764704"/>
            <a:ext cx="8229600" cy="5361459"/>
          </a:xfrm>
        </p:spPr>
        <p:txBody>
          <a:bodyPr>
            <a:normAutofit/>
          </a:bodyPr>
          <a:lstStyle/>
          <a:p>
            <a:pPr>
              <a:buNone/>
            </a:pPr>
            <a:r>
              <a:rPr lang="ru-RU" sz="1600" dirty="0" smtClean="0">
                <a:latin typeface="Times New Roman" pitchFamily="18" charset="0"/>
                <a:cs typeface="Times New Roman" pitchFamily="18" charset="0"/>
              </a:rPr>
              <a:t>              Экспериментатор изучал процессы, протекающие в хлоропластах. Для этого он приготовил суспензию хлоропластов и внес ее в пробирки с избытком АДФ, </a:t>
            </a:r>
            <a:r>
              <a:rPr lang="ru-RU" sz="1600" dirty="0" err="1" smtClean="0">
                <a:latin typeface="Times New Roman" pitchFamily="18" charset="0"/>
                <a:cs typeface="Times New Roman" pitchFamily="18" charset="0"/>
              </a:rPr>
              <a:t>Фн</a:t>
            </a:r>
            <a:r>
              <a:rPr lang="ru-RU" sz="1600" dirty="0" smtClean="0">
                <a:latin typeface="Times New Roman" pitchFamily="18" charset="0"/>
                <a:cs typeface="Times New Roman" pitchFamily="18" charset="0"/>
              </a:rPr>
              <a:t> (неорганический фосфат) и НАДФ+. Затем пробирки освещали различное время, после чего в них добавляли раствор йода одинаковой концентрации. В результате содержимое пробирок окрасилось в синий цвет различной интенсивности. Результаты эксперимента представлены в таблице.</a:t>
            </a:r>
          </a:p>
          <a:p>
            <a:pPr>
              <a:buNone/>
            </a:pPr>
            <a:endParaRPr lang="ru-RU" sz="1600" dirty="0" smtClean="0">
              <a:latin typeface="Times New Roman" pitchFamily="18" charset="0"/>
              <a:cs typeface="Times New Roman" pitchFamily="18" charset="0"/>
            </a:endParaRPr>
          </a:p>
          <a:p>
            <a:pPr>
              <a:buNone/>
            </a:pPr>
            <a:endParaRPr lang="ru-RU" sz="1600" dirty="0" smtClean="0">
              <a:latin typeface="Times New Roman" pitchFamily="18" charset="0"/>
              <a:cs typeface="Times New Roman" pitchFamily="18" charset="0"/>
            </a:endParaRPr>
          </a:p>
          <a:p>
            <a:pPr>
              <a:buNone/>
            </a:pPr>
            <a:endParaRPr lang="ru-RU" sz="1600" dirty="0" smtClean="0">
              <a:latin typeface="Times New Roman" pitchFamily="18" charset="0"/>
              <a:cs typeface="Times New Roman" pitchFamily="18" charset="0"/>
            </a:endParaRPr>
          </a:p>
          <a:p>
            <a:pPr>
              <a:buNone/>
            </a:pPr>
            <a:endParaRPr lang="ru-RU" sz="1600" dirty="0" smtClean="0">
              <a:latin typeface="Times New Roman" pitchFamily="18" charset="0"/>
              <a:cs typeface="Times New Roman" pitchFamily="18" charset="0"/>
            </a:endParaRPr>
          </a:p>
          <a:p>
            <a:pPr>
              <a:buNone/>
            </a:pPr>
            <a:endParaRPr lang="ru-RU" sz="1600" dirty="0" smtClean="0">
              <a:latin typeface="Times New Roman" pitchFamily="18" charset="0"/>
              <a:cs typeface="Times New Roman" pitchFamily="18" charset="0"/>
            </a:endParaRPr>
          </a:p>
          <a:p>
            <a:pPr>
              <a:buNone/>
            </a:pPr>
            <a:endParaRPr lang="ru-RU" sz="1600" dirty="0" smtClean="0">
              <a:latin typeface="Times New Roman" pitchFamily="18" charset="0"/>
              <a:cs typeface="Times New Roman" pitchFamily="18" charset="0"/>
            </a:endParaRPr>
          </a:p>
          <a:p>
            <a:pPr>
              <a:buNone/>
            </a:pPr>
            <a:r>
              <a:rPr lang="ru-RU" sz="1600" dirty="0" smtClean="0">
                <a:latin typeface="Times New Roman" pitchFamily="18" charset="0"/>
                <a:cs typeface="Times New Roman" pitchFamily="18" charset="0"/>
              </a:rPr>
              <a:t>                Какую </a:t>
            </a:r>
            <a:r>
              <a:rPr lang="ru-RU" sz="1600" dirty="0" smtClean="0">
                <a:latin typeface="Times New Roman" pitchFamily="18" charset="0"/>
                <a:cs typeface="Times New Roman" pitchFamily="18" charset="0"/>
              </a:rPr>
              <a:t>нулевую гипотезу* смог сформулировать исследователь перед постановкой эксперимента? Объясните, почему для протекания реакции в данном эксперименте необходимо наличие в суспензии АДФ и </a:t>
            </a:r>
            <a:r>
              <a:rPr lang="ru-RU" sz="1600" dirty="0" err="1" smtClean="0">
                <a:latin typeface="Times New Roman" pitchFamily="18" charset="0"/>
                <a:cs typeface="Times New Roman" pitchFamily="18" charset="0"/>
              </a:rPr>
              <a:t>Фн</a:t>
            </a:r>
            <a:r>
              <a:rPr lang="ru-RU" sz="1600" dirty="0" smtClean="0">
                <a:latin typeface="Times New Roman" pitchFamily="18" charset="0"/>
                <a:cs typeface="Times New Roman" pitchFamily="18" charset="0"/>
              </a:rPr>
              <a:t>. Почему результаты эксперимента могут быть недостоверными, если измерения проводить при различной температуре?  </a:t>
            </a:r>
          </a:p>
          <a:p>
            <a:pPr>
              <a:buNone/>
            </a:pPr>
            <a:r>
              <a:rPr lang="ru-RU" sz="1600" dirty="0" smtClean="0">
                <a:latin typeface="Times New Roman" pitchFamily="18" charset="0"/>
                <a:cs typeface="Times New Roman" pitchFamily="18" charset="0"/>
              </a:rPr>
              <a:t>             </a:t>
            </a:r>
            <a:r>
              <a:rPr lang="ru-RU" sz="1400" dirty="0" smtClean="0">
                <a:latin typeface="Times New Roman" pitchFamily="18" charset="0"/>
                <a:cs typeface="Times New Roman" pitchFamily="18" charset="0"/>
              </a:rPr>
              <a:t>*</a:t>
            </a:r>
            <a:r>
              <a:rPr lang="ru-RU" sz="1400" b="1" dirty="0" smtClean="0">
                <a:latin typeface="Times New Roman" pitchFamily="18" charset="0"/>
                <a:cs typeface="Times New Roman" pitchFamily="18" charset="0"/>
              </a:rPr>
              <a:t>Нулевая гипотеза</a:t>
            </a:r>
            <a:r>
              <a:rPr lang="ru-RU" sz="1400" dirty="0" smtClean="0">
                <a:latin typeface="Times New Roman" pitchFamily="18" charset="0"/>
                <a:cs typeface="Times New Roman" pitchFamily="18" charset="0"/>
              </a:rPr>
              <a:t> – принимаемое по умолчанию предположение, что не существует связи между двумя наблюдаемыми событиями, феноменами.</a:t>
            </a:r>
          </a:p>
          <a:p>
            <a:pPr>
              <a:buNone/>
            </a:pPr>
            <a:endParaRPr lang="ru-RU" sz="1600" dirty="0">
              <a:latin typeface="Times New Roman" pitchFamily="18" charset="0"/>
              <a:cs typeface="Times New Roman" pitchFamily="18" charset="0"/>
            </a:endParaRPr>
          </a:p>
        </p:txBody>
      </p:sp>
      <p:graphicFrame>
        <p:nvGraphicFramePr>
          <p:cNvPr id="4" name="Таблица 3"/>
          <p:cNvGraphicFramePr>
            <a:graphicFrameLocks noGrp="1"/>
          </p:cNvGraphicFramePr>
          <p:nvPr/>
        </p:nvGraphicFramePr>
        <p:xfrm>
          <a:off x="1187624" y="2348880"/>
          <a:ext cx="6888090" cy="1480820"/>
        </p:xfrm>
        <a:graphic>
          <a:graphicData uri="http://schemas.openxmlformats.org/drawingml/2006/table">
            <a:tbl>
              <a:tblPr firstRow="1" bandRow="1">
                <a:tableStyleId>{5C22544A-7EE6-4342-B048-85BDC9FD1C3A}</a:tableStyleId>
              </a:tblPr>
              <a:tblGrid>
                <a:gridCol w="1412449"/>
                <a:gridCol w="916150"/>
                <a:gridCol w="873225"/>
                <a:gridCol w="916737"/>
                <a:gridCol w="956094"/>
                <a:gridCol w="965150"/>
                <a:gridCol w="848285"/>
              </a:tblGrid>
              <a:tr h="478852">
                <a:tc>
                  <a:txBody>
                    <a:bodyPr/>
                    <a:lstStyle/>
                    <a:p>
                      <a:pPr algn="ctr">
                        <a:lnSpc>
                          <a:spcPct val="115000"/>
                        </a:lnSpc>
                        <a:spcAft>
                          <a:spcPts val="0"/>
                        </a:spcAft>
                      </a:pPr>
                      <a:r>
                        <a:rPr lang="ru-RU" sz="1400" dirty="0">
                          <a:solidFill>
                            <a:srgbClr val="000000"/>
                          </a:solidFill>
                          <a:latin typeface="Times New Roman"/>
                          <a:ea typeface="Songti SC"/>
                          <a:cs typeface="Arial Unicode MS"/>
                        </a:rPr>
                        <a:t>Время освещения (мин.)</a:t>
                      </a:r>
                      <a:endParaRPr lang="ru-RU" sz="1200" dirty="0">
                        <a:latin typeface="Times New Roman"/>
                        <a:ea typeface="Songti SC"/>
                        <a:cs typeface="Arial Unicode MS"/>
                      </a:endParaRPr>
                    </a:p>
                  </a:txBody>
                  <a:tcPr marL="63500" marR="63500" marT="63500" marB="63500"/>
                </a:tc>
                <a:tc>
                  <a:txBody>
                    <a:bodyPr/>
                    <a:lstStyle/>
                    <a:p>
                      <a:pPr algn="ctr">
                        <a:lnSpc>
                          <a:spcPct val="115000"/>
                        </a:lnSpc>
                        <a:spcAft>
                          <a:spcPts val="0"/>
                        </a:spcAft>
                      </a:pPr>
                      <a:r>
                        <a:rPr lang="ru-RU" sz="1400" dirty="0">
                          <a:solidFill>
                            <a:srgbClr val="000000"/>
                          </a:solidFill>
                          <a:latin typeface="Times New Roman"/>
                          <a:ea typeface="Songti SC"/>
                          <a:cs typeface="Arial Unicode MS"/>
                        </a:rPr>
                        <a:t>10</a:t>
                      </a:r>
                      <a:endParaRPr lang="ru-RU" sz="1200" dirty="0">
                        <a:latin typeface="Times New Roman"/>
                        <a:ea typeface="Songti SC"/>
                        <a:cs typeface="Arial Unicode MS"/>
                      </a:endParaRPr>
                    </a:p>
                  </a:txBody>
                  <a:tcPr marL="63500" marR="63500" marT="63500" marB="63500"/>
                </a:tc>
                <a:tc>
                  <a:txBody>
                    <a:bodyPr/>
                    <a:lstStyle/>
                    <a:p>
                      <a:pPr algn="ctr">
                        <a:lnSpc>
                          <a:spcPct val="115000"/>
                        </a:lnSpc>
                        <a:spcAft>
                          <a:spcPts val="0"/>
                        </a:spcAft>
                      </a:pPr>
                      <a:r>
                        <a:rPr lang="ru-RU" sz="1400">
                          <a:solidFill>
                            <a:srgbClr val="000000"/>
                          </a:solidFill>
                          <a:latin typeface="Times New Roman"/>
                          <a:ea typeface="Songti SC"/>
                          <a:cs typeface="Arial Unicode MS"/>
                        </a:rPr>
                        <a:t>15</a:t>
                      </a:r>
                      <a:endParaRPr lang="ru-RU" sz="1200">
                        <a:latin typeface="Times New Roman"/>
                        <a:ea typeface="Songti SC"/>
                        <a:cs typeface="Arial Unicode MS"/>
                      </a:endParaRPr>
                    </a:p>
                  </a:txBody>
                  <a:tcPr marL="63500" marR="63500" marT="63500" marB="63500"/>
                </a:tc>
                <a:tc>
                  <a:txBody>
                    <a:bodyPr/>
                    <a:lstStyle/>
                    <a:p>
                      <a:pPr algn="ctr">
                        <a:lnSpc>
                          <a:spcPct val="115000"/>
                        </a:lnSpc>
                        <a:spcAft>
                          <a:spcPts val="0"/>
                        </a:spcAft>
                      </a:pPr>
                      <a:r>
                        <a:rPr lang="ru-RU" sz="1400" dirty="0">
                          <a:solidFill>
                            <a:srgbClr val="000000"/>
                          </a:solidFill>
                          <a:latin typeface="Times New Roman"/>
                          <a:ea typeface="Songti SC"/>
                          <a:cs typeface="Arial Unicode MS"/>
                        </a:rPr>
                        <a:t>20</a:t>
                      </a:r>
                      <a:endParaRPr lang="ru-RU" sz="1200" dirty="0">
                        <a:latin typeface="Times New Roman"/>
                        <a:ea typeface="Songti SC"/>
                        <a:cs typeface="Arial Unicode MS"/>
                      </a:endParaRPr>
                    </a:p>
                  </a:txBody>
                  <a:tcPr marL="63500" marR="63500" marT="63500" marB="63500"/>
                </a:tc>
                <a:tc>
                  <a:txBody>
                    <a:bodyPr/>
                    <a:lstStyle/>
                    <a:p>
                      <a:pPr algn="ctr">
                        <a:lnSpc>
                          <a:spcPct val="115000"/>
                        </a:lnSpc>
                        <a:spcAft>
                          <a:spcPts val="0"/>
                        </a:spcAft>
                      </a:pPr>
                      <a:r>
                        <a:rPr lang="ru-RU" sz="1400">
                          <a:solidFill>
                            <a:srgbClr val="000000"/>
                          </a:solidFill>
                          <a:latin typeface="Times New Roman"/>
                          <a:ea typeface="Songti SC"/>
                          <a:cs typeface="Arial Unicode MS"/>
                        </a:rPr>
                        <a:t>30</a:t>
                      </a:r>
                      <a:endParaRPr lang="ru-RU" sz="1200">
                        <a:latin typeface="Times New Roman"/>
                        <a:ea typeface="Songti SC"/>
                        <a:cs typeface="Arial Unicode MS"/>
                      </a:endParaRPr>
                    </a:p>
                  </a:txBody>
                  <a:tcPr marL="63500" marR="63500" marT="63500" marB="63500"/>
                </a:tc>
                <a:tc>
                  <a:txBody>
                    <a:bodyPr/>
                    <a:lstStyle/>
                    <a:p>
                      <a:pPr algn="ctr">
                        <a:lnSpc>
                          <a:spcPct val="115000"/>
                        </a:lnSpc>
                        <a:spcAft>
                          <a:spcPts val="0"/>
                        </a:spcAft>
                      </a:pPr>
                      <a:r>
                        <a:rPr lang="ru-RU" sz="1400">
                          <a:solidFill>
                            <a:srgbClr val="000000"/>
                          </a:solidFill>
                          <a:latin typeface="Times New Roman"/>
                          <a:ea typeface="Songti SC"/>
                          <a:cs typeface="Arial Unicode MS"/>
                        </a:rPr>
                        <a:t>35</a:t>
                      </a:r>
                      <a:endParaRPr lang="ru-RU" sz="1200">
                        <a:latin typeface="Times New Roman"/>
                        <a:ea typeface="Songti SC"/>
                        <a:cs typeface="Arial Unicode MS"/>
                      </a:endParaRPr>
                    </a:p>
                  </a:txBody>
                  <a:tcPr marL="63500" marR="63500" marT="63500" marB="63500"/>
                </a:tc>
                <a:tc>
                  <a:txBody>
                    <a:bodyPr/>
                    <a:lstStyle/>
                    <a:p>
                      <a:pPr algn="ctr">
                        <a:lnSpc>
                          <a:spcPct val="115000"/>
                        </a:lnSpc>
                        <a:spcAft>
                          <a:spcPts val="0"/>
                        </a:spcAft>
                      </a:pPr>
                      <a:r>
                        <a:rPr lang="ru-RU" sz="1400" dirty="0">
                          <a:solidFill>
                            <a:srgbClr val="000000"/>
                          </a:solidFill>
                          <a:latin typeface="Times New Roman"/>
                          <a:ea typeface="Songti SC"/>
                          <a:cs typeface="Arial Unicode MS"/>
                        </a:rPr>
                        <a:t>40</a:t>
                      </a:r>
                      <a:endParaRPr lang="ru-RU" sz="1200" dirty="0">
                        <a:latin typeface="Times New Roman"/>
                        <a:ea typeface="Songti SC"/>
                        <a:cs typeface="Arial Unicode MS"/>
                      </a:endParaRPr>
                    </a:p>
                  </a:txBody>
                  <a:tcPr marL="63500" marR="63500" marT="63500" marB="63500"/>
                </a:tc>
              </a:tr>
              <a:tr h="478852">
                <a:tc>
                  <a:txBody>
                    <a:bodyPr/>
                    <a:lstStyle/>
                    <a:p>
                      <a:pPr algn="ctr">
                        <a:lnSpc>
                          <a:spcPct val="115000"/>
                        </a:lnSpc>
                        <a:spcAft>
                          <a:spcPts val="0"/>
                        </a:spcAft>
                      </a:pPr>
                      <a:r>
                        <a:rPr lang="ru-RU" sz="1400" dirty="0">
                          <a:solidFill>
                            <a:srgbClr val="000000"/>
                          </a:solidFill>
                          <a:latin typeface="Times New Roman"/>
                          <a:ea typeface="Songti SC"/>
                          <a:cs typeface="Arial Unicode MS"/>
                        </a:rPr>
                        <a:t>Интенсивность окраски (%)</a:t>
                      </a:r>
                      <a:endParaRPr lang="ru-RU" sz="1200" dirty="0">
                        <a:latin typeface="Times New Roman"/>
                        <a:ea typeface="Songti SC"/>
                        <a:cs typeface="Arial Unicode MS"/>
                      </a:endParaRPr>
                    </a:p>
                  </a:txBody>
                  <a:tcPr marL="63500" marR="63500" marT="63500" marB="63500"/>
                </a:tc>
                <a:tc>
                  <a:txBody>
                    <a:bodyPr/>
                    <a:lstStyle/>
                    <a:p>
                      <a:pPr algn="ctr">
                        <a:lnSpc>
                          <a:spcPct val="115000"/>
                        </a:lnSpc>
                        <a:spcAft>
                          <a:spcPts val="0"/>
                        </a:spcAft>
                      </a:pPr>
                      <a:r>
                        <a:rPr lang="ru-RU" sz="1400">
                          <a:solidFill>
                            <a:srgbClr val="000000"/>
                          </a:solidFill>
                          <a:latin typeface="Times New Roman"/>
                          <a:ea typeface="Songti SC"/>
                          <a:cs typeface="Arial Unicode MS"/>
                        </a:rPr>
                        <a:t>13</a:t>
                      </a:r>
                      <a:endParaRPr lang="ru-RU" sz="1200">
                        <a:latin typeface="Times New Roman"/>
                        <a:ea typeface="Songti SC"/>
                        <a:cs typeface="Arial Unicode MS"/>
                      </a:endParaRPr>
                    </a:p>
                  </a:txBody>
                  <a:tcPr marL="63500" marR="63500" marT="63500" marB="63500"/>
                </a:tc>
                <a:tc>
                  <a:txBody>
                    <a:bodyPr/>
                    <a:lstStyle/>
                    <a:p>
                      <a:pPr algn="ctr">
                        <a:lnSpc>
                          <a:spcPct val="115000"/>
                        </a:lnSpc>
                        <a:spcAft>
                          <a:spcPts val="0"/>
                        </a:spcAft>
                      </a:pPr>
                      <a:r>
                        <a:rPr lang="ru-RU" sz="1400">
                          <a:solidFill>
                            <a:srgbClr val="000000"/>
                          </a:solidFill>
                          <a:latin typeface="Times New Roman"/>
                          <a:ea typeface="Songti SC"/>
                          <a:cs typeface="Arial Unicode MS"/>
                        </a:rPr>
                        <a:t>32</a:t>
                      </a:r>
                      <a:endParaRPr lang="ru-RU" sz="1200">
                        <a:latin typeface="Times New Roman"/>
                        <a:ea typeface="Songti SC"/>
                        <a:cs typeface="Arial Unicode MS"/>
                      </a:endParaRPr>
                    </a:p>
                  </a:txBody>
                  <a:tcPr marL="63500" marR="63500" marT="63500" marB="63500"/>
                </a:tc>
                <a:tc>
                  <a:txBody>
                    <a:bodyPr/>
                    <a:lstStyle/>
                    <a:p>
                      <a:pPr algn="ctr">
                        <a:lnSpc>
                          <a:spcPct val="115000"/>
                        </a:lnSpc>
                        <a:spcAft>
                          <a:spcPts val="0"/>
                        </a:spcAft>
                      </a:pPr>
                      <a:r>
                        <a:rPr lang="ru-RU" sz="1400">
                          <a:solidFill>
                            <a:srgbClr val="000000"/>
                          </a:solidFill>
                          <a:latin typeface="Times New Roman"/>
                          <a:ea typeface="Songti SC"/>
                          <a:cs typeface="Arial Unicode MS"/>
                        </a:rPr>
                        <a:t>56</a:t>
                      </a:r>
                      <a:endParaRPr lang="ru-RU" sz="1200">
                        <a:latin typeface="Times New Roman"/>
                        <a:ea typeface="Songti SC"/>
                        <a:cs typeface="Arial Unicode MS"/>
                      </a:endParaRPr>
                    </a:p>
                  </a:txBody>
                  <a:tcPr marL="63500" marR="63500" marT="63500" marB="63500"/>
                </a:tc>
                <a:tc>
                  <a:txBody>
                    <a:bodyPr/>
                    <a:lstStyle/>
                    <a:p>
                      <a:pPr algn="ctr">
                        <a:lnSpc>
                          <a:spcPct val="115000"/>
                        </a:lnSpc>
                        <a:spcAft>
                          <a:spcPts val="0"/>
                        </a:spcAft>
                      </a:pPr>
                      <a:r>
                        <a:rPr lang="ru-RU" sz="1400">
                          <a:solidFill>
                            <a:srgbClr val="000000"/>
                          </a:solidFill>
                          <a:latin typeface="Times New Roman"/>
                          <a:ea typeface="Songti SC"/>
                          <a:cs typeface="Arial Unicode MS"/>
                        </a:rPr>
                        <a:t>83</a:t>
                      </a:r>
                      <a:endParaRPr lang="ru-RU" sz="1200">
                        <a:latin typeface="Times New Roman"/>
                        <a:ea typeface="Songti SC"/>
                        <a:cs typeface="Arial Unicode MS"/>
                      </a:endParaRPr>
                    </a:p>
                  </a:txBody>
                  <a:tcPr marL="63500" marR="63500" marT="63500" marB="63500"/>
                </a:tc>
                <a:tc>
                  <a:txBody>
                    <a:bodyPr/>
                    <a:lstStyle/>
                    <a:p>
                      <a:pPr algn="ctr">
                        <a:lnSpc>
                          <a:spcPct val="115000"/>
                        </a:lnSpc>
                        <a:spcAft>
                          <a:spcPts val="0"/>
                        </a:spcAft>
                      </a:pPr>
                      <a:r>
                        <a:rPr lang="ru-RU" sz="1400">
                          <a:solidFill>
                            <a:srgbClr val="000000"/>
                          </a:solidFill>
                          <a:latin typeface="Times New Roman"/>
                          <a:ea typeface="Songti SC"/>
                          <a:cs typeface="Arial Unicode MS"/>
                        </a:rPr>
                        <a:t>100</a:t>
                      </a:r>
                      <a:endParaRPr lang="ru-RU" sz="1200">
                        <a:latin typeface="Times New Roman"/>
                        <a:ea typeface="Songti SC"/>
                        <a:cs typeface="Arial Unicode MS"/>
                      </a:endParaRPr>
                    </a:p>
                  </a:txBody>
                  <a:tcPr marL="63500" marR="63500" marT="63500" marB="63500"/>
                </a:tc>
                <a:tc>
                  <a:txBody>
                    <a:bodyPr/>
                    <a:lstStyle/>
                    <a:p>
                      <a:pPr algn="ctr">
                        <a:lnSpc>
                          <a:spcPct val="115000"/>
                        </a:lnSpc>
                        <a:spcAft>
                          <a:spcPts val="0"/>
                        </a:spcAft>
                      </a:pPr>
                      <a:r>
                        <a:rPr lang="ru-RU" sz="1400" dirty="0">
                          <a:solidFill>
                            <a:srgbClr val="000000"/>
                          </a:solidFill>
                          <a:latin typeface="Times New Roman"/>
                          <a:ea typeface="Songti SC"/>
                          <a:cs typeface="Arial Unicode MS"/>
                        </a:rPr>
                        <a:t>100</a:t>
                      </a:r>
                      <a:endParaRPr lang="ru-RU" sz="1200" dirty="0">
                        <a:latin typeface="Times New Roman"/>
                        <a:ea typeface="Songti SC"/>
                        <a:cs typeface="Arial Unicode MS"/>
                      </a:endParaRPr>
                    </a:p>
                  </a:txBody>
                  <a:tcPr marL="63500" marR="63500" marT="63500" marB="63500"/>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160</TotalTime>
  <Words>1480</Words>
  <Application>Microsoft Office PowerPoint</Application>
  <PresentationFormat>Экран (4:3)</PresentationFormat>
  <Paragraphs>133</Paragraphs>
  <Slides>12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Тема Office</vt:lpstr>
      <vt:lpstr>   РЕГИОНАЛЬНАЯ СТАЖИРОВОЧНАЯ ПЛОЩАДКА  «ОГЭ и ЕГЭ по биологии. Задания повышенного уровня 2 части ».                                                                              23.03.2026г.                                                                         Дорофеева Ю.В.                                учитель биологии ВК МОАУ «СОШ №52 г. Орска»  </vt:lpstr>
      <vt:lpstr> Пример 1. ИЗМЕНЧИВОСТЬ ПРИЗНАКОВ У ОРГАНИЗМОВ </vt:lpstr>
      <vt:lpstr>     Используя содержание текста «Изменчивость признаков у организмов» и знания из школьного курса биологии, ответьте на вопросы. 1) Каково биологическое значение ненаследственной изменчивости?  2) Что такое мутация? 3) С каким процессом связана комбинативная изменчивость? </vt:lpstr>
      <vt:lpstr>   Пример 2. ГИПОТЕЗА СПОНТАННОГО ЗАРОЖДЕНИЯ ЖИЗНИ </vt:lpstr>
      <vt:lpstr>       Используя содержание текста «Теория спонтанного зарождения жизни» и знания из школьного курса биологии, ответьте на следующие вопросы.       1) В чём суть гипотезы спонтанного зарождения жизни?       2) Как пришёл к своим взглядам Аристотель?       3) Что являлось активным началом зарождения жизни по Ван Гельмонту?</vt:lpstr>
      <vt:lpstr>        Задания линии 22 ЕГЭ контролируют предметные и метапредметные умения касающиеся организации биологического эксперимента: постановка отрицательного контроля, формулирование нулевой гипотезы, обоснование условий биологического эксперимента.        Задания повышенного уровня сложности построены на содержании всех проверяемых разделов кодификатора.  </vt:lpstr>
      <vt:lpstr>Пример задания первого типа</vt:lpstr>
      <vt:lpstr> Элементы ответа: </vt:lpstr>
      <vt:lpstr> Пример задания второго типа </vt:lpstr>
      <vt:lpstr> Элементы ответа: </vt:lpstr>
      <vt:lpstr>Пример задания третьего типа</vt:lpstr>
      <vt:lpstr>Элементы ответа: </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Содержание КИМ ОГЭ по биологии 2026. Изменения в КИМ ОГЭ 2026 года.                                                                                                              Дорофеева Ю.В.                                                          учитель биологии ВК МОАУ «СОШ №52 г.Орска»  </dc:title>
  <dc:creator>max</dc:creator>
  <cp:lastModifiedBy>max</cp:lastModifiedBy>
  <cp:revision>11</cp:revision>
  <dcterms:created xsi:type="dcterms:W3CDTF">2025-10-05T08:07:54Z</dcterms:created>
  <dcterms:modified xsi:type="dcterms:W3CDTF">2026-03-20T16:37:27Z</dcterms:modified>
</cp:coreProperties>
</file>