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6" r:id="rId5"/>
    <p:sldId id="301" r:id="rId6"/>
    <p:sldId id="291" r:id="rId7"/>
    <p:sldId id="292" r:id="rId8"/>
    <p:sldId id="276" r:id="rId9"/>
    <p:sldId id="293" r:id="rId10"/>
    <p:sldId id="295" r:id="rId11"/>
    <p:sldId id="300" r:id="rId12"/>
    <p:sldId id="299" r:id="rId13"/>
    <p:sldId id="297" r:id="rId14"/>
    <p:sldId id="298" r:id="rId15"/>
    <p:sldId id="296" r:id="rId16"/>
    <p:sldId id="29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8" d="100"/>
          <a:sy n="88" d="100"/>
        </p:scale>
        <p:origin x="-2304" y="-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1280872" y="1174924"/>
            <a:ext cx="7251567" cy="4248472"/>
          </a:xfrm>
          <a:prstGeom prst="roundRect">
            <a:avLst/>
          </a:prstGeom>
          <a:solidFill>
            <a:schemeClr val="lt1">
              <a:alpha val="57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205869" y="2934061"/>
            <a:ext cx="6066907" cy="1152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81128"/>
            <a:ext cx="1626659" cy="18804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12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02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573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755576" y="437456"/>
            <a:ext cx="8136904" cy="6192688"/>
          </a:xfrm>
          <a:prstGeom prst="roundRect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-2087785" y="2324582"/>
            <a:ext cx="6572859" cy="20382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211144" cy="99365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282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378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715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997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08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94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4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27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2CC29-3107-46C9-97B5-70F74598B9A2}" type="datetimeFigureOut">
              <a:rPr lang="ru-RU" smtClean="0"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685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84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23528" y="2636912"/>
            <a:ext cx="925252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600" b="1" dirty="0" smtClean="0">
                <a:ln w="38100">
                  <a:noFill/>
                </a:ln>
                <a:solidFill>
                  <a:srgbClr val="002060"/>
                </a:solidFill>
                <a:latin typeface="Comic Sans MS" pitchFamily="66" charset="0"/>
              </a:rPr>
              <a:t>Ф</a:t>
            </a:r>
            <a:r>
              <a:rPr kumimoji="0" lang="ru-RU" sz="4600" b="1" i="0" u="none" strike="noStrike" kern="1200" cap="none" spc="0" normalizeH="0" baseline="0" noProof="0" dirty="0" err="1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ормирование</a:t>
            </a:r>
            <a:r>
              <a:rPr kumimoji="0" lang="ru-RU" sz="4600" b="1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функциональной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грамотности </a:t>
            </a:r>
            <a:br>
              <a:rPr kumimoji="0" lang="ru-RU" sz="4600" b="1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</a:br>
            <a:r>
              <a:rPr kumimoji="0" lang="ru-RU" sz="4600" b="1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на уроках математики</a:t>
            </a:r>
            <a:endParaRPr kumimoji="0" lang="ru-RU" sz="4600" b="1" i="0" u="none" strike="noStrike" kern="1200" cap="none" spc="0" normalizeH="0" baseline="0" noProof="0" dirty="0">
              <a:ln w="38100"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30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548680"/>
            <a:ext cx="7365504" cy="4525963"/>
          </a:xfrm>
        </p:spPr>
        <p:txBody>
          <a:bodyPr>
            <a:noAutofit/>
          </a:bodyPr>
          <a:lstStyle/>
          <a:p>
            <a:r>
              <a:rPr lang="ru-RU" dirty="0"/>
              <a:t>· Дети недостаточно владеют смысловым чтением;</a:t>
            </a:r>
            <a:br>
              <a:rPr lang="ru-RU" dirty="0"/>
            </a:br>
            <a:r>
              <a:rPr lang="ru-RU" dirty="0"/>
              <a:t>·Не справляются с задачами на интерпретацию информации;</a:t>
            </a:r>
            <a:br>
              <a:rPr lang="ru-RU" dirty="0"/>
            </a:br>
            <a:r>
              <a:rPr lang="ru-RU" dirty="0"/>
              <a:t>·Затрудняются в решении задач, требующих анализа, обобщения;</a:t>
            </a:r>
            <a:br>
              <a:rPr lang="ru-RU" dirty="0"/>
            </a:br>
            <a:r>
              <a:rPr lang="ru-RU" dirty="0"/>
              <a:t>·Не умеют высказывать предположения, строить доказательства;</a:t>
            </a:r>
            <a:br>
              <a:rPr lang="ru-RU" dirty="0"/>
            </a:br>
            <a:r>
              <a:rPr lang="ru-RU" dirty="0"/>
              <a:t>·Недостаточно сформировано умение работать с моделями.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007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211144" cy="99365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rgbClr val="C00000"/>
                </a:solidFill>
              </a:rPr>
              <a:t>Наглядные </a:t>
            </a:r>
            <a:r>
              <a:rPr lang="ru-RU" b="1" dirty="0">
                <a:solidFill>
                  <a:srgbClr val="C00000"/>
                </a:solidFill>
              </a:rPr>
              <a:t>методы</a:t>
            </a:r>
            <a:r>
              <a:rPr lang="ru-RU" dirty="0">
                <a:solidFill>
                  <a:srgbClr val="C00000"/>
                </a:solidFill>
              </a:rPr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2</a:t>
            </a:r>
            <a:r>
              <a:rPr lang="ru-RU" sz="2700" dirty="0"/>
              <a:t>. </a:t>
            </a:r>
            <a:r>
              <a:rPr lang="ru-RU" sz="3600" b="1" dirty="0"/>
              <a:t>Выбирать нужную информацию и использовать ее.</a:t>
            </a:r>
            <a:br>
              <a:rPr lang="ru-RU" sz="3600" b="1" dirty="0"/>
            </a:br>
            <a:r>
              <a:rPr lang="ru-RU" sz="3600" b="1" dirty="0"/>
              <a:t>Задача:</a:t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323789"/>
            <a:ext cx="7509520" cy="412954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Лифт поднимается с первого этажа на третий за 6 секунд. За сколько секунд он поднимается с первого этажа на пятый? </a:t>
            </a:r>
          </a:p>
          <a:p>
            <a:r>
              <a:rPr lang="ru-RU" dirty="0"/>
              <a:t>Ответ:  С 1  этажа на третий 2 проёма, значит, на 1 проём 6:2=3 сек, тогда с1 </a:t>
            </a:r>
            <a:r>
              <a:rPr lang="ru-RU" dirty="0" smtClean="0"/>
              <a:t>по  5  </a:t>
            </a:r>
            <a:r>
              <a:rPr lang="ru-RU" dirty="0"/>
              <a:t>- 4 проёма, </a:t>
            </a:r>
          </a:p>
          <a:p>
            <a:r>
              <a:rPr lang="ru-RU" dirty="0"/>
              <a:t>4 *3 = 12 секунд.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7494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rgbClr val="C00000"/>
                </a:solidFill>
              </a:rPr>
              <a:t>Проблемно </a:t>
            </a:r>
            <a:r>
              <a:rPr lang="ru-RU" b="1" dirty="0">
                <a:solidFill>
                  <a:srgbClr val="C00000"/>
                </a:solidFill>
              </a:rPr>
              <a:t>–поисковые методы.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практическом применении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составляющими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математической грамотности будут навыки и умения школьников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позволяющие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им: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1. Находить информацию и критически ее оценивать.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Задача: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3861048"/>
            <a:ext cx="7437512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     Мужчина </a:t>
            </a:r>
            <a:r>
              <a:rPr lang="ru-RU" sz="2400" dirty="0"/>
              <a:t>и его дочь идут навстречу друг к другу, а собака Жучка бегает от одного к другому, пробегая  300 метров в минуту.  Какое расстояние пробежит собака, если скорость  мужчины 4 км/ч, скорость его дочери  3 </a:t>
            </a:r>
            <a:r>
              <a:rPr lang="ru-RU" sz="2400" dirty="0" smtClean="0"/>
              <a:t>   км/ч</a:t>
            </a:r>
            <a:r>
              <a:rPr lang="ru-RU" sz="2400" dirty="0"/>
              <a:t>, а встретились они через  3 минуты после того,  как Жучка начала бегать?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2129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848872" cy="993654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Какие примеры заданий </a:t>
            </a:r>
            <a:r>
              <a:rPr lang="ru-RU" sz="2000" b="1" dirty="0" smtClean="0">
                <a:solidFill>
                  <a:srgbClr val="C00000"/>
                </a:solidFill>
              </a:rPr>
              <a:t>способствуют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развитию функциональной </a:t>
            </a:r>
            <a:r>
              <a:rPr lang="ru-RU" sz="2000" b="1" dirty="0" smtClean="0">
                <a:solidFill>
                  <a:srgbClr val="C00000"/>
                </a:solidFill>
              </a:rPr>
              <a:t>грамотности: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00808"/>
            <a:ext cx="7992888" cy="4525963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текста задачи по рисунку. Ученикам демонстрируют рисунок и дают задание составить и решить задачу.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Восстановление задачи из «деформированного» текста. Например, в задаче нужно восстановить порядок предложений, а затем прочитать полученный текст.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Работа над решённой задачей. Такой вид работы направлен на развитие умения анализировать способ решения математической проблемы.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Представление ситуации, описанной в задаче, в реальной жизни.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Задания на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трактование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значений математических терминов. Например, нужно объяснить смысл слов: уменьшаемое, вычитаемое, слагаемые.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Задания на составление верных связных высказываний. Например, нужно прочитать предложения, вставив пропущенные слова: «От … слагаемых … не меняется».</a:t>
            </a:r>
          </a:p>
        </p:txBody>
      </p:sp>
    </p:spTree>
    <p:extLst>
      <p:ext uri="{BB962C8B-B14F-4D97-AF65-F5344CB8AC3E}">
        <p14:creationId xmlns:p14="http://schemas.microsoft.com/office/powerpoint/2010/main" val="2098889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692696"/>
            <a:ext cx="7293496" cy="5534075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b="1" dirty="0"/>
              <a:t>Каждодневная работа учителя на уроке и задания, которые он выбирает, формируют функциональную грамотность учащихся, соответствующую их возрастной ступени. Если на каждом уроке использовать задания по формированию функциональной грамотности, то систематическая работа по данной проблеме даст хорошие результаты.</a:t>
            </a:r>
          </a:p>
        </p:txBody>
      </p:sp>
    </p:spTree>
    <p:extLst>
      <p:ext uri="{BB962C8B-B14F-4D97-AF65-F5344CB8AC3E}">
        <p14:creationId xmlns:p14="http://schemas.microsoft.com/office/powerpoint/2010/main" val="731299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403648" y="2457437"/>
            <a:ext cx="756084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spcBef>
                <a:spcPct val="20000"/>
              </a:spcBef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+mn-ea"/>
                <a:cs typeface="+mn-cs"/>
              </a:rPr>
              <a:t>Функциональная грамотность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+mn-ea"/>
                <a:cs typeface="+mn-cs"/>
              </a:rPr>
              <a:t>является ключевой основой формирования УУД, более того, этот комплекс навыков и компетенций необходим школьнику для жизни в мире будущего.</a:t>
            </a:r>
          </a:p>
        </p:txBody>
      </p:sp>
    </p:spTree>
    <p:extLst>
      <p:ext uri="{BB962C8B-B14F-4D97-AF65-F5344CB8AC3E}">
        <p14:creationId xmlns:p14="http://schemas.microsoft.com/office/powerpoint/2010/main" val="3975117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634"/>
            <a:ext cx="8712968" cy="653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68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548680"/>
            <a:ext cx="7077472" cy="6120680"/>
          </a:xfrm>
        </p:spPr>
        <p:txBody>
          <a:bodyPr>
            <a:normAutofit fontScale="85000" lnSpcReduction="20000"/>
          </a:bodyPr>
          <a:lstStyle/>
          <a:p>
            <a:pPr marL="0" lvl="0" indent="0" algn="ctr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4500" b="1" kern="0" dirty="0">
                <a:solidFill>
                  <a:sysClr val="windowText" lastClr="000000"/>
                </a:solidFill>
                <a:latin typeface="Comic Sans MS" pitchFamily="66" charset="0"/>
              </a:rPr>
              <a:t>Функциональная грамотность </a:t>
            </a:r>
            <a:r>
              <a:rPr lang="ru-RU" sz="4500" kern="0" dirty="0">
                <a:solidFill>
                  <a:sysClr val="windowText" lastClr="000000"/>
                </a:solidFill>
                <a:latin typeface="Comic Sans MS" pitchFamily="66" charset="0"/>
              </a:rPr>
              <a:t>– это способность применять приобретённые знания, умения и навыки для решения жизненных задач в различных сферах.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652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908720"/>
            <a:ext cx="925252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38100"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Составляющие функциональной грамотности</a:t>
            </a:r>
            <a:endParaRPr kumimoji="0" lang="ru-RU" sz="3200" b="1" i="0" u="none" strike="noStrike" kern="1200" cap="none" spc="0" normalizeH="0" baseline="0" noProof="0" dirty="0">
              <a:ln w="38100"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57857" y="2564904"/>
            <a:ext cx="4572000" cy="28715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1" indent="-228600" defTabSz="10668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  <a:defRPr/>
            </a:pPr>
            <a:r>
              <a:rPr lang="ru-RU" sz="2800" dirty="0">
                <a:ln w="3175"/>
                <a:solidFill>
                  <a:sysClr val="windowText" lastClr="000000"/>
                </a:solidFill>
                <a:latin typeface="Comic Sans MS" pitchFamily="66" charset="0"/>
              </a:rPr>
              <a:t>Математическая</a:t>
            </a:r>
          </a:p>
          <a:p>
            <a:pPr marL="228600" lvl="1" indent="-228600" defTabSz="10668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  <a:defRPr/>
            </a:pPr>
            <a:r>
              <a:rPr lang="ru-RU" sz="2800" dirty="0">
                <a:ln w="3175"/>
                <a:solidFill>
                  <a:sysClr val="windowText" lastClr="000000"/>
                </a:solidFill>
                <a:latin typeface="Comic Sans MS" pitchFamily="66" charset="0"/>
              </a:rPr>
              <a:t>Финансовая</a:t>
            </a:r>
          </a:p>
          <a:p>
            <a:pPr marL="228600" lvl="1" indent="-228600" defTabSz="10668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  <a:defRPr/>
            </a:pPr>
            <a:r>
              <a:rPr lang="ru-RU" sz="2800" dirty="0">
                <a:ln w="3175"/>
                <a:solidFill>
                  <a:sysClr val="windowText" lastClr="000000"/>
                </a:solidFill>
                <a:latin typeface="Comic Sans MS" pitchFamily="66" charset="0"/>
              </a:rPr>
              <a:t>Естественнонаучная</a:t>
            </a:r>
          </a:p>
          <a:p>
            <a:pPr marL="228600" lvl="1" indent="-228600" defTabSz="10668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  <a:defRPr/>
            </a:pPr>
            <a:r>
              <a:rPr lang="ru-RU" sz="2800" dirty="0" smtClean="0">
                <a:ln w="3175"/>
                <a:solidFill>
                  <a:sysClr val="windowText" lastClr="000000"/>
                </a:solidFill>
                <a:latin typeface="Comic Sans MS" pitchFamily="66" charset="0"/>
              </a:rPr>
              <a:t>Читательская</a:t>
            </a:r>
            <a:endParaRPr lang="ru-RU" sz="2800" dirty="0">
              <a:ln w="3175"/>
              <a:solidFill>
                <a:sysClr val="windowText" lastClr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396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3"/>
          <p:cNvSpPr txBox="1"/>
          <p:nvPr/>
        </p:nvSpPr>
        <p:spPr>
          <a:xfrm>
            <a:off x="1547664" y="1353479"/>
            <a:ext cx="7272808" cy="230425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3600" b="1" strike="noStrike" spc="-1" dirty="0" smtClean="0">
                <a:latin typeface="Comic Sans MS" pitchFamily="66" charset="0"/>
              </a:rPr>
              <a:t>Математическая </a:t>
            </a:r>
            <a:r>
              <a:rPr lang="ru-RU" sz="3600" b="1" strike="noStrike" spc="-1" dirty="0">
                <a:latin typeface="Comic Sans MS" pitchFamily="66" charset="0"/>
              </a:rPr>
              <a:t>грамотность </a:t>
            </a:r>
            <a:r>
              <a:rPr lang="ru-RU" sz="3600" strike="noStrike" spc="-1" dirty="0">
                <a:latin typeface="Comic Sans MS" pitchFamily="66" charset="0"/>
              </a:rPr>
              <a:t>– это способность индивидуума проводить математические рассуждения и формулировать, применять, интерпретировать математику для решения проблем в разнообразных контекстах реального мира. </a:t>
            </a:r>
            <a:endParaRPr lang="ru-RU" sz="36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7766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86448" y="692696"/>
            <a:ext cx="2283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Структура заданий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268760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Реальный мир </a:t>
            </a:r>
            <a:r>
              <a:rPr lang="ru-RU" b="1" dirty="0" smtClean="0"/>
              <a:t>                                         Математический </a:t>
            </a:r>
            <a:r>
              <a:rPr lang="ru-RU" b="1" dirty="0"/>
              <a:t>мир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36096" y="1833938"/>
            <a:ext cx="2304256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Математическая проблема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9672" y="1833938"/>
            <a:ext cx="2304256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Проблема в контексте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3671890" y="1833938"/>
            <a:ext cx="1944216" cy="79208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Формулировать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19672" y="4941168"/>
            <a:ext cx="2304256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Результаты в </a:t>
            </a:r>
            <a:r>
              <a:rPr lang="ru-RU" b="1" dirty="0" smtClean="0">
                <a:solidFill>
                  <a:schemeClr val="tx1"/>
                </a:solidFill>
              </a:rPr>
              <a:t>контексте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08104" y="4941168"/>
            <a:ext cx="2304256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Математические результаты</a:t>
            </a:r>
          </a:p>
        </p:txBody>
      </p:sp>
      <p:sp>
        <p:nvSpPr>
          <p:cNvPr id="14" name="Стрелка вправо 13"/>
          <p:cNvSpPr/>
          <p:nvPr/>
        </p:nvSpPr>
        <p:spPr>
          <a:xfrm rot="10800000">
            <a:off x="3756127" y="5013176"/>
            <a:ext cx="1944216" cy="79208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635462" y="5239943"/>
            <a:ext cx="238631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Интерпретировать</a:t>
            </a:r>
            <a:r>
              <a:rPr lang="ru-RU" sz="16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1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2483768" y="2626026"/>
            <a:ext cx="648072" cy="2315142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оц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е н и в а </a:t>
            </a:r>
            <a:r>
              <a:rPr lang="ru-RU" sz="1400" dirty="0" err="1" smtClean="0">
                <a:solidFill>
                  <a:schemeClr val="tx1"/>
                </a:solidFill>
              </a:rPr>
              <a:t>ть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6336196" y="2626026"/>
            <a:ext cx="648072" cy="2315142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пр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и </a:t>
            </a:r>
            <a:r>
              <a:rPr lang="ru-RU" sz="1400" dirty="0" err="1" smtClean="0">
                <a:solidFill>
                  <a:schemeClr val="tx1"/>
                </a:solidFill>
              </a:rPr>
              <a:t>ме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н я т ь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419872" y="3284984"/>
            <a:ext cx="2664296" cy="9361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Рассуждать</a:t>
            </a:r>
          </a:p>
        </p:txBody>
      </p:sp>
    </p:spTree>
    <p:extLst>
      <p:ext uri="{BB962C8B-B14F-4D97-AF65-F5344CB8AC3E}">
        <p14:creationId xmlns:p14="http://schemas.microsoft.com/office/powerpoint/2010/main" val="1141435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763688" y="908719"/>
            <a:ext cx="727280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itchFamily="66" charset="0"/>
              </a:rPr>
              <a:t>Пачка бумаги “Белее снега” стоит 300 рублей. Тимур пришёл в магазин за бумагой, имея в кармане 10000 рублей. Какое наибольшее количество пачек этой бумаги сможет купить Тимур?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5" name="Picture 4" descr="D:\школа Черепаново\19-20\вытупление функциональная грамотность\моя презентация\Рисунок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37147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школа Черепаново\19-20\вытупление функциональная грамотность\моя презентация\Рисунок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747" y="3171700"/>
            <a:ext cx="3200400" cy="32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284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из ОГЭ № 1-5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5112568" cy="4781128"/>
          </a:xfrm>
        </p:spPr>
        <p:txBody>
          <a:bodyPr>
            <a:noAutofit/>
          </a:bodyPr>
          <a:lstStyle/>
          <a:p>
            <a:r>
              <a:rPr lang="ru-RU" sz="1600" dirty="0"/>
              <a:t>Андрей и его друзья собираются поехать в отпуск на две недели. Предварительно они наметили маршрут, представленный на рисунке. Они планируют на велосипедах добраться от города </a:t>
            </a:r>
            <a:r>
              <a:rPr lang="ru-RU" sz="1600" dirty="0" err="1"/>
              <a:t>Гранюк</a:t>
            </a:r>
            <a:r>
              <a:rPr lang="ru-RU" sz="1600" dirty="0"/>
              <a:t> до кемпинга, обозначенного на рисунке цифрой 7, за 4 дня, а потом поставить там палатки и отдыхать в море. Друзья собираются выехать рано утром и в первый день добраться до хутора Южный, где живет бабушка Андрея. Там есть озеро, в котором можно купаться и ловить рыбу, что они и собираются делать до обеда следующего дня. Потом планируется доехать до поселка Быково и заночевать там в мини‐отеле. На следующий день они собираются проехать 24 км до города </a:t>
            </a:r>
            <a:r>
              <a:rPr lang="ru-RU" sz="1600" dirty="0" err="1"/>
              <a:t>Гусевск</a:t>
            </a:r>
            <a:r>
              <a:rPr lang="ru-RU" sz="1600" dirty="0"/>
              <a:t> вдоль степного заказника и переночевать в одной из гостиниц. Заказник обозначен на рисунке цифрой 8. Из </a:t>
            </a:r>
            <a:r>
              <a:rPr lang="ru-RU" sz="1600" dirty="0" err="1"/>
              <a:t>Гусевска</a:t>
            </a:r>
            <a:r>
              <a:rPr lang="ru-RU" sz="1600" dirty="0"/>
              <a:t> в поселок </a:t>
            </a:r>
            <a:r>
              <a:rPr lang="ru-RU" sz="1600" dirty="0" err="1"/>
              <a:t>Домарку</a:t>
            </a:r>
            <a:r>
              <a:rPr lang="ru-RU" sz="1600" dirty="0"/>
              <a:t>, где расположен кемпинг, можно доехать напрямую или через деревню </a:t>
            </a:r>
            <a:r>
              <a:rPr lang="ru-RU" sz="1600" dirty="0" err="1"/>
              <a:t>Астрелка</a:t>
            </a:r>
            <a:r>
              <a:rPr lang="ru-RU" sz="1600" dirty="0"/>
              <a:t>. Прямой путь короче, но там в эти дни идет ремонт дороги, и пока неизвестно, где можно будет проехать быстрее.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380" y="1600200"/>
            <a:ext cx="252823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662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259632" y="404664"/>
            <a:ext cx="7416824" cy="895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400" b="1" strike="noStrike" spc="-1" dirty="0">
                <a:latin typeface="Comic Sans MS" pitchFamily="66" charset="0"/>
              </a:rPr>
              <a:t>Упражнения на понимание и интерпретацию различных отношений между математическими понятиями — работа с математическими объектами.</a:t>
            </a:r>
          </a:p>
          <a:p>
            <a:endParaRPr lang="ru-RU" sz="1800" b="0" strike="noStrike" spc="-1" dirty="0">
              <a:latin typeface="Arial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2892"/>
          <a:stretch/>
        </p:blipFill>
        <p:spPr>
          <a:xfrm>
            <a:off x="2267744" y="2060848"/>
            <a:ext cx="4752528" cy="447525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1049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910927" cy="576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0865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543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из ОГЭ № 1-5</vt:lpstr>
      <vt:lpstr>Презентация PowerPoint</vt:lpstr>
      <vt:lpstr>Презентация PowerPoint</vt:lpstr>
      <vt:lpstr>Презентация PowerPoint</vt:lpstr>
      <vt:lpstr>  Наглядные методы:          2. Выбирать нужную информацию и использовать ее. Задача: </vt:lpstr>
      <vt:lpstr>     Проблемно –поисковые методы.     В практическом применении составляющими математической грамотности будут навыки и умения школьников, позволяющие им: 1. Находить информацию и критически ее оценивать. Задача: </vt:lpstr>
      <vt:lpstr>Какие примеры заданий способствуют  развитию функциональной грамотности: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«Математика 1»</dc:title>
  <dc:creator>Ольга</dc:creator>
  <cp:lastModifiedBy>hohlova-in</cp:lastModifiedBy>
  <cp:revision>58</cp:revision>
  <dcterms:created xsi:type="dcterms:W3CDTF">2016-03-12T21:35:53Z</dcterms:created>
  <dcterms:modified xsi:type="dcterms:W3CDTF">2026-01-21T05:40:47Z</dcterms:modified>
</cp:coreProperties>
</file>