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9" r:id="rId2"/>
    <p:sldId id="256" r:id="rId3"/>
    <p:sldId id="257" r:id="rId4"/>
    <p:sldId id="263" r:id="rId5"/>
    <p:sldId id="258" r:id="rId6"/>
    <p:sldId id="260" r:id="rId7"/>
    <p:sldId id="261" r:id="rId8"/>
    <p:sldId id="262" r:id="rId9"/>
    <p:sldId id="264" r:id="rId10"/>
    <p:sldId id="265" r:id="rId11"/>
    <p:sldId id="268" r:id="rId12"/>
    <p:sldId id="267" r:id="rId13"/>
    <p:sldId id="266" r:id="rId14"/>
    <p:sldId id="269" r:id="rId15"/>
    <p:sldId id="270" r:id="rId16"/>
    <p:sldId id="271" r:id="rId17"/>
    <p:sldId id="274" r:id="rId18"/>
    <p:sldId id="275" r:id="rId19"/>
    <p:sldId id="273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 ОГЭ</c:v>
                </c:pt>
              </c:strCache>
            </c:strRef>
          </c:tx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35</c:v>
                </c:pt>
                <c:pt idx="1">
                  <c:v>38</c:v>
                </c:pt>
                <c:pt idx="2">
                  <c:v>33</c:v>
                </c:pt>
                <c:pt idx="3">
                  <c:v>19</c:v>
                </c:pt>
                <c:pt idx="4">
                  <c:v>14</c:v>
                </c:pt>
              </c:numCache>
            </c:numRef>
          </c:val>
        </c:ser>
        <c:marker val="1"/>
        <c:axId val="75954048"/>
        <c:axId val="75955584"/>
      </c:lineChart>
      <c:catAx>
        <c:axId val="75954048"/>
        <c:scaling>
          <c:orientation val="minMax"/>
        </c:scaling>
        <c:axPos val="b"/>
        <c:numFmt formatCode="General" sourceLinked="1"/>
        <c:tickLblPos val="nextTo"/>
        <c:crossAx val="75955584"/>
        <c:crosses val="autoZero"/>
        <c:auto val="1"/>
        <c:lblAlgn val="ctr"/>
        <c:lblOffset val="100"/>
      </c:catAx>
      <c:valAx>
        <c:axId val="75955584"/>
        <c:scaling>
          <c:orientation val="minMax"/>
        </c:scaling>
        <c:axPos val="l"/>
        <c:majorGridlines/>
        <c:numFmt formatCode="General" sourceLinked="1"/>
        <c:tickLblPos val="nextTo"/>
        <c:crossAx val="7595404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/>
              <a:t>Средний процент выполнения заданий блока</a:t>
            </a:r>
            <a:r>
              <a:rPr lang="ru-RU" sz="1200" baseline="0"/>
              <a:t> </a:t>
            </a:r>
          </a:p>
          <a:p>
            <a:pPr>
              <a:defRPr/>
            </a:pPr>
            <a:r>
              <a:rPr lang="ru-RU" sz="1200" baseline="0"/>
              <a:t>"Химия и жизнь"</a:t>
            </a:r>
            <a:endParaRPr lang="ru-RU" sz="120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marker>
            <c:symbol val="none"/>
          </c:marker>
          <c:cat>
            <c:numRef>
              <c:f>Лист1!$A$2:$A$3</c:f>
              <c:numCache>
                <c:formatCode>General</c:formatCode>
                <c:ptCount val="2"/>
                <c:pt idx="0">
                  <c:v>24</c:v>
                </c:pt>
                <c:pt idx="1">
                  <c:v>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</c:v>
                </c:pt>
                <c:pt idx="1">
                  <c:v>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marker>
            <c:symbol val="none"/>
          </c:marker>
          <c:cat>
            <c:numRef>
              <c:f>Лист1!$A$2:$A$3</c:f>
              <c:numCache>
                <c:formatCode>General</c:formatCode>
                <c:ptCount val="2"/>
                <c:pt idx="0">
                  <c:v>24</c:v>
                </c:pt>
                <c:pt idx="1">
                  <c:v>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55</c:v>
                </c:pt>
                <c:pt idx="1">
                  <c:v>100</c:v>
                </c:pt>
              </c:numCache>
            </c:numRef>
          </c:val>
        </c:ser>
        <c:marker val="1"/>
        <c:axId val="100740096"/>
        <c:axId val="100742272"/>
      </c:lineChart>
      <c:catAx>
        <c:axId val="1007400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</c:title>
        <c:numFmt formatCode="General" sourceLinked="1"/>
        <c:tickLblPos val="nextTo"/>
        <c:crossAx val="100742272"/>
        <c:crosses val="autoZero"/>
        <c:auto val="1"/>
        <c:lblAlgn val="ctr"/>
        <c:lblOffset val="100"/>
      </c:catAx>
      <c:valAx>
        <c:axId val="10074227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 выполнения</a:t>
                </a:r>
              </a:p>
            </c:rich>
          </c:tx>
        </c:title>
        <c:numFmt formatCode="General" sourceLinked="1"/>
        <c:tickLblPos val="nextTo"/>
        <c:crossAx val="100740096"/>
        <c:crosses val="autoZero"/>
        <c:crossBetween val="between"/>
      </c:valAx>
    </c:plotArea>
    <c:legend>
      <c:legendPos val="r"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/>
              <a:t>Средний процент выполнения заданий блока</a:t>
            </a:r>
            <a:endParaRPr lang="ru-RU" sz="1200" baseline="0"/>
          </a:p>
          <a:p>
            <a:pPr>
              <a:defRPr/>
            </a:pPr>
            <a:r>
              <a:rPr lang="ru-RU" sz="1200" baseline="0"/>
              <a:t>"Типы расчетных задач"</a:t>
            </a:r>
            <a:endParaRPr lang="ru-RU" sz="120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23</c:v>
                </c:pt>
                <c:pt idx="1">
                  <c:v>26</c:v>
                </c:pt>
                <c:pt idx="2">
                  <c:v>27</c:v>
                </c:pt>
                <c:pt idx="3">
                  <c:v>28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88</c:v>
                </c:pt>
                <c:pt idx="2">
                  <c:v>88</c:v>
                </c:pt>
                <c:pt idx="3">
                  <c:v>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23</c:v>
                </c:pt>
                <c:pt idx="1">
                  <c:v>26</c:v>
                </c:pt>
                <c:pt idx="2">
                  <c:v>27</c:v>
                </c:pt>
                <c:pt idx="3">
                  <c:v>28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95.5</c:v>
                </c:pt>
                <c:pt idx="1">
                  <c:v>82</c:v>
                </c:pt>
                <c:pt idx="2">
                  <c:v>91</c:v>
                </c:pt>
                <c:pt idx="3">
                  <c:v>55</c:v>
                </c:pt>
              </c:numCache>
            </c:numRef>
          </c:val>
        </c:ser>
        <c:marker val="1"/>
        <c:axId val="100436608"/>
        <c:axId val="100442880"/>
      </c:lineChart>
      <c:catAx>
        <c:axId val="10043660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</c:title>
        <c:numFmt formatCode="General" sourceLinked="1"/>
        <c:tickLblPos val="nextTo"/>
        <c:crossAx val="100442880"/>
        <c:crosses val="autoZero"/>
        <c:auto val="1"/>
        <c:lblAlgn val="ctr"/>
        <c:lblOffset val="100"/>
      </c:catAx>
      <c:valAx>
        <c:axId val="10044288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 выполнения</a:t>
                </a:r>
              </a:p>
            </c:rich>
          </c:tx>
        </c:title>
        <c:numFmt formatCode="General" sourceLinked="1"/>
        <c:tickLblPos val="nextTo"/>
        <c:crossAx val="100436608"/>
        <c:crosses val="autoZero"/>
        <c:crossBetween val="between"/>
      </c:valAx>
    </c:plotArea>
    <c:legend>
      <c:legendPos val="r"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/>
              <a:t>Средний процент выполнения заданий</a:t>
            </a:r>
            <a:r>
              <a:rPr lang="en-US" sz="1200"/>
              <a:t> </a:t>
            </a:r>
            <a:endParaRPr lang="ru-RU" sz="1200"/>
          </a:p>
          <a:p>
            <a:pPr>
              <a:defRPr/>
            </a:pPr>
            <a:r>
              <a:rPr lang="en-US" sz="1200"/>
              <a:t>2 </a:t>
            </a:r>
            <a:r>
              <a:rPr lang="ru-RU" sz="1200"/>
              <a:t>части</a:t>
            </a:r>
            <a:r>
              <a:rPr lang="ru-RU" sz="1200" baseline="0"/>
              <a:t> КИМ ЕГЭ по химии</a:t>
            </a:r>
            <a:r>
              <a:rPr lang="en-US" sz="1200"/>
              <a:t> </a:t>
            </a:r>
            <a:endParaRPr lang="ru-RU" sz="120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marker>
            <c:symbol val="none"/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29</c:v>
                </c:pt>
                <c:pt idx="1">
                  <c:v>30</c:v>
                </c:pt>
                <c:pt idx="2">
                  <c:v>31</c:v>
                </c:pt>
                <c:pt idx="3">
                  <c:v>32</c:v>
                </c:pt>
                <c:pt idx="4">
                  <c:v>33</c:v>
                </c:pt>
                <c:pt idx="5">
                  <c:v>34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68</c:v>
                </c:pt>
                <c:pt idx="1">
                  <c:v>57</c:v>
                </c:pt>
                <c:pt idx="2">
                  <c:v>57</c:v>
                </c:pt>
                <c:pt idx="3">
                  <c:v>59</c:v>
                </c:pt>
                <c:pt idx="4">
                  <c:v>57</c:v>
                </c:pt>
                <c:pt idx="5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marker>
            <c:symbol val="none"/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29</c:v>
                </c:pt>
                <c:pt idx="1">
                  <c:v>30</c:v>
                </c:pt>
                <c:pt idx="2">
                  <c:v>31</c:v>
                </c:pt>
                <c:pt idx="3">
                  <c:v>32</c:v>
                </c:pt>
                <c:pt idx="4">
                  <c:v>33</c:v>
                </c:pt>
                <c:pt idx="5">
                  <c:v>34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45</c:v>
                </c:pt>
                <c:pt idx="1">
                  <c:v>39</c:v>
                </c:pt>
                <c:pt idx="2">
                  <c:v>39</c:v>
                </c:pt>
                <c:pt idx="3">
                  <c:v>33</c:v>
                </c:pt>
                <c:pt idx="4">
                  <c:v>30</c:v>
                </c:pt>
                <c:pt idx="5">
                  <c:v>0</c:v>
                </c:pt>
              </c:numCache>
            </c:numRef>
          </c:val>
        </c:ser>
        <c:marker val="1"/>
        <c:axId val="100464896"/>
        <c:axId val="100938112"/>
      </c:lineChart>
      <c:catAx>
        <c:axId val="1004648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</c:title>
        <c:numFmt formatCode="General" sourceLinked="1"/>
        <c:tickLblPos val="nextTo"/>
        <c:crossAx val="100938112"/>
        <c:crosses val="autoZero"/>
        <c:auto val="1"/>
        <c:lblAlgn val="ctr"/>
        <c:lblOffset val="100"/>
      </c:catAx>
      <c:valAx>
        <c:axId val="10093811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 выполнения</a:t>
                </a:r>
              </a:p>
            </c:rich>
          </c:tx>
        </c:title>
        <c:numFmt formatCode="General" sourceLinked="1"/>
        <c:tickLblPos val="nextTo"/>
        <c:crossAx val="100464896"/>
        <c:crosses val="autoZero"/>
        <c:crossBetween val="between"/>
      </c:valAx>
    </c:plotArea>
    <c:legend>
      <c:legendPos val="r"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Динамика</a:t>
            </a:r>
            <a:r>
              <a:rPr lang="ru-RU" baseline="0"/>
              <a:t> к</a:t>
            </a:r>
            <a:r>
              <a:rPr lang="ru-RU"/>
              <a:t>ачества знаний и успеваемости</a:t>
            </a:r>
            <a:r>
              <a:rPr lang="ru-RU" baseline="0"/>
              <a:t> по годам</a:t>
            </a:r>
            <a:endParaRPr lang="ru-RU"/>
          </a:p>
        </c:rich>
      </c:tx>
      <c:layout>
        <c:manualLayout>
          <c:xMode val="edge"/>
          <c:yMode val="edge"/>
          <c:x val="0.16942799312047394"/>
          <c:y val="3.9920159680638723E-2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знаний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94.2</c:v>
                </c:pt>
                <c:pt idx="1">
                  <c:v>84.2</c:v>
                </c:pt>
                <c:pt idx="2">
                  <c:v>91</c:v>
                </c:pt>
                <c:pt idx="3">
                  <c:v>73.400000000000006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94.7</c:v>
                </c:pt>
              </c:numCache>
            </c:numRef>
          </c:val>
        </c:ser>
        <c:marker val="1"/>
        <c:axId val="81373056"/>
        <c:axId val="81374592"/>
      </c:lineChart>
      <c:catAx>
        <c:axId val="81373056"/>
        <c:scaling>
          <c:orientation val="minMax"/>
        </c:scaling>
        <c:axPos val="b"/>
        <c:numFmt formatCode="General" sourceLinked="1"/>
        <c:tickLblPos val="nextTo"/>
        <c:crossAx val="81374592"/>
        <c:crosses val="autoZero"/>
        <c:auto val="1"/>
        <c:lblAlgn val="ctr"/>
        <c:lblOffset val="100"/>
      </c:catAx>
      <c:valAx>
        <c:axId val="81374592"/>
        <c:scaling>
          <c:orientation val="minMax"/>
        </c:scaling>
        <c:axPos val="l"/>
        <c:majorGridlines/>
        <c:numFmt formatCode="General" sourceLinked="1"/>
        <c:tickLblPos val="nextTo"/>
        <c:crossAx val="81373056"/>
        <c:crosses val="autoZero"/>
        <c:crossBetween val="between"/>
      </c:valAx>
    </c:plotArea>
    <c:legend>
      <c:legendPos val="r"/>
      <c:layout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Результаты</a:t>
            </a:r>
            <a:r>
              <a:rPr lang="ru-RU" baseline="0"/>
              <a:t> ОГЭ по химии</a:t>
            </a:r>
            <a:endParaRPr lang="ru-RU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"2"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"3"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16</c:v>
                </c:pt>
                <c:pt idx="2">
                  <c:v>9</c:v>
                </c:pt>
                <c:pt idx="3">
                  <c:v>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"4"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46</c:v>
                </c:pt>
                <c:pt idx="1">
                  <c:v>45</c:v>
                </c:pt>
                <c:pt idx="2">
                  <c:v>33</c:v>
                </c:pt>
                <c:pt idx="3">
                  <c:v>42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"5"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48</c:v>
                </c:pt>
                <c:pt idx="1">
                  <c:v>39</c:v>
                </c:pt>
                <c:pt idx="2">
                  <c:v>58</c:v>
                </c:pt>
                <c:pt idx="3">
                  <c:v>32</c:v>
                </c:pt>
              </c:numCache>
            </c:numRef>
          </c:val>
        </c:ser>
        <c:marker val="1"/>
        <c:axId val="84286464"/>
        <c:axId val="84292352"/>
      </c:lineChart>
      <c:catAx>
        <c:axId val="84286464"/>
        <c:scaling>
          <c:orientation val="minMax"/>
        </c:scaling>
        <c:axPos val="b"/>
        <c:numFmt formatCode="General" sourceLinked="1"/>
        <c:tickLblPos val="nextTo"/>
        <c:crossAx val="84292352"/>
        <c:crosses val="autoZero"/>
        <c:auto val="1"/>
        <c:lblAlgn val="ctr"/>
        <c:lblOffset val="100"/>
      </c:catAx>
      <c:valAx>
        <c:axId val="84292352"/>
        <c:scaling>
          <c:orientation val="minMax"/>
        </c:scaling>
        <c:axPos val="l"/>
        <c:majorGridlines/>
        <c:numFmt formatCode="General" sourceLinked="1"/>
        <c:tickLblPos val="nextTo"/>
        <c:crossAx val="84286464"/>
        <c:crosses val="autoZero"/>
        <c:crossBetween val="between"/>
      </c:valAx>
    </c:plotArea>
    <c:legend>
      <c:legendPos val="r"/>
      <c:layout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Средний процент выполнения заданий КИМ </a:t>
            </a:r>
            <a:r>
              <a:rPr lang="en-US"/>
              <a:t>I </a:t>
            </a:r>
            <a:r>
              <a:rPr lang="ru-RU"/>
              <a:t>часть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cat>
            <c:numRef>
              <c:f>Лист1!$A$2:$A$20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</c:numCache>
            </c:num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73</c:v>
                </c:pt>
                <c:pt idx="1">
                  <c:v>94</c:v>
                </c:pt>
                <c:pt idx="2">
                  <c:v>85</c:v>
                </c:pt>
                <c:pt idx="3">
                  <c:v>85</c:v>
                </c:pt>
                <c:pt idx="4">
                  <c:v>85</c:v>
                </c:pt>
                <c:pt idx="5">
                  <c:v>82</c:v>
                </c:pt>
                <c:pt idx="6">
                  <c:v>91</c:v>
                </c:pt>
                <c:pt idx="7">
                  <c:v>70</c:v>
                </c:pt>
                <c:pt idx="8">
                  <c:v>54</c:v>
                </c:pt>
                <c:pt idx="9">
                  <c:v>68</c:v>
                </c:pt>
                <c:pt idx="10">
                  <c:v>79</c:v>
                </c:pt>
                <c:pt idx="11">
                  <c:v>73</c:v>
                </c:pt>
                <c:pt idx="12">
                  <c:v>79</c:v>
                </c:pt>
                <c:pt idx="13">
                  <c:v>67</c:v>
                </c:pt>
                <c:pt idx="14">
                  <c:v>85</c:v>
                </c:pt>
                <c:pt idx="15">
                  <c:v>76</c:v>
                </c:pt>
                <c:pt idx="16">
                  <c:v>59</c:v>
                </c:pt>
                <c:pt idx="17">
                  <c:v>88</c:v>
                </c:pt>
                <c:pt idx="18">
                  <c:v>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cat>
            <c:numRef>
              <c:f>Лист1!$A$2:$A$20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</c:numCache>
            </c:numRef>
          </c:cat>
          <c:val>
            <c:numRef>
              <c:f>Лист1!$C$2:$C$20</c:f>
              <c:numCache>
                <c:formatCode>General</c:formatCode>
                <c:ptCount val="19"/>
                <c:pt idx="0">
                  <c:v>68</c:v>
                </c:pt>
                <c:pt idx="1">
                  <c:v>84</c:v>
                </c:pt>
                <c:pt idx="2">
                  <c:v>84</c:v>
                </c:pt>
                <c:pt idx="3">
                  <c:v>87</c:v>
                </c:pt>
                <c:pt idx="4">
                  <c:v>89</c:v>
                </c:pt>
                <c:pt idx="5">
                  <c:v>58</c:v>
                </c:pt>
                <c:pt idx="6">
                  <c:v>74</c:v>
                </c:pt>
                <c:pt idx="7">
                  <c:v>42</c:v>
                </c:pt>
                <c:pt idx="8">
                  <c:v>79</c:v>
                </c:pt>
                <c:pt idx="9">
                  <c:v>39</c:v>
                </c:pt>
                <c:pt idx="10">
                  <c:v>95</c:v>
                </c:pt>
                <c:pt idx="11">
                  <c:v>63</c:v>
                </c:pt>
                <c:pt idx="12">
                  <c:v>63</c:v>
                </c:pt>
                <c:pt idx="13">
                  <c:v>42</c:v>
                </c:pt>
                <c:pt idx="14">
                  <c:v>84</c:v>
                </c:pt>
                <c:pt idx="15">
                  <c:v>47</c:v>
                </c:pt>
                <c:pt idx="16">
                  <c:v>45</c:v>
                </c:pt>
                <c:pt idx="17">
                  <c:v>79</c:v>
                </c:pt>
                <c:pt idx="18">
                  <c:v>63</c:v>
                </c:pt>
              </c:numCache>
            </c:numRef>
          </c:val>
        </c:ser>
        <c:axId val="84335616"/>
        <c:axId val="84350080"/>
      </c:barChart>
      <c:catAx>
        <c:axId val="843356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  <c:layout/>
        </c:title>
        <c:numFmt formatCode="General" sourceLinked="1"/>
        <c:tickLblPos val="nextTo"/>
        <c:crossAx val="84350080"/>
        <c:crosses val="autoZero"/>
        <c:auto val="1"/>
        <c:lblAlgn val="ctr"/>
        <c:lblOffset val="100"/>
      </c:catAx>
      <c:valAx>
        <c:axId val="8435008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 выполнения</a:t>
                </a:r>
              </a:p>
            </c:rich>
          </c:tx>
          <c:layout/>
        </c:title>
        <c:numFmt formatCode="General" sourceLinked="1"/>
        <c:tickLblPos val="nextTo"/>
        <c:crossAx val="84335616"/>
        <c:crosses val="autoZero"/>
        <c:crossBetween val="between"/>
      </c:valAx>
    </c:plotArea>
    <c:legend>
      <c:legendPos val="r"/>
      <c:layout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Средний процент выполнения заданий КИМ </a:t>
            </a:r>
            <a:r>
              <a:rPr lang="en-US"/>
              <a:t>II </a:t>
            </a:r>
            <a:r>
              <a:rPr lang="ru-RU"/>
              <a:t>часть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</c:v>
                </c:pt>
                <c:pt idx="1">
                  <c:v>21</c:v>
                </c:pt>
                <c:pt idx="2">
                  <c:v>22</c:v>
                </c:pt>
                <c:pt idx="3">
                  <c:v>23</c:v>
                </c:pt>
                <c:pt idx="4">
                  <c:v>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81</c:v>
                </c:pt>
                <c:pt idx="1">
                  <c:v>59</c:v>
                </c:pt>
                <c:pt idx="2">
                  <c:v>59</c:v>
                </c:pt>
                <c:pt idx="3">
                  <c:v>90</c:v>
                </c:pt>
                <c:pt idx="4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</c:v>
                </c:pt>
                <c:pt idx="1">
                  <c:v>21</c:v>
                </c:pt>
                <c:pt idx="2">
                  <c:v>22</c:v>
                </c:pt>
                <c:pt idx="3">
                  <c:v>23</c:v>
                </c:pt>
                <c:pt idx="4">
                  <c:v>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81</c:v>
                </c:pt>
                <c:pt idx="1">
                  <c:v>53</c:v>
                </c:pt>
                <c:pt idx="2">
                  <c:v>49</c:v>
                </c:pt>
                <c:pt idx="3">
                  <c:v>66</c:v>
                </c:pt>
              </c:numCache>
            </c:numRef>
          </c:val>
        </c:ser>
        <c:axId val="87197952"/>
        <c:axId val="87200128"/>
      </c:barChart>
      <c:catAx>
        <c:axId val="871979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  <c:layout/>
        </c:title>
        <c:numFmt formatCode="General" sourceLinked="1"/>
        <c:tickLblPos val="nextTo"/>
        <c:crossAx val="87200128"/>
        <c:crosses val="autoZero"/>
        <c:auto val="1"/>
        <c:lblAlgn val="ctr"/>
        <c:lblOffset val="100"/>
      </c:catAx>
      <c:valAx>
        <c:axId val="8720012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</a:t>
                </a:r>
                <a:r>
                  <a:rPr lang="ru-RU" baseline="0"/>
                  <a:t> выполнения</a:t>
                </a:r>
                <a:endParaRPr lang="ru-RU"/>
              </a:p>
            </c:rich>
          </c:tx>
          <c:layout/>
        </c:title>
        <c:numFmt formatCode="General" sourceLinked="1"/>
        <c:tickLblPos val="nextTo"/>
        <c:crossAx val="87197952"/>
        <c:crosses val="autoZero"/>
        <c:crossBetween val="between"/>
      </c:valAx>
    </c:plotArea>
    <c:legend>
      <c:legendPos val="r"/>
      <c:layout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Динамика</a:t>
            </a:r>
            <a:r>
              <a:rPr lang="ru-RU" baseline="0"/>
              <a:t> результатов ЕГЭ по химии за последние 2 года</a:t>
            </a:r>
            <a:endParaRPr lang="ru-RU"/>
          </a:p>
        </c:rich>
      </c:tx>
      <c:layout>
        <c:manualLayout>
          <c:xMode val="edge"/>
          <c:yMode val="edge"/>
          <c:x val="0.16942799312047394"/>
          <c:y val="3.9920159680638723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ниже минимального балла</c:v>
                </c:pt>
                <c:pt idx="1">
                  <c:v>36-60 баллов</c:v>
                </c:pt>
                <c:pt idx="2">
                  <c:v>61-80 баллов</c:v>
                </c:pt>
                <c:pt idx="3">
                  <c:v>81-100 баллов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35</c:v>
                </c:pt>
                <c:pt idx="2">
                  <c:v>18</c:v>
                </c:pt>
                <c:pt idx="3">
                  <c:v>47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ниже минимального балла</c:v>
                </c:pt>
                <c:pt idx="1">
                  <c:v>36-60 баллов</c:v>
                </c:pt>
                <c:pt idx="2">
                  <c:v>61-80 баллов</c:v>
                </c:pt>
                <c:pt idx="3">
                  <c:v>81-100 баллов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36</c:v>
                </c:pt>
                <c:pt idx="2">
                  <c:v>63</c:v>
                </c:pt>
                <c:pt idx="3">
                  <c:v>0</c:v>
                </c:pt>
              </c:numCache>
            </c:numRef>
          </c:val>
        </c:ser>
        <c:axId val="100308096"/>
        <c:axId val="100309632"/>
      </c:barChart>
      <c:catAx>
        <c:axId val="100308096"/>
        <c:scaling>
          <c:orientation val="minMax"/>
        </c:scaling>
        <c:axPos val="b"/>
        <c:numFmt formatCode="General" sourceLinked="1"/>
        <c:tickLblPos val="nextTo"/>
        <c:crossAx val="100309632"/>
        <c:crosses val="autoZero"/>
        <c:auto val="1"/>
        <c:lblAlgn val="ctr"/>
        <c:lblOffset val="100"/>
      </c:catAx>
      <c:valAx>
        <c:axId val="100309632"/>
        <c:scaling>
          <c:orientation val="minMax"/>
        </c:scaling>
        <c:axPos val="l"/>
        <c:majorGridlines/>
        <c:numFmt formatCode="General" sourceLinked="1"/>
        <c:tickLblPos val="nextTo"/>
        <c:crossAx val="100308096"/>
        <c:crosses val="autoZero"/>
        <c:crossBetween val="between"/>
      </c:valAx>
    </c:plotArea>
    <c:legend>
      <c:legendPos val="r"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/>
              <a:t>Средний процент выполнения заданий блока</a:t>
            </a:r>
            <a:r>
              <a:rPr lang="ru-RU" sz="1200" baseline="0"/>
              <a:t> "Теоретические основы химии. Химическая реакция"</a:t>
            </a:r>
            <a:endParaRPr lang="ru-RU" sz="120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marker>
            <c:symbol val="none"/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17</c:v>
                </c:pt>
                <c:pt idx="5">
                  <c:v>18</c:v>
                </c:pt>
                <c:pt idx="6">
                  <c:v>19</c:v>
                </c:pt>
                <c:pt idx="7">
                  <c:v>20</c:v>
                </c:pt>
                <c:pt idx="8">
                  <c:v>21</c:v>
                </c:pt>
                <c:pt idx="9">
                  <c:v>22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88</c:v>
                </c:pt>
                <c:pt idx="1">
                  <c:v>76.5</c:v>
                </c:pt>
                <c:pt idx="2">
                  <c:v>88</c:v>
                </c:pt>
                <c:pt idx="3">
                  <c:v>94</c:v>
                </c:pt>
                <c:pt idx="4">
                  <c:v>71</c:v>
                </c:pt>
                <c:pt idx="5">
                  <c:v>76</c:v>
                </c:pt>
                <c:pt idx="6">
                  <c:v>100</c:v>
                </c:pt>
                <c:pt idx="7">
                  <c:v>76</c:v>
                </c:pt>
                <c:pt idx="8">
                  <c:v>100</c:v>
                </c:pt>
                <c:pt idx="9">
                  <c:v>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marker>
            <c:symbol val="none"/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17</c:v>
                </c:pt>
                <c:pt idx="5">
                  <c:v>18</c:v>
                </c:pt>
                <c:pt idx="6">
                  <c:v>19</c:v>
                </c:pt>
                <c:pt idx="7">
                  <c:v>20</c:v>
                </c:pt>
                <c:pt idx="8">
                  <c:v>21</c:v>
                </c:pt>
                <c:pt idx="9">
                  <c:v>22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82</c:v>
                </c:pt>
                <c:pt idx="1">
                  <c:v>91</c:v>
                </c:pt>
                <c:pt idx="2">
                  <c:v>100</c:v>
                </c:pt>
                <c:pt idx="3">
                  <c:v>73</c:v>
                </c:pt>
                <c:pt idx="4">
                  <c:v>82</c:v>
                </c:pt>
                <c:pt idx="5">
                  <c:v>91</c:v>
                </c:pt>
                <c:pt idx="6">
                  <c:v>91</c:v>
                </c:pt>
                <c:pt idx="7">
                  <c:v>100</c:v>
                </c:pt>
                <c:pt idx="8">
                  <c:v>82</c:v>
                </c:pt>
                <c:pt idx="9">
                  <c:v>86</c:v>
                </c:pt>
              </c:numCache>
            </c:numRef>
          </c:val>
        </c:ser>
        <c:marker val="1"/>
        <c:axId val="100352000"/>
        <c:axId val="100353920"/>
      </c:lineChart>
      <c:catAx>
        <c:axId val="10035200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</c:title>
        <c:numFmt formatCode="General" sourceLinked="1"/>
        <c:tickLblPos val="nextTo"/>
        <c:crossAx val="100353920"/>
        <c:crosses val="autoZero"/>
        <c:auto val="1"/>
        <c:lblAlgn val="ctr"/>
        <c:lblOffset val="100"/>
      </c:catAx>
      <c:valAx>
        <c:axId val="10035392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 выполнения</a:t>
                </a:r>
              </a:p>
            </c:rich>
          </c:tx>
        </c:title>
        <c:numFmt formatCode="General" sourceLinked="1"/>
        <c:tickLblPos val="nextTo"/>
        <c:crossAx val="100352000"/>
        <c:crosses val="autoZero"/>
        <c:crossBetween val="between"/>
      </c:valAx>
    </c:plotArea>
    <c:legend>
      <c:legendPos val="r"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/>
              <a:t>Средний процент выполнения заданий блока</a:t>
            </a:r>
            <a:r>
              <a:rPr lang="ru-RU" sz="1200" baseline="0"/>
              <a:t> "Основы неорганической химии"</a:t>
            </a:r>
            <a:endParaRPr lang="ru-RU" sz="120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91</c:v>
                </c:pt>
                <c:pt idx="2">
                  <c:v>76.5</c:v>
                </c:pt>
                <c:pt idx="3">
                  <c:v>85</c:v>
                </c:pt>
                <c:pt idx="4">
                  <c:v>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91</c:v>
                </c:pt>
                <c:pt idx="1">
                  <c:v>86</c:v>
                </c:pt>
                <c:pt idx="2">
                  <c:v>73</c:v>
                </c:pt>
                <c:pt idx="3">
                  <c:v>50</c:v>
                </c:pt>
                <c:pt idx="4">
                  <c:v>45</c:v>
                </c:pt>
              </c:numCache>
            </c:numRef>
          </c:val>
        </c:ser>
        <c:marker val="1"/>
        <c:axId val="95900032"/>
        <c:axId val="95916416"/>
      </c:lineChart>
      <c:catAx>
        <c:axId val="959000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</c:title>
        <c:numFmt formatCode="General" sourceLinked="1"/>
        <c:tickLblPos val="nextTo"/>
        <c:crossAx val="95916416"/>
        <c:crosses val="autoZero"/>
        <c:auto val="1"/>
        <c:lblAlgn val="ctr"/>
        <c:lblOffset val="100"/>
      </c:catAx>
      <c:valAx>
        <c:axId val="9591641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 выполнения</a:t>
                </a:r>
              </a:p>
            </c:rich>
          </c:tx>
        </c:title>
        <c:numFmt formatCode="General" sourceLinked="1"/>
        <c:tickLblPos val="nextTo"/>
        <c:crossAx val="95900032"/>
        <c:crosses val="autoZero"/>
        <c:crossBetween val="between"/>
      </c:valAx>
    </c:plotArea>
    <c:legend>
      <c:legendPos val="r"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/>
              <a:t>Средний процент выполнения заданий блока</a:t>
            </a:r>
            <a:r>
              <a:rPr lang="ru-RU" sz="1200" baseline="0"/>
              <a:t> "Основы органической химии"</a:t>
            </a:r>
            <a:endParaRPr lang="ru-RU" sz="120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marker>
            <c:symbol val="none"/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65</c:v>
                </c:pt>
                <c:pt idx="1">
                  <c:v>82</c:v>
                </c:pt>
                <c:pt idx="2">
                  <c:v>59</c:v>
                </c:pt>
                <c:pt idx="3">
                  <c:v>59</c:v>
                </c:pt>
                <c:pt idx="4">
                  <c:v>65</c:v>
                </c:pt>
                <c:pt idx="5">
                  <c:v>65</c:v>
                </c:pt>
                <c:pt idx="6">
                  <c:v>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marker>
            <c:symbol val="none"/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55</c:v>
                </c:pt>
                <c:pt idx="1">
                  <c:v>73</c:v>
                </c:pt>
                <c:pt idx="2">
                  <c:v>45</c:v>
                </c:pt>
                <c:pt idx="3">
                  <c:v>45</c:v>
                </c:pt>
                <c:pt idx="4">
                  <c:v>82</c:v>
                </c:pt>
                <c:pt idx="5">
                  <c:v>77</c:v>
                </c:pt>
                <c:pt idx="6">
                  <c:v>73</c:v>
                </c:pt>
              </c:numCache>
            </c:numRef>
          </c:val>
        </c:ser>
        <c:marker val="1"/>
        <c:axId val="99108352"/>
        <c:axId val="99136640"/>
      </c:lineChart>
      <c:catAx>
        <c:axId val="991083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Номера</a:t>
                </a:r>
                <a:r>
                  <a:rPr lang="ru-RU" baseline="0"/>
                  <a:t> заданий КИМ</a:t>
                </a:r>
                <a:endParaRPr lang="ru-RU"/>
              </a:p>
            </c:rich>
          </c:tx>
        </c:title>
        <c:numFmt formatCode="General" sourceLinked="1"/>
        <c:tickLblPos val="nextTo"/>
        <c:crossAx val="99136640"/>
        <c:crosses val="autoZero"/>
        <c:auto val="1"/>
        <c:lblAlgn val="ctr"/>
        <c:lblOffset val="100"/>
      </c:catAx>
      <c:valAx>
        <c:axId val="9913664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% выполнения</a:t>
                </a:r>
              </a:p>
            </c:rich>
          </c:tx>
        </c:title>
        <c:numFmt formatCode="General" sourceLinked="1"/>
        <c:tickLblPos val="nextTo"/>
        <c:crossAx val="99108352"/>
        <c:crosses val="autoZero"/>
        <c:crossBetween val="between"/>
      </c:valAx>
    </c:plotArea>
    <c:legend>
      <c:legendPos val="r"/>
      <c:spPr>
        <a:noFill/>
      </c:spPr>
    </c:legend>
    <c:plotVisOnly val="1"/>
  </c:chart>
  <c:txPr>
    <a:bodyPr/>
    <a:lstStyle/>
    <a:p>
      <a:pPr>
        <a:defRPr i="1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80071-EA6A-468E-933B-6BE54C3DB8D7}" type="datetimeFigureOut">
              <a:rPr lang="ru-RU" smtClean="0"/>
              <a:pPr/>
              <a:t>24.03.2026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33CF2-D0D1-4C68-BEA3-0D77E043F8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4929222"/>
          </a:xfrm>
        </p:spPr>
        <p:txBody>
          <a:bodyPr>
            <a:normAutofit fontScale="90000"/>
          </a:bodyPr>
          <a:lstStyle/>
          <a:p>
            <a:r>
              <a:rPr lang="ru-RU" sz="5300" b="1" dirty="0">
                <a:latin typeface="Times New Roman" pitchFamily="18" charset="0"/>
                <a:cs typeface="Times New Roman" pitchFamily="18" charset="0"/>
              </a:rPr>
              <a:t>Качество образования по химии </a:t>
            </a:r>
            <a:r>
              <a:rPr lang="ru-RU" sz="5300" b="1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5300" b="1" smtClean="0">
                <a:latin typeface="Times New Roman" pitchFamily="18" charset="0"/>
                <a:cs typeface="Times New Roman" pitchFamily="18" charset="0"/>
              </a:rPr>
              <a:t>Сорочинском </a:t>
            </a:r>
            <a:r>
              <a:rPr lang="ru-RU" sz="5300" b="1" dirty="0">
                <a:latin typeface="Times New Roman" pitchFamily="18" charset="0"/>
                <a:cs typeface="Times New Roman" pitchFamily="18" charset="0"/>
              </a:rPr>
              <a:t>муниципальном округе по итогам внешней независимой оценки за последние 3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214950"/>
            <a:ext cx="4629160" cy="128588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Иванова Т.Ю., руководитель ММО учителей химии </a:t>
            </a:r>
            <a:r>
              <a:rPr lang="ru-RU" dirty="0" err="1" smtClean="0"/>
              <a:t>Сорочинского</a:t>
            </a:r>
            <a:r>
              <a:rPr lang="ru-RU" dirty="0" smtClean="0"/>
              <a:t> МО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52"/>
            <a:ext cx="7772400" cy="657229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Что </a:t>
            </a:r>
            <a:r>
              <a:rPr lang="ru-RU" sz="3100" dirty="0"/>
              <a:t>изменилось с прошлого года: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2025 г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700" i="1" dirty="0"/>
              <a:t>Нахождение молекулярной формулы органического вещества по его плотности и массовым долям элементов, входящих в его состав, или по продуктам сгорания; установление структурной формулы органического вещества на основе его химических свойств или способов получения.</a:t>
            </a:r>
            <a:r>
              <a:rPr lang="ru-RU" dirty="0"/>
              <a:t/>
            </a:r>
            <a:br>
              <a:rPr lang="ru-RU" dirty="0"/>
            </a:br>
            <a:r>
              <a:rPr lang="ru-RU" sz="2200" b="1" dirty="0"/>
              <a:t>2026 г</a:t>
            </a:r>
            <a:r>
              <a:rPr lang="ru-RU" dirty="0"/>
              <a:t/>
            </a:r>
            <a:br>
              <a:rPr lang="ru-RU" dirty="0"/>
            </a:br>
            <a:r>
              <a:rPr lang="ru-RU" sz="2700" i="1" dirty="0"/>
              <a:t>"</a:t>
            </a:r>
            <a:r>
              <a:rPr lang="ru-RU" sz="2700" b="1" i="1" dirty="0"/>
              <a:t>Расчёты массы вещества или объёма газов по известному количеству вещества, массе или объёму одного из участвующих в реакции веществ.</a:t>
            </a:r>
            <a:r>
              <a:rPr lang="ru-RU" sz="2700" i="1" dirty="0"/>
              <a:t> Нахождение молекулярной формулы органического вещества по его плотности и массовым долям элементов, входящих в его состав, или по продуктам сгорания; установление структурной формулы органического вещества на основе его химических свойств или способов получения</a:t>
            </a:r>
            <a:r>
              <a:rPr lang="ru-RU" sz="2700" dirty="0"/>
              <a:t>".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Характеристика участников ЕГЭ по </a:t>
            </a:r>
            <a:r>
              <a:rPr lang="ru-RU" b="1" dirty="0" smtClean="0">
                <a:solidFill>
                  <a:srgbClr val="FF0000"/>
                </a:solidFill>
              </a:rPr>
              <a:t>химии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043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2155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2024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2025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2026</a:t>
                      </a:r>
                      <a:endParaRPr lang="ru-RU" sz="4000" dirty="0"/>
                    </a:p>
                  </a:txBody>
                  <a:tcPr/>
                </a:tc>
              </a:tr>
              <a:tr h="102155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17 чел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11 чел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11 чел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Средний тестовый балл ЕГЭ по химии за последние 3 </a:t>
            </a:r>
            <a:r>
              <a:rPr lang="ru-RU" b="1" dirty="0" smtClean="0">
                <a:solidFill>
                  <a:srgbClr val="FF0000"/>
                </a:solidFill>
              </a:rPr>
              <a:t>года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043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52162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2023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2024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2025</a:t>
                      </a:r>
                      <a:endParaRPr lang="ru-RU" sz="4000" dirty="0"/>
                    </a:p>
                  </a:txBody>
                  <a:tcPr/>
                </a:tc>
              </a:tr>
              <a:tr h="152162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65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643998" cy="18288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Динамика результатов ЕГЭ по предмету за последние 2 </a:t>
            </a:r>
            <a:r>
              <a:rPr lang="ru-RU" b="1" dirty="0" smtClean="0">
                <a:solidFill>
                  <a:srgbClr val="FF0000"/>
                </a:solidFill>
              </a:rPr>
              <a:t>года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71472" y="1857364"/>
          <a:ext cx="8072494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572560" cy="18288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Блок "Теоретические основы химии. Химическая реакция"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2016760"/>
          <a:ext cx="8286808" cy="4555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18288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Блок "Основы неорганической химии"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1785926"/>
          <a:ext cx="8429684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8288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Блок "Основы органической химии"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28596" y="1785926"/>
          <a:ext cx="8501122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35732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Блок "Химия и жизнь"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1285860"/>
          <a:ext cx="8358246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57166"/>
            <a:ext cx="7772400" cy="114300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Блок </a:t>
            </a:r>
            <a:r>
              <a:rPr lang="ru-RU" b="1" dirty="0" smtClean="0">
                <a:solidFill>
                  <a:srgbClr val="FF0000"/>
                </a:solidFill>
              </a:rPr>
              <a:t>«Типы </a:t>
            </a:r>
            <a:r>
              <a:rPr lang="ru-RU" b="1" dirty="0">
                <a:solidFill>
                  <a:srgbClr val="FF0000"/>
                </a:solidFill>
              </a:rPr>
              <a:t>расчетных </a:t>
            </a:r>
            <a:r>
              <a:rPr lang="ru-RU" b="1" dirty="0" smtClean="0">
                <a:solidFill>
                  <a:srgbClr val="FF0000"/>
                </a:solidFill>
              </a:rPr>
              <a:t>задач»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14282" y="1357298"/>
          <a:ext cx="871543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8288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Сравнение результатов ЕГЭ </a:t>
            </a:r>
            <a:r>
              <a:rPr lang="en-US" b="1" dirty="0">
                <a:solidFill>
                  <a:srgbClr val="FF0000"/>
                </a:solidFill>
              </a:rPr>
              <a:t>II </a:t>
            </a:r>
            <a:r>
              <a:rPr lang="ru-RU" b="1" dirty="0">
                <a:solidFill>
                  <a:srgbClr val="FF0000"/>
                </a:solidFill>
              </a:rPr>
              <a:t>части КИМ по блокам за 2024 и 2025 год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28596" y="2016760"/>
          <a:ext cx="8501122" cy="4555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8288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ОГЭ как показатель качества образования по химии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857364"/>
            <a:ext cx="8429684" cy="500063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Начиная с 2025 года: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Остается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 практическое задание (№23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вместо двух.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23 требует проведения 4 опытов и оформления результатов в таблицу, оценивается по двум критериям, в сумме до 5 баллов.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задании 21 больше не требуется составлять сокращенное ионное уравнение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реакции</a:t>
            </a:r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Максимальный первичный балл за выполнение всей работы - 38, а не 40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57166"/>
            <a:ext cx="7772400" cy="142876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Э</a:t>
            </a:r>
            <a:r>
              <a:rPr lang="ru-RU" sz="2700" dirty="0" smtClean="0"/>
              <a:t>лементы содержания 2025 г., </a:t>
            </a:r>
            <a:r>
              <a:rPr lang="ru-RU" sz="2700" dirty="0"/>
              <a:t>которые </a:t>
            </a:r>
            <a:r>
              <a:rPr lang="ru-RU" sz="2700" b="1" dirty="0"/>
              <a:t>нельзя</a:t>
            </a:r>
            <a:r>
              <a:rPr lang="ru-RU" sz="2700" dirty="0"/>
              <a:t> считать достаточными (ср. % выполнения &lt;50% для заданий базового уровня и &lt;15% для заданий повышенного и высокого уровней</a:t>
            </a:r>
            <a:r>
              <a:rPr lang="ru-RU" sz="2700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928802"/>
            <a:ext cx="8501122" cy="4572032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ru-RU" sz="3800" dirty="0" smtClean="0">
                <a:solidFill>
                  <a:schemeClr val="tx1"/>
                </a:solidFill>
              </a:rPr>
              <a:t>Химические </a:t>
            </a:r>
            <a:r>
              <a:rPr lang="ru-RU" sz="3800" dirty="0">
                <a:solidFill>
                  <a:schemeClr val="tx1"/>
                </a:solidFill>
              </a:rPr>
              <a:t>свойства жиров. </a:t>
            </a:r>
            <a:r>
              <a:rPr lang="ru-RU" sz="3800" dirty="0" err="1">
                <a:solidFill>
                  <a:schemeClr val="tx1"/>
                </a:solidFill>
              </a:rPr>
              <a:t>Мылá</a:t>
            </a:r>
            <a:r>
              <a:rPr lang="ru-RU" sz="3800" dirty="0">
                <a:solidFill>
                  <a:schemeClr val="tx1"/>
                </a:solidFill>
              </a:rPr>
              <a:t> как соли высших карбоновых кислот Химические свойства глюкозы. Дисахариды: сахароза, мальтоза. Восстанавливающие и </a:t>
            </a:r>
            <a:r>
              <a:rPr lang="ru-RU" sz="3800" dirty="0" err="1">
                <a:solidFill>
                  <a:schemeClr val="tx1"/>
                </a:solidFill>
              </a:rPr>
              <a:t>невосстанавливающие</a:t>
            </a:r>
            <a:r>
              <a:rPr lang="ru-RU" sz="3800" dirty="0">
                <a:solidFill>
                  <a:schemeClr val="tx1"/>
                </a:solidFill>
              </a:rPr>
              <a:t> дисахариды. Гидролиз дисахаридов. Полисахариды: крахмал, гликоген. Химические свойства крахмала и целлюлозы. Характерные химические свойства аминов. Аминокислоты и белки. Аминокислоты как </a:t>
            </a:r>
            <a:r>
              <a:rPr lang="ru-RU" sz="3800" dirty="0" err="1">
                <a:solidFill>
                  <a:schemeClr val="tx1"/>
                </a:solidFill>
              </a:rPr>
              <a:t>амфотерные</a:t>
            </a:r>
            <a:r>
              <a:rPr lang="ru-RU" sz="3800" dirty="0">
                <a:solidFill>
                  <a:schemeClr val="tx1"/>
                </a:solidFill>
              </a:rPr>
              <a:t> органические соединения. Основные аминокислоты, образующие белки. Важнейшие способы получения аминов и аминокислот. (</a:t>
            </a:r>
            <a:r>
              <a:rPr lang="ru-RU" sz="3800" b="1" dirty="0">
                <a:solidFill>
                  <a:schemeClr val="tx1"/>
                </a:solidFill>
              </a:rPr>
              <a:t>задание 13</a:t>
            </a:r>
            <a:r>
              <a:rPr lang="ru-RU" sz="3800" dirty="0" smtClean="0">
                <a:solidFill>
                  <a:schemeClr val="tx1"/>
                </a:solidFill>
              </a:rPr>
              <a:t>);</a:t>
            </a:r>
          </a:p>
          <a:p>
            <a:pPr marL="514350" indent="-514350">
              <a:buAutoNum type="arabicPeriod"/>
            </a:pPr>
            <a:r>
              <a:rPr lang="ru-RU" sz="3800" dirty="0" smtClean="0">
                <a:solidFill>
                  <a:schemeClr val="tx1"/>
                </a:solidFill>
              </a:rPr>
              <a:t> </a:t>
            </a:r>
            <a:r>
              <a:rPr lang="ru-RU" sz="3800" dirty="0">
                <a:solidFill>
                  <a:schemeClr val="tx1"/>
                </a:solidFill>
              </a:rPr>
              <a:t>Расчёты массы (объёма, количества вещества) продуктов реакции, если одно из веществ дано в избытке (имеет примеси). Расчёты массы (объёма, количества вещества) продукта реакции, если одно из веществ дано в виде раствора с определённой массовой долей растворённого вещества. Расчёты с использованием понятий «массовая доля», «молярная концентрация», «растворимость» (</a:t>
            </a:r>
            <a:r>
              <a:rPr lang="ru-RU" sz="3800" b="1" dirty="0">
                <a:solidFill>
                  <a:schemeClr val="tx1"/>
                </a:solidFill>
              </a:rPr>
              <a:t>задание 34</a:t>
            </a:r>
            <a:r>
              <a:rPr lang="ru-RU" sz="3800" dirty="0">
                <a:solidFill>
                  <a:schemeClr val="tx1"/>
                </a:solidFill>
              </a:rPr>
              <a:t>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828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12858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Характеристика участников ОГЭ по химии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714480" y="1571612"/>
          <a:ext cx="6357982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42852"/>
            <a:ext cx="8201028" cy="150019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Динамика успеваемости и качества знаний по химии(основная волна)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28596" y="1500174"/>
          <a:ext cx="828680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828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28596" y="428604"/>
          <a:ext cx="8429684" cy="6143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335758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Анализ выполнения заданий </a:t>
            </a:r>
            <a:r>
              <a:rPr lang="ru-RU" b="1" dirty="0" smtClean="0">
                <a:solidFill>
                  <a:srgbClr val="FF0000"/>
                </a:solidFill>
              </a:rPr>
              <a:t>КИМ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1828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Динамика среднего процента выполнения заданий </a:t>
            </a:r>
            <a:r>
              <a:rPr lang="en-US" b="1" dirty="0">
                <a:solidFill>
                  <a:srgbClr val="FF0000"/>
                </a:solidFill>
              </a:rPr>
              <a:t>I</a:t>
            </a:r>
            <a:r>
              <a:rPr lang="ru-RU" b="1" dirty="0">
                <a:solidFill>
                  <a:srgbClr val="FF0000"/>
                </a:solidFill>
              </a:rPr>
              <a:t> части КИМ за 2024 и 2025 года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2000240"/>
          <a:ext cx="8072494" cy="4614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828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4282" y="0"/>
          <a:ext cx="8786874" cy="671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8" y="142852"/>
            <a:ext cx="9154628" cy="6429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14287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ЕГЭ как показатель качества образования по </a:t>
            </a:r>
            <a:r>
              <a:rPr lang="ru-RU" b="1" dirty="0" smtClean="0">
                <a:solidFill>
                  <a:srgbClr val="FF0000"/>
                </a:solidFill>
              </a:rPr>
              <a:t>химии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571612"/>
            <a:ext cx="8643998" cy="5000660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"Изменения структуры и содержания КИМ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отсутствуют».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В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году были внесены коррективы в модель задания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17.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 2026 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задание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№23 перешло из повышенного в разряд базового уровня сложности, но количество баллов осталось прежним (2 б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Зафиксированы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изменения в спецификации задания 33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571</Words>
  <Application>Microsoft Office PowerPoint</Application>
  <PresentationFormat>Экран (4:3)</PresentationFormat>
  <Paragraphs>73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Качество образования по химии в Сорочинском муниципальном округе по итогам внешней независимой оценки за последние 3 года </vt:lpstr>
      <vt:lpstr>ОГЭ как показатель качества образования по химии</vt:lpstr>
      <vt:lpstr>Характеристика участников ОГЭ по химии</vt:lpstr>
      <vt:lpstr>Динамика успеваемости и качества знаний по химии(основная волна)</vt:lpstr>
      <vt:lpstr>Слайд 5</vt:lpstr>
      <vt:lpstr>Анализ выполнения заданий КИМ</vt:lpstr>
      <vt:lpstr>Динамика среднего процента выполнения заданий I части КИМ за 2024 и 2025 года</vt:lpstr>
      <vt:lpstr>Слайд 8</vt:lpstr>
      <vt:lpstr>ЕГЭ как показатель качества образования по химии</vt:lpstr>
      <vt:lpstr>Что изменилось с прошлого года:  2025 г Нахождение молекулярной формулы органического вещества по его плотности и массовым долям элементов, входящих в его состав, или по продуктам сгорания; установление структурной формулы органического вещества на основе его химических свойств или способов получения. 2026 г "Расчёты массы вещества или объёма газов по известному количеству вещества, массе или объёму одного из участвующих в реакции веществ. Нахождение молекулярной формулы органического вещества по его плотности и массовым долям элементов, входящих в его состав, или по продуктам сгорания; установление структурной формулы органического вещества на основе его химических свойств или способов получения". </vt:lpstr>
      <vt:lpstr>Характеристика участников ЕГЭ по химии</vt:lpstr>
      <vt:lpstr>Средний тестовый балл ЕГЭ по химии за последние 3 года</vt:lpstr>
      <vt:lpstr>Динамика результатов ЕГЭ по предмету за последние 2 года</vt:lpstr>
      <vt:lpstr>Блок "Теоретические основы химии. Химическая реакция"</vt:lpstr>
      <vt:lpstr>Блок "Основы неорганической химии"</vt:lpstr>
      <vt:lpstr>Блок "Основы органической химии"</vt:lpstr>
      <vt:lpstr>Блок "Химия и жизнь"</vt:lpstr>
      <vt:lpstr>Блок «Типы расчетных задач»</vt:lpstr>
      <vt:lpstr>Сравнение результатов ЕГЭ II части КИМ по блокам за 2024 и 2025 год</vt:lpstr>
      <vt:lpstr>Элементы содержания 2025 г., которые нельзя считать достаточными (ср. % выполнения &lt;50% для заданий базового уровня и &lt;15% для заданий повышенного и высокого уровней)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18</cp:revision>
  <dcterms:created xsi:type="dcterms:W3CDTF">2026-03-22T12:01:48Z</dcterms:created>
  <dcterms:modified xsi:type="dcterms:W3CDTF">2026-03-24T14:13:24Z</dcterms:modified>
</cp:coreProperties>
</file>