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9" r:id="rId3"/>
    <p:sldId id="257" r:id="rId4"/>
    <p:sldId id="266" r:id="rId5"/>
    <p:sldId id="267" r:id="rId6"/>
    <p:sldId id="268" r:id="rId7"/>
    <p:sldId id="273" r:id="rId8"/>
    <p:sldId id="282" r:id="rId9"/>
    <p:sldId id="271" r:id="rId10"/>
    <p:sldId id="270" r:id="rId11"/>
    <p:sldId id="272" r:id="rId12"/>
    <p:sldId id="286" r:id="rId13"/>
    <p:sldId id="287" r:id="rId14"/>
    <p:sldId id="290" r:id="rId15"/>
    <p:sldId id="296" r:id="rId16"/>
    <p:sldId id="292" r:id="rId17"/>
    <p:sldId id="283" r:id="rId18"/>
    <p:sldId id="274" r:id="rId19"/>
    <p:sldId id="281" r:id="rId20"/>
    <p:sldId id="294" r:id="rId21"/>
    <p:sldId id="297" r:id="rId22"/>
    <p:sldId id="295" r:id="rId23"/>
    <p:sldId id="293" r:id="rId24"/>
    <p:sldId id="275" r:id="rId25"/>
    <p:sldId id="279" r:id="rId26"/>
    <p:sldId id="276" r:id="rId27"/>
    <p:sldId id="278" r:id="rId28"/>
    <p:sldId id="277" r:id="rId29"/>
    <p:sldId id="280" r:id="rId30"/>
    <p:sldId id="285" r:id="rId31"/>
    <p:sldId id="284" r:id="rId32"/>
    <p:sldId id="258" r:id="rId33"/>
    <p:sldId id="259" r:id="rId3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625C"/>
    <a:srgbClr val="EFD249"/>
    <a:srgbClr val="645BCA"/>
    <a:srgbClr val="B6BAFF"/>
    <a:srgbClr val="EEED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79" d="100"/>
          <a:sy n="79" d="100"/>
        </p:scale>
        <p:origin x="-342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presentation-creation.ru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rgbClr val="EEED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87A1CA7-43CE-407E-8117-43288F4A0F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25395" y="1125155"/>
            <a:ext cx="5566913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BBB71993-1C20-4357-99DA-46BEFA6362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25395" y="3604830"/>
            <a:ext cx="5566913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0575AF9-3E45-48D7-877B-FD8C3C08F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40E45-6212-41C1-AF31-200AB6D21A29}" type="datetimeFigureOut">
              <a:rPr lang="ru-RU" smtClean="0"/>
              <a:t>21.10.2025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CEFCD83-DC75-476E-8C81-1794890ADB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364A8D3A-3FC6-44D4-BAAB-AD50526A40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CE3DD-0825-4DB6-93A0-78846904C5D7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2"/>
            <a:extLst>
              <a:ext uri="{FF2B5EF4-FFF2-40B4-BE49-F238E27FC236}">
                <a16:creationId xmlns="" xmlns:a16="http://schemas.microsoft.com/office/drawing/2014/main" id="{8245E139-38E5-402E-9452-18D1FECBFDE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4000" y="367393"/>
            <a:ext cx="757762" cy="75776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CA55B15C-3950-483F-A370-1A8651F23F6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606" y="1125155"/>
            <a:ext cx="57150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953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DD94A64-3D7C-4EFB-92EA-E2FE9B45E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39B1C907-EDB2-486F-8FE0-80D2DD8445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91336154-7DF3-4502-A142-DD7B720645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CBD3A058-D2ED-4321-AFFF-3C19BD80F1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40E45-6212-41C1-AF31-200AB6D21A29}" type="datetimeFigureOut">
              <a:rPr lang="ru-RU" smtClean="0"/>
              <a:t>21.10.2025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5CCD262-916D-446A-80A3-D0B22020A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B14BCA8A-1E46-4B4A-89EB-F1BBB59BF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CE3DD-0825-4DB6-93A0-78846904C5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426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331122C-9E0E-4EB9-88FC-DD54B9D12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40A54CBB-4657-4C65-819D-ACC181B098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CB12ABE-A94F-4304-90F6-593672AA7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40E45-6212-41C1-AF31-200AB6D21A29}" type="datetimeFigureOut">
              <a:rPr lang="ru-RU" smtClean="0"/>
              <a:t>21.10.2025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9741B7E-A4E6-4A3D-8186-77C78CE1E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61DC345-EA23-46FB-B69A-D7DED834F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CE3DD-0825-4DB6-93A0-78846904C5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2710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F163D29F-6BB2-4DE4-8993-B698AE0CF5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718C7E70-61B9-47E7-A2FC-49F82FC1C7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77D548C-F705-4E35-81B6-18D36F2396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40E45-6212-41C1-AF31-200AB6D21A29}" type="datetimeFigureOut">
              <a:rPr lang="ru-RU" smtClean="0"/>
              <a:t>21.10.2025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CE2C2CF-D134-4C50-8811-1518BF8CA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C8BAC43-07B2-447C-BAD2-6589551E4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CE3DD-0825-4DB6-93A0-78846904C5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6938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solidFill>
          <a:srgbClr val="EEED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C8EE1F5-47D9-4FEA-A096-7BAB994089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977132" cy="1325563"/>
          </a:xfrm>
        </p:spPr>
        <p:txBody>
          <a:bodyPr/>
          <a:lstStyle>
            <a:lvl1pPr>
              <a:defRPr b="1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F629350-145E-4986-B4CB-5A900F6A3C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8977132" cy="4351338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239BDFB-7864-4C7C-9DF8-77798FFC8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40E45-6212-41C1-AF31-200AB6D21A29}" type="datetimeFigureOut">
              <a:rPr lang="ru-RU" smtClean="0"/>
              <a:t>21.10.2025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B8F6969-1FA5-4824-B8DC-2F72C242C4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53014C4-7FEF-4215-A550-E51E8D9EF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CE3DD-0825-4DB6-93A0-78846904C5D7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06248061-9BE7-4ED7-9C75-FA66CD69EE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9767" y="5013466"/>
            <a:ext cx="842233" cy="116349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7FA3F720-F3B1-4C3D-AF4C-FBAE9A9163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9968" y="3682291"/>
            <a:ext cx="1637274" cy="133117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C6C3314D-528F-4D6B-85C7-AE8A1F34C79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6819" y="5737033"/>
            <a:ext cx="1274226" cy="123863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EA865DBD-D454-43DF-94A7-BF57D4C566A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16680">
            <a:off x="9667191" y="541989"/>
            <a:ext cx="946772" cy="120304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BA7CD27B-9566-4417-9ACF-95EC6DE6685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7138" y="-132222"/>
            <a:ext cx="1331175" cy="146998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D4E04172-D0A0-4CB9-8EB8-7FCFCA8656B6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2314" y="2061332"/>
            <a:ext cx="1074906" cy="1366768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="" xmlns:a16="http://schemas.microsoft.com/office/drawing/2014/main" id="{B2C76236-6662-43A4-B9B6-87935B92683D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4555" y="2254693"/>
            <a:ext cx="806490" cy="117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553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solidFill>
          <a:srgbClr val="EEED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659911B-C686-4CEE-A90F-E761A2F765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8987" y="365125"/>
            <a:ext cx="5257800" cy="1325563"/>
          </a:xfrm>
        </p:spPr>
        <p:txBody>
          <a:bodyPr/>
          <a:lstStyle>
            <a:lvl1pPr>
              <a:defRPr b="1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="" xmlns:a16="http://schemas.microsoft.com/office/drawing/2014/main" id="{CDF04B42-C2E9-4984-AC79-EAB633BC222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559550" y="1898649"/>
            <a:ext cx="5257800" cy="45942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9" name="Рисунок 8">
            <a:extLst>
              <a:ext uri="{FF2B5EF4-FFF2-40B4-BE49-F238E27FC236}">
                <a16:creationId xmlns="" xmlns:a16="http://schemas.microsoft.com/office/drawing/2014/main" id="{DBBD0563-BDB1-44B2-B5A7-787933ED0A4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31494" y="365124"/>
            <a:ext cx="6096000" cy="2974171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Рисунок 8">
            <a:extLst>
              <a:ext uri="{FF2B5EF4-FFF2-40B4-BE49-F238E27FC236}">
                <a16:creationId xmlns="" xmlns:a16="http://schemas.microsoft.com/office/drawing/2014/main" id="{86F07766-06EB-4489-9D56-8FC26E571A6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31494" y="3518705"/>
            <a:ext cx="6096000" cy="2974172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783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751CBE6-BBA9-47F4-A8F3-3EBBC0AC6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ECEDEC27-23DD-46E9-8F0E-BC759D6FF9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F2A0F04-1EAA-4D2B-B461-F13DB0DD71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40E45-6212-41C1-AF31-200AB6D21A29}" type="datetimeFigureOut">
              <a:rPr lang="ru-RU" smtClean="0"/>
              <a:t>21.10.2025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E91B4D8-A2BA-44D7-A372-3AFB4DD47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94E469E-CC65-4E8B-9106-7DDFE3253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CE3DD-0825-4DB6-93A0-78846904C5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950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5B06377-773C-4CF7-B4A9-E43D31B86F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71BFA34-6174-4E2B-8AD0-2AFD2C4585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BC4C3E8E-E458-40FA-90F8-84A445F93B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FEA4EA8F-F797-436B-AE4A-6095A29009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40E45-6212-41C1-AF31-200AB6D21A29}" type="datetimeFigureOut">
              <a:rPr lang="ru-RU" smtClean="0"/>
              <a:t>21.10.2025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1AFB8B3F-1FA2-461D-96E3-93CF7AA24E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80DDB47A-FB74-4FF5-9F36-B3A7A3C8F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CE3DD-0825-4DB6-93A0-78846904C5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521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00088C4-9B25-4D13-A6BE-C463C8841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9C24BCA-FD19-4634-A4F0-BAF1A7D3AA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B29BCE93-6B18-4FA0-BB08-6BB5D22069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9250535A-C505-4710-929E-D27A890079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2754F3D0-271F-41F5-ADA9-122A3E5C4F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46D62A60-CBBF-4348-BC1C-52D1C39683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40E45-6212-41C1-AF31-200AB6D21A29}" type="datetimeFigureOut">
              <a:rPr lang="ru-RU" smtClean="0"/>
              <a:t>21.10.2025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D3FF103F-178D-4A29-9F53-88784E516A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AC47AC93-E4FA-4E50-914C-BF8B5EEB90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CE3DD-0825-4DB6-93A0-78846904C5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5445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811C87D-81F7-43B6-8A2F-DCD7BC689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D1A69D81-F775-4067-BCAB-789FE1685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40E45-6212-41C1-AF31-200AB6D21A29}" type="datetimeFigureOut">
              <a:rPr lang="ru-RU" smtClean="0"/>
              <a:t>21.10.2025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E91241B6-EC57-4E34-8246-38AE26D1C5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05F7612A-FC53-469C-9B30-EBEF3188C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CE3DD-0825-4DB6-93A0-78846904C5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353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solidFill>
          <a:srgbClr val="EEED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8FF64DFC-1176-4852-91A7-BAC4EEA56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40E45-6212-41C1-AF31-200AB6D21A29}" type="datetimeFigureOut">
              <a:rPr lang="ru-RU" smtClean="0"/>
              <a:t>21.10.2025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4FD3DFA4-FC2E-4226-9D30-3F626AB62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C0F42C0-198B-4CFB-A411-0DF220FA2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CE3DD-0825-4DB6-93A0-78846904C5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185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C61B6AC-AE41-4E7A-AA3A-0790A27851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5B6CD6F-3C92-44FF-A2B0-F32A682BAF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2BFFBC0A-8BF4-4592-9824-47E2F28FFC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F24552EA-510F-4724-97C5-C201FBCE6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40E45-6212-41C1-AF31-200AB6D21A29}" type="datetimeFigureOut">
              <a:rPr lang="ru-RU" smtClean="0"/>
              <a:t>21.10.2025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9139CE9A-3092-4205-A84A-CB09E8413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AB8D6EB9-437F-4ECA-BA67-E6A55B002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CE3DD-0825-4DB6-93A0-78846904C5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4867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B419286-651D-4DB9-A62E-764CB20ECC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B7CA16FD-62E4-42EE-A46D-DF7805A2DD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A145A84-48D4-4556-A97B-6AF10230A2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E40E45-6212-41C1-AF31-200AB6D21A29}" type="datetimeFigureOut">
              <a:rPr lang="ru-RU" smtClean="0"/>
              <a:t>21.10.2025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5A101BC5-A32C-4ACD-B093-B2A1047B24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41A38BD-8751-4FE2-A875-EE6562191F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1CE3DD-0825-4DB6-93A0-78846904C5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2205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7" Type="http://schemas.openxmlformats.org/officeDocument/2006/relationships/image" Target="../media/image15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3.svg"/><Relationship Id="rId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7" Type="http://schemas.openxmlformats.org/officeDocument/2006/relationships/image" Target="../media/image15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3.sv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7gy.ru/shkola/khimiya/oge-po-himii/4481-trenazher-po-zadaniyam-oge-po-khimii-13-linejki-fipi-s-otvetami.html" TargetMode="External"/><Relationship Id="rId2" Type="http://schemas.openxmlformats.org/officeDocument/2006/relationships/hyperlink" Target="https://yandex.ru/video/preview/4872739226422619179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vk.com/chem4you_oge?trackcode=89a93e03cHtgEhlTdnZM3FLhDia5fCssAlsFidYpIzORb_RBqc60EL7GrVUeCnDeSe0PPLBKMiQORln9KajJgPsC&amp;from=groups" TargetMode="Externa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F9C8DDC-CC57-4053-AA64-DBE1B111FB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71694" y="451413"/>
            <a:ext cx="5566913" cy="847998"/>
          </a:xfrm>
        </p:spPr>
        <p:txBody>
          <a:bodyPr>
            <a:normAutofit fontScale="90000"/>
          </a:bodyPr>
          <a:lstStyle/>
          <a:p>
            <a:r>
              <a:rPr lang="ru-RU" sz="6600" dirty="0">
                <a:solidFill>
                  <a:srgbClr val="645BCA"/>
                </a:solidFill>
              </a:rPr>
              <a:t>ХИМИЯ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FF7D9C33-A898-482D-9801-E00E65353EA2}"/>
              </a:ext>
            </a:extLst>
          </p:cNvPr>
          <p:cNvSpPr txBox="1"/>
          <p:nvPr/>
        </p:nvSpPr>
        <p:spPr>
          <a:xfrm>
            <a:off x="5642811" y="2137936"/>
            <a:ext cx="6304547" cy="30746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70000"/>
              </a:lnSpc>
              <a:buNone/>
            </a:pPr>
            <a:r>
              <a:rPr lang="ru-RU" sz="3200" b="1" dirty="0" smtClean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Электролитическая</a:t>
            </a:r>
          </a:p>
          <a:p>
            <a:pPr marL="0" indent="0" algn="ctr">
              <a:lnSpc>
                <a:spcPct val="170000"/>
              </a:lnSpc>
              <a:buNone/>
            </a:pPr>
            <a:r>
              <a:rPr lang="ru-RU" sz="3200" b="1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д</a:t>
            </a:r>
            <a:r>
              <a:rPr lang="ru-RU" sz="3200" b="1" dirty="0" smtClean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иссоциация в заданиях ОГЭ  № 13,14, 23</a:t>
            </a:r>
          </a:p>
          <a:p>
            <a:pPr marL="0" indent="0" algn="ctr">
              <a:lnSpc>
                <a:spcPct val="170000"/>
              </a:lnSpc>
              <a:buNone/>
            </a:pPr>
            <a:endParaRPr lang="id-ID" sz="1800" b="1" dirty="0">
              <a:solidFill>
                <a:srgbClr val="645BCA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11044B97-21ED-450B-8A20-013C24B9D708}"/>
              </a:ext>
            </a:extLst>
          </p:cNvPr>
          <p:cNvSpPr/>
          <p:nvPr/>
        </p:nvSpPr>
        <p:spPr>
          <a:xfrm>
            <a:off x="6782765" y="4896091"/>
            <a:ext cx="1238491" cy="1238491"/>
          </a:xfrm>
          <a:prstGeom prst="ellipse">
            <a:avLst/>
          </a:prstGeom>
          <a:solidFill>
            <a:srgbClr val="645B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="" xmlns:a16="http://schemas.microsoft.com/office/drawing/2014/main" id="{B769F9FB-D399-4FA9-9FE2-6725ED8CE205}"/>
              </a:ext>
            </a:extLst>
          </p:cNvPr>
          <p:cNvSpPr/>
          <p:nvPr/>
        </p:nvSpPr>
        <p:spPr>
          <a:xfrm>
            <a:off x="8326056" y="4896090"/>
            <a:ext cx="1238491" cy="1238491"/>
          </a:xfrm>
          <a:prstGeom prst="ellipse">
            <a:avLst/>
          </a:prstGeom>
          <a:solidFill>
            <a:srgbClr val="645B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="" xmlns:a16="http://schemas.microsoft.com/office/drawing/2014/main" id="{455E9F5A-AF97-4287-8C74-785F9C289073}"/>
              </a:ext>
            </a:extLst>
          </p:cNvPr>
          <p:cNvSpPr/>
          <p:nvPr/>
        </p:nvSpPr>
        <p:spPr>
          <a:xfrm>
            <a:off x="9869347" y="4896090"/>
            <a:ext cx="1238491" cy="1238491"/>
          </a:xfrm>
          <a:prstGeom prst="ellipse">
            <a:avLst/>
          </a:prstGeom>
          <a:solidFill>
            <a:srgbClr val="645B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Пипетка контур">
            <a:extLst>
              <a:ext uri="{FF2B5EF4-FFF2-40B4-BE49-F238E27FC236}">
                <a16:creationId xmlns="" xmlns:a16="http://schemas.microsoft.com/office/drawing/2014/main" id="{B5A0D7C6-2621-4AF3-B172-F1588251F7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25519" y="5058135"/>
            <a:ext cx="914400" cy="914400"/>
          </a:xfrm>
          <a:prstGeom prst="rect">
            <a:avLst/>
          </a:prstGeom>
        </p:spPr>
      </p:pic>
      <p:pic>
        <p:nvPicPr>
          <p:cNvPr id="12" name="Рисунок 11" descr="Мензурка контур">
            <a:extLst>
              <a:ext uri="{FF2B5EF4-FFF2-40B4-BE49-F238E27FC236}">
                <a16:creationId xmlns="" xmlns:a16="http://schemas.microsoft.com/office/drawing/2014/main" id="{9AC41E35-5D2D-4AD3-93AF-712DC41CA0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488101" y="4962644"/>
            <a:ext cx="914400" cy="914400"/>
          </a:xfrm>
          <a:prstGeom prst="rect">
            <a:avLst/>
          </a:prstGeom>
        </p:spPr>
      </p:pic>
      <p:pic>
        <p:nvPicPr>
          <p:cNvPr id="14" name="Рисунок 13" descr="Пробирки контур">
            <a:extLst>
              <a:ext uri="{FF2B5EF4-FFF2-40B4-BE49-F238E27FC236}">
                <a16:creationId xmlns="" xmlns:a16="http://schemas.microsoft.com/office/drawing/2014/main" id="{DAA25176-0470-4F30-BD46-8E4A8188D39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031392" y="505813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672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1AC8251-FFDD-4FEF-99CD-CDEAD96A9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977132" cy="826001"/>
          </a:xfrm>
        </p:spPr>
        <p:txBody>
          <a:bodyPr/>
          <a:lstStyle/>
          <a:p>
            <a:r>
              <a:rPr lang="ru-RU" dirty="0" smtClean="0"/>
              <a:t>Задание № 13                        ( 1 балл)</a:t>
            </a:r>
            <a:endParaRPr lang="ru-RU" dirty="0"/>
          </a:p>
        </p:txBody>
      </p:sp>
      <p:pic>
        <p:nvPicPr>
          <p:cNvPr id="4" name="Объект 3" descr="https://umschool.net/library/wp-content/uploads/2024/02/11-2-1024x545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758" y="1310691"/>
            <a:ext cx="8894567" cy="47339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95150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1AC8251-FFDD-4FEF-99CD-CDEAD96A99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Подтипы заданий    №13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4E083C6-B5B1-4AD6-9407-AC2462891D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05" y="1660358"/>
            <a:ext cx="9394227" cy="4516605"/>
          </a:xfrm>
        </p:spPr>
        <p:txBody>
          <a:bodyPr>
            <a:normAutofit fontScale="92500"/>
          </a:bodyPr>
          <a:lstStyle/>
          <a:p>
            <a:pPr marL="514350" indent="-514350">
              <a:buAutoNum type="arabicPeriod"/>
            </a:pPr>
            <a:r>
              <a:rPr lang="ru-RU" b="1" i="1" dirty="0" smtClean="0"/>
              <a:t>Среди </a:t>
            </a:r>
            <a:r>
              <a:rPr lang="ru-RU" b="1" i="1" dirty="0"/>
              <a:t>предложенных веществ выбрать вещества – электролиты или вещества – </a:t>
            </a:r>
            <a:r>
              <a:rPr lang="ru-RU" b="1" i="1" dirty="0" err="1" smtClean="0"/>
              <a:t>неэлектролиты</a:t>
            </a:r>
            <a:endParaRPr lang="ru-RU" b="1" i="1" dirty="0" smtClean="0"/>
          </a:p>
          <a:p>
            <a:pPr marL="514350" indent="-514350">
              <a:buAutoNum type="arabicPeriod"/>
            </a:pPr>
            <a:endParaRPr lang="ru-RU" b="1" i="1" dirty="0" smtClean="0"/>
          </a:p>
          <a:p>
            <a:pPr marL="0" indent="0">
              <a:buNone/>
            </a:pPr>
            <a:r>
              <a:rPr lang="ru-RU" b="1" i="1" dirty="0" smtClean="0">
                <a:solidFill>
                  <a:schemeClr val="tx2"/>
                </a:solidFill>
              </a:rPr>
              <a:t>2</a:t>
            </a:r>
            <a:r>
              <a:rPr lang="ru-RU" b="1" i="1" dirty="0" smtClean="0"/>
              <a:t>. Среди </a:t>
            </a:r>
            <a:r>
              <a:rPr lang="ru-RU" b="1" i="1" dirty="0"/>
              <a:t>предложенных веществ выбрать сильные или слабые </a:t>
            </a:r>
            <a:r>
              <a:rPr lang="ru-RU" b="1" i="1" dirty="0" smtClean="0"/>
              <a:t>электролиты</a:t>
            </a:r>
          </a:p>
          <a:p>
            <a:pPr marL="0" indent="0">
              <a:buNone/>
            </a:pPr>
            <a:endParaRPr lang="ru-RU" b="1" i="1" dirty="0" smtClean="0"/>
          </a:p>
          <a:p>
            <a:pPr marL="0" indent="0">
              <a:buNone/>
            </a:pPr>
            <a:r>
              <a:rPr lang="ru-RU" b="1" i="1" dirty="0" smtClean="0">
                <a:solidFill>
                  <a:srgbClr val="645BCA"/>
                </a:solidFill>
              </a:rPr>
              <a:t>3. </a:t>
            </a:r>
            <a:r>
              <a:rPr lang="ru-RU" b="1" i="1" dirty="0"/>
              <a:t>Определить общее количество ионов, количество катионов и анионов</a:t>
            </a:r>
            <a:r>
              <a:rPr lang="ru-RU" b="1" i="1" dirty="0" smtClean="0"/>
              <a:t>.</a:t>
            </a:r>
          </a:p>
          <a:p>
            <a:pPr marL="0" indent="0">
              <a:buNone/>
            </a:pPr>
            <a:endParaRPr lang="ru-RU" b="1" i="1" dirty="0" smtClean="0"/>
          </a:p>
          <a:p>
            <a:pPr marL="0" indent="0">
              <a:buNone/>
            </a:pPr>
            <a:r>
              <a:rPr lang="ru-RU" sz="2800" b="1" i="1" dirty="0" smtClean="0">
                <a:solidFill>
                  <a:srgbClr val="645BCA"/>
                </a:solidFill>
              </a:rPr>
              <a:t>4.</a:t>
            </a:r>
            <a:r>
              <a:rPr lang="ru-RU" b="1" i="1" dirty="0"/>
              <a:t> Выбрать вещества, образующие определенный вид ионов</a:t>
            </a:r>
            <a:endParaRPr lang="ru-RU" dirty="0"/>
          </a:p>
          <a:p>
            <a:pPr marL="0" indent="0">
              <a:buNone/>
            </a:pPr>
            <a:endParaRPr lang="ru-RU" sz="2800" dirty="0">
              <a:solidFill>
                <a:srgbClr val="645BC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988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4E083C6-B5B1-4AD6-9407-AC2462891D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05" y="589548"/>
            <a:ext cx="9394227" cy="55874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/>
              <a:t>Тип 1. Среди предложенных веществ выбрать вещества – электролиты или вещества – </a:t>
            </a:r>
            <a:r>
              <a:rPr lang="ru-RU" b="1" i="1" dirty="0" err="1"/>
              <a:t>неэлектролиты</a:t>
            </a:r>
            <a:r>
              <a:rPr lang="ru-RU" i="1" dirty="0"/>
              <a:t>.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1.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Выберите два вещества, которые не проводят электрический ток.</a:t>
            </a:r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) расплав хлорида натрия</a:t>
            </a:r>
          </a:p>
          <a:p>
            <a:pPr marL="0" indent="0">
              <a:buNone/>
            </a:pPr>
            <a:r>
              <a:rPr lang="ru-RU" dirty="0"/>
              <a:t>2) расплав оксида кремния</a:t>
            </a:r>
          </a:p>
          <a:p>
            <a:pPr marL="0" indent="0">
              <a:buNone/>
            </a:pPr>
            <a:r>
              <a:rPr lang="ru-RU" dirty="0"/>
              <a:t>3) раствор азотной кислоты</a:t>
            </a:r>
          </a:p>
          <a:p>
            <a:pPr marL="0" indent="0">
              <a:buNone/>
            </a:pPr>
            <a:r>
              <a:rPr lang="ru-RU" dirty="0"/>
              <a:t>4) раствор глюкозы</a:t>
            </a:r>
          </a:p>
          <a:p>
            <a:pPr marL="0" indent="0">
              <a:buNone/>
            </a:pPr>
            <a:r>
              <a:rPr lang="ru-RU" dirty="0"/>
              <a:t>5) раствор хлорида цинка</a:t>
            </a:r>
          </a:p>
        </p:txBody>
      </p:sp>
    </p:spTree>
    <p:extLst>
      <p:ext uri="{BB962C8B-B14F-4D97-AF65-F5344CB8AC3E}">
        <p14:creationId xmlns:p14="http://schemas.microsoft.com/office/powerpoint/2010/main" val="2547301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4E083C6-B5B1-4AD6-9407-AC2462891D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05" y="589548"/>
            <a:ext cx="9394227" cy="5587416"/>
          </a:xfrm>
        </p:spPr>
        <p:txBody>
          <a:bodyPr>
            <a:normAutofit/>
          </a:bodyPr>
          <a:lstStyle/>
          <a:p>
            <a:r>
              <a:rPr lang="ru-RU" b="1" dirty="0"/>
              <a:t>3.</a:t>
            </a:r>
            <a:endParaRPr lang="ru-RU" dirty="0"/>
          </a:p>
          <a:p>
            <a:r>
              <a:rPr lang="ru-RU" dirty="0"/>
              <a:t>Выберите два вещества, которые проводят электрический ток.</a:t>
            </a:r>
          </a:p>
          <a:p>
            <a:r>
              <a:rPr lang="ru-RU" dirty="0"/>
              <a:t> 1) раствор </a:t>
            </a:r>
            <a:r>
              <a:rPr lang="ru-RU" dirty="0" err="1"/>
              <a:t>хлороводорода</a:t>
            </a:r>
            <a:endParaRPr lang="ru-RU" dirty="0"/>
          </a:p>
          <a:p>
            <a:r>
              <a:rPr lang="ru-RU" dirty="0"/>
              <a:t>2) расплав серы</a:t>
            </a:r>
          </a:p>
          <a:p>
            <a:r>
              <a:rPr lang="ru-RU" dirty="0"/>
              <a:t>3) расплав оксида кремния</a:t>
            </a:r>
          </a:p>
          <a:p>
            <a:r>
              <a:rPr lang="ru-RU" dirty="0"/>
              <a:t>4) раствор глюкозы</a:t>
            </a:r>
          </a:p>
          <a:p>
            <a:r>
              <a:rPr lang="ru-RU" dirty="0"/>
              <a:t>5) раствор хлорида натрия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931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4E083C6-B5B1-4AD6-9407-AC2462891D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05" y="589548"/>
            <a:ext cx="9394227" cy="5587416"/>
          </a:xfrm>
        </p:spPr>
        <p:txBody>
          <a:bodyPr>
            <a:normAutofit/>
          </a:bodyPr>
          <a:lstStyle/>
          <a:p>
            <a:r>
              <a:rPr lang="ru-RU" b="1" i="1" dirty="0"/>
              <a:t>Тип 2. Среди предложенных веществ выбрать сильные или слабые электролиты</a:t>
            </a:r>
            <a:r>
              <a:rPr lang="ru-RU" i="1" dirty="0"/>
              <a:t>.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1.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Выберите два вещества, которые полностью </a:t>
            </a:r>
            <a:r>
              <a:rPr lang="ru-RU" dirty="0" err="1"/>
              <a:t>диссоциируют</a:t>
            </a:r>
            <a:r>
              <a:rPr lang="ru-RU" dirty="0"/>
              <a:t> на ионы в водном растворе.</a:t>
            </a:r>
          </a:p>
          <a:p>
            <a:r>
              <a:rPr lang="ru-RU" dirty="0"/>
              <a:t> 1) азотная кислота</a:t>
            </a:r>
          </a:p>
          <a:p>
            <a:r>
              <a:rPr lang="ru-RU" dirty="0"/>
              <a:t>2) сероводород</a:t>
            </a:r>
          </a:p>
          <a:p>
            <a:r>
              <a:rPr lang="ru-RU" dirty="0"/>
              <a:t>3) иодид натрия</a:t>
            </a:r>
          </a:p>
          <a:p>
            <a:r>
              <a:rPr lang="ru-RU" dirty="0"/>
              <a:t>4) глицерин</a:t>
            </a:r>
          </a:p>
          <a:p>
            <a:r>
              <a:rPr lang="ru-RU" dirty="0"/>
              <a:t>5) этиловый спирт</a:t>
            </a:r>
          </a:p>
        </p:txBody>
      </p:sp>
    </p:spTree>
    <p:extLst>
      <p:ext uri="{BB962C8B-B14F-4D97-AF65-F5344CB8AC3E}">
        <p14:creationId xmlns:p14="http://schemas.microsoft.com/office/powerpoint/2010/main" val="1258902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 smtClean="0"/>
              <a:t>Решение.</a:t>
            </a:r>
          </a:p>
          <a:p>
            <a:r>
              <a:rPr lang="en-US" dirty="0" smtClean="0"/>
              <a:t>1)</a:t>
            </a:r>
            <a:r>
              <a:rPr lang="en-US" dirty="0"/>
              <a:t> Na</a:t>
            </a:r>
            <a:r>
              <a:rPr lang="en-US" baseline="-25000" dirty="0"/>
              <a:t>3</a:t>
            </a:r>
            <a:r>
              <a:rPr lang="en-US" dirty="0"/>
              <a:t>PO</a:t>
            </a:r>
            <a:r>
              <a:rPr lang="en-US" baseline="-25000" dirty="0"/>
              <a:t>4</a:t>
            </a:r>
            <a:r>
              <a:rPr lang="en-US" dirty="0"/>
              <a:t> =3Na</a:t>
            </a:r>
            <a:r>
              <a:rPr lang="en-US" baseline="30000" dirty="0"/>
              <a:t>+</a:t>
            </a:r>
            <a:r>
              <a:rPr lang="en-US" dirty="0"/>
              <a:t> + PO</a:t>
            </a:r>
            <a:r>
              <a:rPr lang="en-US" baseline="-25000" dirty="0"/>
              <a:t>4 </a:t>
            </a:r>
            <a:r>
              <a:rPr lang="en-US" baseline="30000" dirty="0"/>
              <a:t>2-</a:t>
            </a:r>
            <a:endParaRPr lang="ru-RU" dirty="0"/>
          </a:p>
          <a:p>
            <a:r>
              <a:rPr lang="en-US" dirty="0" smtClean="0"/>
              <a:t>2)</a:t>
            </a:r>
            <a:r>
              <a:rPr lang="en-US" dirty="0"/>
              <a:t> Al(NO</a:t>
            </a:r>
            <a:r>
              <a:rPr lang="en-US" baseline="-25000" dirty="0"/>
              <a:t>3</a:t>
            </a:r>
            <a:r>
              <a:rPr lang="en-US" dirty="0"/>
              <a:t>)</a:t>
            </a:r>
            <a:r>
              <a:rPr lang="en-US" baseline="-25000" dirty="0"/>
              <a:t>3</a:t>
            </a:r>
            <a:r>
              <a:rPr lang="en-US" dirty="0"/>
              <a:t> = Al </a:t>
            </a:r>
            <a:r>
              <a:rPr lang="en-US" baseline="30000" dirty="0"/>
              <a:t>3+</a:t>
            </a:r>
            <a:r>
              <a:rPr lang="en-US" dirty="0"/>
              <a:t> +</a:t>
            </a:r>
            <a:r>
              <a:rPr lang="en-US" dirty="0" smtClean="0"/>
              <a:t>3NO</a:t>
            </a:r>
            <a:r>
              <a:rPr lang="en-US" baseline="-25000" dirty="0" smtClean="0"/>
              <a:t>3</a:t>
            </a:r>
            <a:r>
              <a:rPr lang="en-US" baseline="30000" dirty="0" smtClean="0"/>
              <a:t>-</a:t>
            </a:r>
          </a:p>
          <a:p>
            <a:pPr marL="0" indent="0">
              <a:buNone/>
            </a:pPr>
            <a:r>
              <a:rPr lang="en-US" sz="3200" baseline="30000" dirty="0" smtClean="0"/>
              <a:t>3)</a:t>
            </a:r>
            <a:r>
              <a:rPr lang="en-US" sz="3200" dirty="0" smtClean="0"/>
              <a:t> </a:t>
            </a:r>
            <a:r>
              <a:rPr lang="en-US" dirty="0"/>
              <a:t>NaNO</a:t>
            </a:r>
            <a:r>
              <a:rPr lang="en-US" baseline="-25000" dirty="0"/>
              <a:t>3</a:t>
            </a:r>
            <a:r>
              <a:rPr lang="en-US" dirty="0"/>
              <a:t>  = Na </a:t>
            </a:r>
            <a:r>
              <a:rPr lang="en-US" baseline="30000" dirty="0"/>
              <a:t>+</a:t>
            </a:r>
            <a:r>
              <a:rPr lang="en-US" dirty="0"/>
              <a:t> +NO</a:t>
            </a:r>
            <a:r>
              <a:rPr lang="en-US" baseline="-25000" dirty="0"/>
              <a:t>3</a:t>
            </a:r>
            <a:r>
              <a:rPr lang="en-US" baseline="30000" dirty="0"/>
              <a:t>-</a:t>
            </a:r>
            <a:endParaRPr lang="ru-RU" dirty="0"/>
          </a:p>
          <a:p>
            <a:pPr marL="0" indent="0">
              <a:buNone/>
            </a:pPr>
            <a:r>
              <a:rPr lang="en-US" dirty="0" smtClean="0"/>
              <a:t>4) </a:t>
            </a:r>
            <a:r>
              <a:rPr lang="en-US" dirty="0"/>
              <a:t>CuSO</a:t>
            </a:r>
            <a:r>
              <a:rPr lang="en-US" baseline="-25000" dirty="0"/>
              <a:t>4</a:t>
            </a:r>
            <a:r>
              <a:rPr lang="en-US" dirty="0"/>
              <a:t> =Cu</a:t>
            </a:r>
            <a:r>
              <a:rPr lang="en-US" baseline="30000" dirty="0"/>
              <a:t>2+</a:t>
            </a:r>
            <a:r>
              <a:rPr lang="en-US" dirty="0"/>
              <a:t>+</a:t>
            </a:r>
            <a:r>
              <a:rPr lang="en-US" dirty="0" smtClean="0"/>
              <a:t>SO</a:t>
            </a:r>
            <a:r>
              <a:rPr lang="en-US" baseline="-25000" dirty="0" smtClean="0"/>
              <a:t>4</a:t>
            </a:r>
            <a:r>
              <a:rPr lang="en-US" baseline="30000" dirty="0" smtClean="0"/>
              <a:t>2-</a:t>
            </a:r>
          </a:p>
          <a:p>
            <a:pPr marL="0" indent="0">
              <a:buNone/>
            </a:pPr>
            <a:r>
              <a:rPr lang="en-US" baseline="30000" dirty="0" smtClean="0"/>
              <a:t>5)</a:t>
            </a:r>
            <a:r>
              <a:rPr lang="en-US" dirty="0" smtClean="0"/>
              <a:t> </a:t>
            </a:r>
            <a:r>
              <a:rPr lang="en-US" dirty="0"/>
              <a:t>FeCl</a:t>
            </a:r>
            <a:r>
              <a:rPr lang="en-US" baseline="-25000" dirty="0"/>
              <a:t>3</a:t>
            </a:r>
            <a:r>
              <a:rPr lang="en-US" dirty="0"/>
              <a:t> = Fe</a:t>
            </a:r>
            <a:r>
              <a:rPr lang="en-US" baseline="30000" dirty="0"/>
              <a:t>3+</a:t>
            </a:r>
            <a:r>
              <a:rPr lang="en-US" dirty="0"/>
              <a:t> + 3Cl</a:t>
            </a:r>
            <a:r>
              <a:rPr lang="en-US" baseline="30000" dirty="0"/>
              <a:t>-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6568" y="445168"/>
            <a:ext cx="619626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Тип 3. Определить общее количество ионов</a:t>
            </a:r>
            <a:r>
              <a:rPr lang="ru-RU" b="1" i="1" dirty="0"/>
              <a:t>, количество катионов и анионов.</a:t>
            </a:r>
            <a:endParaRPr lang="ru-RU" dirty="0"/>
          </a:p>
          <a:p>
            <a:r>
              <a:rPr lang="ru-RU" b="1" dirty="0"/>
              <a:t>1. </a:t>
            </a:r>
            <a:endParaRPr lang="ru-RU" dirty="0"/>
          </a:p>
          <a:p>
            <a:r>
              <a:rPr lang="ru-RU" dirty="0"/>
              <a:t>Выберите два вещества, при полной диссоциации 1 моль которых образуется 3 моль анионов.</a:t>
            </a:r>
          </a:p>
          <a:p>
            <a:r>
              <a:rPr lang="ru-RU" dirty="0"/>
              <a:t> 1) фосфата калия</a:t>
            </a:r>
          </a:p>
          <a:p>
            <a:r>
              <a:rPr lang="ru-RU" dirty="0"/>
              <a:t>2) нитрата алюминия</a:t>
            </a:r>
          </a:p>
          <a:p>
            <a:r>
              <a:rPr lang="ru-RU" dirty="0"/>
              <a:t>3) нитрата натрия</a:t>
            </a:r>
          </a:p>
          <a:p>
            <a:r>
              <a:rPr lang="ru-RU" dirty="0"/>
              <a:t>4) сульфата меди(II)</a:t>
            </a:r>
          </a:p>
          <a:p>
            <a:r>
              <a:rPr lang="ru-RU" dirty="0"/>
              <a:t>5) хлорида железа(III)</a:t>
            </a:r>
          </a:p>
        </p:txBody>
      </p:sp>
    </p:spTree>
    <p:extLst>
      <p:ext uri="{BB962C8B-B14F-4D97-AF65-F5344CB8AC3E}">
        <p14:creationId xmlns:p14="http://schemas.microsoft.com/office/powerpoint/2010/main" val="62863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4E083C6-B5B1-4AD6-9407-AC2462891D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05" y="589548"/>
            <a:ext cx="9394227" cy="5587416"/>
          </a:xfrm>
        </p:spPr>
        <p:txBody>
          <a:bodyPr>
            <a:normAutofit/>
          </a:bodyPr>
          <a:lstStyle/>
          <a:p>
            <a:r>
              <a:rPr lang="ru-RU" dirty="0" smtClean="0"/>
              <a:t>Выберите </a:t>
            </a:r>
            <a:r>
              <a:rPr lang="ru-RU" dirty="0"/>
              <a:t>два вещества, при диссоциации которых образуются ионы . </a:t>
            </a:r>
          </a:p>
          <a:p>
            <a:r>
              <a:rPr lang="ru-RU" dirty="0"/>
              <a:t> 1)  </a:t>
            </a:r>
          </a:p>
          <a:p>
            <a:r>
              <a:rPr lang="ru-RU" dirty="0"/>
              <a:t>2)  </a:t>
            </a:r>
          </a:p>
          <a:p>
            <a:r>
              <a:rPr lang="ru-RU" dirty="0"/>
              <a:t>3)  </a:t>
            </a:r>
          </a:p>
          <a:p>
            <a:r>
              <a:rPr lang="ru-RU" dirty="0"/>
              <a:t>4)  </a:t>
            </a:r>
          </a:p>
          <a:p>
            <a:r>
              <a:rPr lang="ru-RU" dirty="0"/>
              <a:t>5)  </a:t>
            </a:r>
          </a:p>
          <a:p>
            <a:r>
              <a:rPr lang="en-US" dirty="0" smtClean="0"/>
              <a:t>6</a:t>
            </a:r>
            <a:r>
              <a:rPr lang="ru-RU" dirty="0" smtClean="0"/>
              <a:t>)</a:t>
            </a:r>
            <a:r>
              <a:rPr lang="ru-RU" dirty="0"/>
              <a:t>  </a:t>
            </a:r>
            <a:r>
              <a:rPr lang="en-US" dirty="0" smtClean="0"/>
              <a:t>         </a:t>
            </a:r>
            <a:r>
              <a:rPr lang="ru-RU" dirty="0" smtClean="0"/>
              <a:t>и </a:t>
            </a:r>
            <a:endParaRPr lang="en-US" dirty="0" smtClean="0"/>
          </a:p>
          <a:p>
            <a:r>
              <a:rPr lang="ru-RU" b="1" i="1" dirty="0"/>
              <a:t>Тип 4.  Выбрать вещества, образующие определенный вид ионов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3" descr="AlBr_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6321" y="1573998"/>
            <a:ext cx="1174216" cy="4232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Br в степени м инус 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3062" y="1046748"/>
            <a:ext cx="882199" cy="43055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NaBr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2099" y="2065145"/>
            <a:ext cx="981711" cy="307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915" y="2669256"/>
            <a:ext cx="960673" cy="297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 descr="Br_2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8400" y="3161897"/>
            <a:ext cx="544554" cy="23100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H_3$Br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8400" y="3576854"/>
            <a:ext cx="960673" cy="3093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NaBr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406" y="4212757"/>
            <a:ext cx="551330" cy="2629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626" y="4194632"/>
            <a:ext cx="862931" cy="235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9536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4E083C6-B5B1-4AD6-9407-AC2462891D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5168" y="565485"/>
            <a:ext cx="9394227" cy="570773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Задание № 14   </a:t>
            </a:r>
          </a:p>
          <a:p>
            <a:pPr marL="0" indent="0" algn="ctr"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(базовый уровень сложности, 1 балл)</a:t>
            </a:r>
          </a:p>
          <a:p>
            <a:pPr marL="0" indent="0">
              <a:buNone/>
            </a:pPr>
            <a:endParaRPr lang="ru-RU" dirty="0" smtClean="0">
              <a:solidFill>
                <a:srgbClr val="645BCA"/>
              </a:solidFill>
            </a:endParaRPr>
          </a:p>
          <a:p>
            <a:pPr marL="0" indent="0">
              <a:buNone/>
            </a:pPr>
            <a:endParaRPr lang="ru-RU" dirty="0">
              <a:solidFill>
                <a:srgbClr val="645BCA"/>
              </a:solidFill>
            </a:endParaRPr>
          </a:p>
          <a:p>
            <a:pPr marL="0" indent="0" algn="ctr">
              <a:buNone/>
            </a:pPr>
            <a:r>
              <a:rPr lang="ru-RU" sz="3600" b="1" i="1" dirty="0"/>
              <a:t>Умение составлять молекулярные и ионные </a:t>
            </a:r>
            <a:r>
              <a:rPr lang="ru-RU" sz="3600" b="1" i="1" dirty="0" smtClean="0"/>
              <a:t>уравнения  реакций </a:t>
            </a:r>
            <a:r>
              <a:rPr lang="ru-RU" sz="3600" b="1" i="1" dirty="0"/>
              <a:t>(в том числе) реакций ионного обмена</a:t>
            </a:r>
            <a:endParaRPr lang="ru-RU" sz="3600" b="1" i="1" dirty="0">
              <a:solidFill>
                <a:srgbClr val="645BC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192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1AC8251-FFDD-4FEF-99CD-CDEAD96A9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8977132" cy="69365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Задание № 14                                   ( 1балл)</a:t>
            </a:r>
            <a:endParaRPr lang="ru-RU" dirty="0"/>
          </a:p>
        </p:txBody>
      </p:sp>
      <p:pic>
        <p:nvPicPr>
          <p:cNvPr id="4098" name="Picture 2" descr="C:\Users\Тамара\Desktop\Новая папка\Схемы к ЕГЭ\Задание 14-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3917" y="1191126"/>
            <a:ext cx="4523143" cy="5245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Тамара\Desktop\Новая папка\Схемы к ЕГЭ\задание 14 огэ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47" y="1191126"/>
            <a:ext cx="5293895" cy="48607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71879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1AC8251-FFDD-4FEF-99CD-CDEAD96A9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977132" cy="946317"/>
          </a:xfrm>
        </p:spPr>
        <p:txBody>
          <a:bodyPr/>
          <a:lstStyle/>
          <a:p>
            <a:r>
              <a:rPr lang="ru-RU" dirty="0" smtClean="0"/>
              <a:t>Подтипы заданий № 14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4E083C6-B5B1-4AD6-9407-AC2462891D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5168" y="1491916"/>
            <a:ext cx="10094495" cy="4685047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 smtClean="0"/>
              <a:t>  1. Выберите </a:t>
            </a:r>
            <a:r>
              <a:rPr lang="ru-RU" b="1" i="1" dirty="0"/>
              <a:t>два исходных вещества, взаимодействию которых соответствует сокращённое ионное уравнение </a:t>
            </a:r>
            <a:r>
              <a:rPr lang="ru-RU" b="1" i="1" dirty="0" smtClean="0"/>
              <a:t>реакции</a:t>
            </a:r>
          </a:p>
          <a:p>
            <a:pPr marL="0" indent="0">
              <a:buNone/>
            </a:pPr>
            <a:r>
              <a:rPr lang="ru-RU" sz="2800" dirty="0" smtClean="0"/>
              <a:t>2</a:t>
            </a:r>
            <a:r>
              <a:rPr lang="ru-RU" sz="2800" dirty="0" smtClean="0">
                <a:solidFill>
                  <a:srgbClr val="645BCA"/>
                </a:solidFill>
              </a:rPr>
              <a:t>.</a:t>
            </a:r>
            <a:r>
              <a:rPr lang="ru-RU" b="1" i="1" dirty="0"/>
              <a:t> Выберите две пары исходных вещества, взаимодействию которых соответствует сокращённое ионное уравнение </a:t>
            </a:r>
            <a:r>
              <a:rPr lang="ru-RU" b="1" i="1" dirty="0" smtClean="0"/>
              <a:t>реакции</a:t>
            </a:r>
          </a:p>
          <a:p>
            <a:pPr marL="0" indent="0">
              <a:buNone/>
            </a:pPr>
            <a:r>
              <a:rPr lang="ru-RU" sz="2800" b="1" i="1" dirty="0" smtClean="0"/>
              <a:t>3.</a:t>
            </a:r>
            <a:r>
              <a:rPr lang="ru-RU" b="1" i="1" dirty="0"/>
              <a:t> Выберите формулы ионов, при взаимодействии которых выпадает осадок или образуется газ</a:t>
            </a:r>
            <a:endParaRPr lang="ru-RU" dirty="0"/>
          </a:p>
          <a:p>
            <a:pPr marL="0" indent="0">
              <a:buNone/>
            </a:pPr>
            <a:r>
              <a:rPr lang="ru-RU" b="1" dirty="0" smtClean="0"/>
              <a:t>4. </a:t>
            </a:r>
            <a:r>
              <a:rPr lang="ru-RU" b="1" i="1" dirty="0" smtClean="0"/>
              <a:t>Выбрать </a:t>
            </a:r>
            <a:r>
              <a:rPr lang="ru-RU" b="1" i="1" dirty="0"/>
              <a:t>два ряда ионов, способных находиться или не находиться в растворе одновременно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2874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F9C8DDC-CC57-4053-AA64-DBE1B111FB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71694" y="451413"/>
            <a:ext cx="5566913" cy="462987"/>
          </a:xfrm>
        </p:spPr>
        <p:txBody>
          <a:bodyPr>
            <a:normAutofit fontScale="90000"/>
          </a:bodyPr>
          <a:lstStyle/>
          <a:p>
            <a:r>
              <a:rPr lang="ru-RU" sz="6600" dirty="0">
                <a:solidFill>
                  <a:srgbClr val="645BCA"/>
                </a:solidFill>
              </a:rPr>
              <a:t>ХИМИЯ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FF7D9C33-A898-482D-9801-E00E65353EA2}"/>
              </a:ext>
            </a:extLst>
          </p:cNvPr>
          <p:cNvSpPr txBox="1"/>
          <p:nvPr/>
        </p:nvSpPr>
        <p:spPr>
          <a:xfrm>
            <a:off x="5005137" y="1203158"/>
            <a:ext cx="6930189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 к чему овации</a:t>
            </a:r>
            <a:b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диссоциации.</a:t>
            </a:r>
            <a:b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процесс был назван тот,</a:t>
            </a:r>
            <a:b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где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распад произойдет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11044B97-21ED-450B-8A20-013C24B9D708}"/>
              </a:ext>
            </a:extLst>
          </p:cNvPr>
          <p:cNvSpPr/>
          <p:nvPr/>
        </p:nvSpPr>
        <p:spPr>
          <a:xfrm>
            <a:off x="6782765" y="4896091"/>
            <a:ext cx="1238491" cy="1238491"/>
          </a:xfrm>
          <a:prstGeom prst="ellipse">
            <a:avLst/>
          </a:prstGeom>
          <a:solidFill>
            <a:srgbClr val="645B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="" xmlns:a16="http://schemas.microsoft.com/office/drawing/2014/main" id="{B769F9FB-D399-4FA9-9FE2-6725ED8CE205}"/>
              </a:ext>
            </a:extLst>
          </p:cNvPr>
          <p:cNvSpPr/>
          <p:nvPr/>
        </p:nvSpPr>
        <p:spPr>
          <a:xfrm>
            <a:off x="8326056" y="4896090"/>
            <a:ext cx="1238491" cy="1238491"/>
          </a:xfrm>
          <a:prstGeom prst="ellipse">
            <a:avLst/>
          </a:prstGeom>
          <a:solidFill>
            <a:srgbClr val="645B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="" xmlns:a16="http://schemas.microsoft.com/office/drawing/2014/main" id="{455E9F5A-AF97-4287-8C74-785F9C289073}"/>
              </a:ext>
            </a:extLst>
          </p:cNvPr>
          <p:cNvSpPr/>
          <p:nvPr/>
        </p:nvSpPr>
        <p:spPr>
          <a:xfrm>
            <a:off x="9869347" y="4896090"/>
            <a:ext cx="1238491" cy="1238491"/>
          </a:xfrm>
          <a:prstGeom prst="ellipse">
            <a:avLst/>
          </a:prstGeom>
          <a:solidFill>
            <a:srgbClr val="645B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Пипетка контур">
            <a:extLst>
              <a:ext uri="{FF2B5EF4-FFF2-40B4-BE49-F238E27FC236}">
                <a16:creationId xmlns="" xmlns:a16="http://schemas.microsoft.com/office/drawing/2014/main" id="{B5A0D7C6-2621-4AF3-B172-F1588251F7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25519" y="5058135"/>
            <a:ext cx="914400" cy="914400"/>
          </a:xfrm>
          <a:prstGeom prst="rect">
            <a:avLst/>
          </a:prstGeom>
        </p:spPr>
      </p:pic>
      <p:pic>
        <p:nvPicPr>
          <p:cNvPr id="12" name="Рисунок 11" descr="Мензурка контур">
            <a:extLst>
              <a:ext uri="{FF2B5EF4-FFF2-40B4-BE49-F238E27FC236}">
                <a16:creationId xmlns="" xmlns:a16="http://schemas.microsoft.com/office/drawing/2014/main" id="{9AC41E35-5D2D-4AD3-93AF-712DC41CA0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488101" y="4962644"/>
            <a:ext cx="914400" cy="914400"/>
          </a:xfrm>
          <a:prstGeom prst="rect">
            <a:avLst/>
          </a:prstGeom>
        </p:spPr>
      </p:pic>
      <p:pic>
        <p:nvPicPr>
          <p:cNvPr id="14" name="Рисунок 13" descr="Пробирки контур">
            <a:extLst>
              <a:ext uri="{FF2B5EF4-FFF2-40B4-BE49-F238E27FC236}">
                <a16:creationId xmlns="" xmlns:a16="http://schemas.microsoft.com/office/drawing/2014/main" id="{DAA25176-0470-4F30-BD46-8E4A8188D39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031392" y="505813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55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4E083C6-B5B1-4AD6-9407-AC2462891D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05" y="589548"/>
            <a:ext cx="9394227" cy="55874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/>
              <a:t>Тип 1. Выберите два исходных вещества, взаимодействию которых соответствует сокращённое ионное уравнение реакции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599" y="1768642"/>
            <a:ext cx="10622409" cy="2851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0005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4E083C6-B5B1-4AD6-9407-AC2462891D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05" y="589548"/>
            <a:ext cx="9394227" cy="5587416"/>
          </a:xfrm>
        </p:spPr>
        <p:txBody>
          <a:bodyPr>
            <a:normAutofit/>
          </a:bodyPr>
          <a:lstStyle/>
          <a:p>
            <a:r>
              <a:rPr lang="ru-RU" b="1" i="1" dirty="0"/>
              <a:t>Тип 2. Выберите две пары исходных вещества, взаимодействию которых соответствует сокращённое ионное уравнение </a:t>
            </a:r>
            <a:r>
              <a:rPr lang="ru-RU" b="1" i="1" dirty="0" smtClean="0"/>
              <a:t>реакции</a:t>
            </a:r>
            <a:endParaRPr lang="ru-RU" dirty="0"/>
          </a:p>
          <a:p>
            <a:r>
              <a:rPr lang="ru-RU" b="1" dirty="0"/>
              <a:t>1.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100" y="2995863"/>
            <a:ext cx="10381000" cy="3248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479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38200" y="854242"/>
            <a:ext cx="8977132" cy="5322721"/>
          </a:xfrm>
        </p:spPr>
        <p:txBody>
          <a:bodyPr/>
          <a:lstStyle/>
          <a:p>
            <a:r>
              <a:rPr lang="ru-RU" b="1" i="1" dirty="0"/>
              <a:t>Тип 3   Выберите формулы ионов, при взаимодействии которых выпадает осадок или образуется газ</a:t>
            </a:r>
            <a:endParaRPr lang="ru-RU" dirty="0"/>
          </a:p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822" y="2153653"/>
            <a:ext cx="7579894" cy="31643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0073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4E083C6-B5B1-4AD6-9407-AC2462891D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05" y="589548"/>
            <a:ext cx="9394227" cy="55874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/>
              <a:t>Тип 4. Выбрать два ряда ионов, способных находиться или не находиться в растворе одновременно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918" y="1479884"/>
            <a:ext cx="13493410" cy="3489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58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4E083C6-B5B1-4AD6-9407-AC2462891D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745958"/>
            <a:ext cx="9346100" cy="5575383"/>
          </a:xfrm>
        </p:spPr>
        <p:txBody>
          <a:bodyPr/>
          <a:lstStyle/>
          <a:p>
            <a:pPr marL="0" indent="0" algn="ctr">
              <a:buNone/>
            </a:pPr>
            <a:endParaRPr lang="ru-RU" sz="2800" b="1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Задание № 23 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 ( высокий уровень сложности, 5 баллов)</a:t>
            </a:r>
            <a:endParaRPr lang="ru-RU" b="1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ru-RU" sz="2800" b="1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ru-RU" b="1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ru-RU" sz="3600" b="1" dirty="0" smtClean="0"/>
              <a:t>Химические эксперименты, иллюстрирующие </a:t>
            </a:r>
            <a:r>
              <a:rPr lang="ru-RU" sz="3600" b="1" dirty="0"/>
              <a:t>признаки</a:t>
            </a:r>
          </a:p>
          <a:p>
            <a:pPr marL="0" indent="0" algn="ctr">
              <a:buNone/>
            </a:pPr>
            <a:r>
              <a:rPr lang="ru-RU" sz="3600" b="1" dirty="0"/>
              <a:t>протекания реакций ионного </a:t>
            </a:r>
            <a:r>
              <a:rPr lang="ru-RU" sz="3600" b="1" dirty="0" smtClean="0"/>
              <a:t>обмена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996283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4E083C6-B5B1-4AD6-9407-AC2462891D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011" y="288758"/>
            <a:ext cx="9745578" cy="6364705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 smtClean="0">
                <a:solidFill>
                  <a:srgbClr val="645BCA"/>
                </a:solidFill>
              </a:rPr>
              <a:t>Задание 23</a:t>
            </a:r>
          </a:p>
          <a:p>
            <a:r>
              <a:rPr lang="ru-RU" dirty="0" smtClean="0"/>
              <a:t>Для </a:t>
            </a:r>
            <a:r>
              <a:rPr lang="ru-RU" dirty="0"/>
              <a:t>проведения эксперимента выданы склянки № 1 и № 2 с растворами гидроксида натрия и хлорида магния, а также три реактива: соляная кислота, растворы сульфата меди (II) и карбоната калия.</a:t>
            </a:r>
          </a:p>
          <a:p>
            <a:r>
              <a:rPr lang="ru-RU" dirty="0"/>
              <a:t>1) только из указанных в перечне трёх реактивов выберите два, которые необходимы для определения каждого вещества, находящегося в склянках № 1 и № 2;</a:t>
            </a:r>
          </a:p>
          <a:p>
            <a:r>
              <a:rPr lang="ru-RU" dirty="0"/>
              <a:t>2) составьте молекулярное, полное и сокращённое ионные уравнения реакции, которую планируете провести для определения вещества из склянки № 1;</a:t>
            </a:r>
          </a:p>
          <a:p>
            <a:r>
              <a:rPr lang="ru-RU" dirty="0"/>
              <a:t>3) составьте молекулярное, полное и сокращённое ионные уравнения реакции, которую планируете провести для определения вещества из склянки № 2;</a:t>
            </a:r>
          </a:p>
          <a:p>
            <a:r>
              <a:rPr lang="ru-RU" dirty="0"/>
              <a:t>4) для оформления хода эксперимента используйте предложенную ниже таблицу;</a:t>
            </a:r>
          </a:p>
          <a:p>
            <a:endParaRPr lang="ru-RU" sz="2800" dirty="0">
              <a:solidFill>
                <a:srgbClr val="645BC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199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1AC8251-FFDD-4FEF-99CD-CDEAD96A99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для записи результатов эксперимента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72653170"/>
              </p:ext>
            </p:extLst>
          </p:nvPr>
        </p:nvGraphicFramePr>
        <p:xfrm>
          <a:off x="1191126" y="1997241"/>
          <a:ext cx="7531075" cy="2634989"/>
        </p:xfrm>
        <a:graphic>
          <a:graphicData uri="http://schemas.openxmlformats.org/drawingml/2006/table">
            <a:tbl>
              <a:tblPr firstRow="1" firstCol="1" bandRow="1"/>
              <a:tblGrid>
                <a:gridCol w="1645090"/>
                <a:gridCol w="2594397"/>
                <a:gridCol w="1645794"/>
                <a:gridCol w="1645794"/>
              </a:tblGrid>
              <a:tr h="439165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опыта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Реактив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(формула или название)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Наблюдаемые признаки реакции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783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Вещество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из склянки № 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Вещество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из склянки № 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1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1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165">
                <a:tc gridSpan="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ВЫВОД: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3230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4E083C6-B5B1-4AD6-9407-AC2462891D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49705"/>
            <a:ext cx="8977132" cy="5527258"/>
          </a:xfrm>
        </p:spPr>
        <p:txBody>
          <a:bodyPr/>
          <a:lstStyle/>
          <a:p>
            <a:r>
              <a:rPr lang="ru-RU" dirty="0"/>
              <a:t>1)</a:t>
            </a:r>
            <a:r>
              <a:rPr lang="en-US" dirty="0" err="1"/>
              <a:t>NaOH</a:t>
            </a:r>
            <a:r>
              <a:rPr lang="en-US" dirty="0"/>
              <a:t> </a:t>
            </a:r>
            <a:r>
              <a:rPr lang="ru-RU" dirty="0"/>
              <a:t>+ </a:t>
            </a:r>
            <a:r>
              <a:rPr lang="en-US" dirty="0" err="1"/>
              <a:t>HCl</a:t>
            </a:r>
            <a:r>
              <a:rPr lang="ru-RU" dirty="0"/>
              <a:t> = </a:t>
            </a:r>
            <a:r>
              <a:rPr lang="en-US" dirty="0" err="1"/>
              <a:t>NaCl</a:t>
            </a:r>
            <a:r>
              <a:rPr lang="ru-RU" dirty="0"/>
              <a:t> +</a:t>
            </a:r>
            <a:r>
              <a:rPr lang="en-US" dirty="0"/>
              <a:t>H</a:t>
            </a:r>
            <a:r>
              <a:rPr lang="ru-RU" baseline="-25000" dirty="0"/>
              <a:t>2</a:t>
            </a:r>
            <a:r>
              <a:rPr lang="en-US" dirty="0"/>
              <a:t>O</a:t>
            </a:r>
            <a:r>
              <a:rPr lang="ru-RU" dirty="0"/>
              <a:t> (видимые признаки отсутствуют)</a:t>
            </a:r>
          </a:p>
          <a:p>
            <a:r>
              <a:rPr lang="en-US" dirty="0"/>
              <a:t>2)2NaOH + CuSO</a:t>
            </a:r>
            <a:r>
              <a:rPr lang="en-US" baseline="-25000" dirty="0"/>
              <a:t>4 =</a:t>
            </a:r>
            <a:r>
              <a:rPr lang="en-US" dirty="0"/>
              <a:t>Na</a:t>
            </a:r>
            <a:r>
              <a:rPr lang="en-US" baseline="-25000" dirty="0"/>
              <a:t>2</a:t>
            </a:r>
            <a:r>
              <a:rPr lang="en-US" dirty="0"/>
              <a:t>SO</a:t>
            </a:r>
            <a:r>
              <a:rPr lang="en-US" baseline="-25000" dirty="0"/>
              <a:t>4</a:t>
            </a:r>
            <a:r>
              <a:rPr lang="en-US" dirty="0"/>
              <a:t> +Cu(OH)</a:t>
            </a:r>
            <a:r>
              <a:rPr lang="en-US" baseline="-25000" dirty="0"/>
              <a:t>2</a:t>
            </a:r>
            <a:r>
              <a:rPr lang="en-US" dirty="0"/>
              <a:t> ↓</a:t>
            </a:r>
            <a:endParaRPr lang="ru-RU" dirty="0"/>
          </a:p>
          <a:p>
            <a:r>
              <a:rPr lang="en-US" dirty="0"/>
              <a:t>                                               </a:t>
            </a:r>
            <a:r>
              <a:rPr lang="ru-RU" dirty="0"/>
              <a:t>(голубой осадок)</a:t>
            </a:r>
          </a:p>
          <a:p>
            <a:r>
              <a:rPr lang="ru-RU" dirty="0"/>
              <a:t>3)</a:t>
            </a:r>
            <a:r>
              <a:rPr lang="en-US" dirty="0" err="1"/>
              <a:t>NaOH</a:t>
            </a:r>
            <a:r>
              <a:rPr lang="en-US" dirty="0"/>
              <a:t> </a:t>
            </a:r>
            <a:r>
              <a:rPr lang="ru-RU" dirty="0"/>
              <a:t>+  </a:t>
            </a:r>
            <a:r>
              <a:rPr lang="en-US" dirty="0"/>
              <a:t>K</a:t>
            </a:r>
            <a:r>
              <a:rPr lang="ru-RU" baseline="-25000" dirty="0"/>
              <a:t>2</a:t>
            </a:r>
            <a:r>
              <a:rPr lang="en-US" dirty="0"/>
              <a:t>CO</a:t>
            </a:r>
            <a:r>
              <a:rPr lang="ru-RU" baseline="-25000" dirty="0"/>
              <a:t>3 </a:t>
            </a:r>
            <a:r>
              <a:rPr lang="ru-RU" dirty="0"/>
              <a:t>= реакция не протекает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4)</a:t>
            </a:r>
            <a:r>
              <a:rPr lang="en-US" dirty="0" err="1"/>
              <a:t>MgCl</a:t>
            </a:r>
            <a:r>
              <a:rPr lang="ru-RU" baseline="-25000" dirty="0"/>
              <a:t>2  </a:t>
            </a:r>
            <a:r>
              <a:rPr lang="ru-RU" dirty="0"/>
              <a:t>+ </a:t>
            </a:r>
            <a:r>
              <a:rPr lang="en-US" dirty="0" err="1"/>
              <a:t>HCl</a:t>
            </a:r>
            <a:r>
              <a:rPr lang="ru-RU" dirty="0"/>
              <a:t> = реакция не протекает</a:t>
            </a:r>
          </a:p>
          <a:p>
            <a:r>
              <a:rPr lang="ru-RU" dirty="0"/>
              <a:t>5)</a:t>
            </a:r>
            <a:r>
              <a:rPr lang="en-US" dirty="0" err="1"/>
              <a:t>MgCl</a:t>
            </a:r>
            <a:r>
              <a:rPr lang="ru-RU" baseline="-25000" dirty="0"/>
              <a:t>2  </a:t>
            </a:r>
            <a:r>
              <a:rPr lang="ru-RU" dirty="0"/>
              <a:t>+ </a:t>
            </a:r>
            <a:r>
              <a:rPr lang="en-US" dirty="0" err="1"/>
              <a:t>CuSO</a:t>
            </a:r>
            <a:r>
              <a:rPr lang="ru-RU" baseline="-25000" dirty="0"/>
              <a:t>4 </a:t>
            </a:r>
            <a:r>
              <a:rPr lang="ru-RU" baseline="30000" dirty="0"/>
              <a:t>=</a:t>
            </a:r>
            <a:r>
              <a:rPr lang="ru-RU" dirty="0"/>
              <a:t> реакция не протекает</a:t>
            </a:r>
          </a:p>
          <a:p>
            <a:r>
              <a:rPr lang="ru-RU" dirty="0"/>
              <a:t>6)</a:t>
            </a:r>
            <a:r>
              <a:rPr lang="en-US" dirty="0" err="1"/>
              <a:t>MgCl</a:t>
            </a:r>
            <a:r>
              <a:rPr lang="ru-RU" baseline="-25000" dirty="0"/>
              <a:t>2  + </a:t>
            </a:r>
            <a:r>
              <a:rPr lang="ru-RU" dirty="0"/>
              <a:t> </a:t>
            </a:r>
            <a:r>
              <a:rPr lang="en-US" dirty="0"/>
              <a:t>K</a:t>
            </a:r>
            <a:r>
              <a:rPr lang="ru-RU" baseline="-25000" dirty="0"/>
              <a:t>2</a:t>
            </a:r>
            <a:r>
              <a:rPr lang="en-US" dirty="0"/>
              <a:t>CO</a:t>
            </a:r>
            <a:r>
              <a:rPr lang="ru-RU" baseline="-25000" dirty="0"/>
              <a:t>3 </a:t>
            </a:r>
            <a:r>
              <a:rPr lang="ru-RU" dirty="0"/>
              <a:t>=2 </a:t>
            </a:r>
            <a:r>
              <a:rPr lang="en-US" dirty="0" err="1"/>
              <a:t>KCl</a:t>
            </a:r>
            <a:r>
              <a:rPr lang="ru-RU" dirty="0"/>
              <a:t> +</a:t>
            </a:r>
            <a:r>
              <a:rPr lang="en-US" dirty="0" err="1"/>
              <a:t>MgCO</a:t>
            </a:r>
            <a:r>
              <a:rPr lang="ru-RU" baseline="-25000" dirty="0"/>
              <a:t>3</a:t>
            </a:r>
            <a:r>
              <a:rPr lang="ru-RU" dirty="0"/>
              <a:t>↓</a:t>
            </a:r>
          </a:p>
          <a:p>
            <a:r>
              <a:rPr lang="ru-RU" dirty="0"/>
              <a:t>                                           (белый осадок)</a:t>
            </a:r>
          </a:p>
          <a:p>
            <a:endParaRPr lang="ru-RU" sz="2800" dirty="0">
              <a:solidFill>
                <a:srgbClr val="645BC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169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2886833"/>
              </p:ext>
            </p:extLst>
          </p:nvPr>
        </p:nvGraphicFramePr>
        <p:xfrm>
          <a:off x="890337" y="1130970"/>
          <a:ext cx="8482264" cy="2322095"/>
        </p:xfrm>
        <a:graphic>
          <a:graphicData uri="http://schemas.openxmlformats.org/drawingml/2006/table">
            <a:tbl>
              <a:tblPr firstRow="1" firstCol="1" bandRow="1"/>
              <a:tblGrid>
                <a:gridCol w="1054921"/>
                <a:gridCol w="2491548"/>
                <a:gridCol w="2338645"/>
                <a:gridCol w="2597150"/>
              </a:tblGrid>
              <a:tr h="4644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HCl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CuSO</a:t>
                      </a:r>
                      <a:r>
                        <a:rPr lang="en-US" sz="1600" baseline="-25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K</a:t>
                      </a:r>
                      <a:r>
                        <a:rPr lang="en-US" sz="1600" baseline="-25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CO</a:t>
                      </a:r>
                      <a:r>
                        <a:rPr lang="en-US" sz="1600" baseline="-25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88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NaOH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видимые признаки отсутствуют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Cu(OH)</a:t>
                      </a:r>
                      <a:r>
                        <a:rPr lang="en-US" sz="1800" baseline="-25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en-US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↓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(голубой осадок)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реакция не протекает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88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MgCl</a:t>
                      </a:r>
                      <a:r>
                        <a:rPr lang="en-US" sz="1800" baseline="-25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aseline="-25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реакция не протекает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реакция не протекает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MgCO</a:t>
                      </a:r>
                      <a:r>
                        <a:rPr lang="en-US" sz="1800" baseline="-25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en-US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↓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белый осадок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365126"/>
            <a:ext cx="8977132" cy="6455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5584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4E083C6-B5B1-4AD6-9407-AC2462891D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45168"/>
            <a:ext cx="8977132" cy="5731795"/>
          </a:xfrm>
        </p:spPr>
        <p:txBody>
          <a:bodyPr/>
          <a:lstStyle/>
          <a:p>
            <a:r>
              <a:rPr lang="ru-RU" sz="2800" dirty="0" smtClean="0">
                <a:solidFill>
                  <a:srgbClr val="645BCA"/>
                </a:solidFill>
              </a:rPr>
              <a:t>Задание 23</a:t>
            </a:r>
          </a:p>
          <a:p>
            <a:endParaRPr lang="ru-RU" sz="2800" dirty="0">
              <a:solidFill>
                <a:srgbClr val="645BCA"/>
              </a:solidFill>
            </a:endParaRPr>
          </a:p>
        </p:txBody>
      </p:sp>
      <p:pic>
        <p:nvPicPr>
          <p:cNvPr id="5" name="Рисунок 4" descr="https://sun9-26.userapi.com/impg/2oJaZHUrKXPA5vha6_j0iQdTg6I1gH0TfqLDEw/RQYCz9L7lK8.jpg?size=604x427&amp;quality=96&amp;sign=6ffcbac41c3507a3ad624b0f46743472&amp;c_uniq_tag=yrK2CAnP98h1YvJTKRTIWP8rM5eXP4Fvrwo9rVEmwy4&amp;type=album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526" y="1046747"/>
            <a:ext cx="8771021" cy="55585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08548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16" y="252664"/>
            <a:ext cx="10611852" cy="1292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6" y="1641566"/>
            <a:ext cx="10699762" cy="1193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42" y="3128213"/>
            <a:ext cx="10485521" cy="2156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9233" y="5522495"/>
            <a:ext cx="4800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химические эксперименты, </a:t>
            </a:r>
            <a:r>
              <a:rPr lang="ru-RU" dirty="0" smtClean="0"/>
              <a:t>иллюстрирующие признаки        протекания </a:t>
            </a:r>
            <a:r>
              <a:rPr lang="ru-RU" dirty="0"/>
              <a:t>реакций ионного </a:t>
            </a:r>
            <a:r>
              <a:rPr lang="ru-RU" dirty="0" smtClean="0"/>
              <a:t>обмена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3890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6884" y="312821"/>
            <a:ext cx="9478448" cy="586414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2.</a:t>
            </a:r>
          </a:p>
          <a:p>
            <a:pPr marL="0" indent="0">
              <a:buNone/>
            </a:pPr>
            <a:r>
              <a:rPr lang="en-US" dirty="0" smtClean="0"/>
              <a:t>2NaOH </a:t>
            </a:r>
            <a:r>
              <a:rPr lang="en-US" dirty="0"/>
              <a:t>+ CuSO</a:t>
            </a:r>
            <a:r>
              <a:rPr lang="en-US" baseline="-25000" dirty="0"/>
              <a:t>4 =</a:t>
            </a:r>
            <a:r>
              <a:rPr lang="en-US" dirty="0"/>
              <a:t>Na</a:t>
            </a:r>
            <a:r>
              <a:rPr lang="en-US" baseline="-25000" dirty="0"/>
              <a:t>2</a:t>
            </a:r>
            <a:r>
              <a:rPr lang="en-US" dirty="0"/>
              <a:t>SO</a:t>
            </a:r>
            <a:r>
              <a:rPr lang="en-US" baseline="-25000" dirty="0"/>
              <a:t>4</a:t>
            </a:r>
            <a:r>
              <a:rPr lang="en-US" dirty="0"/>
              <a:t> +Cu(OH)</a:t>
            </a:r>
            <a:r>
              <a:rPr lang="en-US" baseline="-25000" dirty="0"/>
              <a:t>2</a:t>
            </a:r>
            <a:r>
              <a:rPr lang="en-US" dirty="0"/>
              <a:t> ↓</a:t>
            </a:r>
            <a:endParaRPr lang="ru-RU" dirty="0"/>
          </a:p>
          <a:p>
            <a:pPr marL="0" indent="0">
              <a:buNone/>
            </a:pPr>
            <a:r>
              <a:rPr lang="en-US" dirty="0"/>
              <a:t> </a:t>
            </a:r>
            <a:endParaRPr lang="ru-RU" dirty="0"/>
          </a:p>
          <a:p>
            <a:pPr marL="0" indent="0">
              <a:buNone/>
            </a:pPr>
            <a:r>
              <a:rPr lang="en-US" dirty="0"/>
              <a:t>2Na </a:t>
            </a:r>
            <a:r>
              <a:rPr lang="en-US" baseline="30000" dirty="0"/>
              <a:t>+</a:t>
            </a:r>
            <a:r>
              <a:rPr lang="en-US" dirty="0"/>
              <a:t>+ 2OH</a:t>
            </a:r>
            <a:r>
              <a:rPr lang="en-US" baseline="30000" dirty="0"/>
              <a:t>-</a:t>
            </a:r>
            <a:r>
              <a:rPr lang="en-US" dirty="0"/>
              <a:t> + Cu</a:t>
            </a:r>
            <a:r>
              <a:rPr lang="en-US" baseline="30000" dirty="0"/>
              <a:t>2+</a:t>
            </a:r>
            <a:r>
              <a:rPr lang="en-US" dirty="0"/>
              <a:t>+ SO</a:t>
            </a:r>
            <a:r>
              <a:rPr lang="en-US" baseline="-25000" dirty="0"/>
              <a:t>4 </a:t>
            </a:r>
            <a:r>
              <a:rPr lang="en-US" baseline="30000" dirty="0"/>
              <a:t>2-</a:t>
            </a:r>
            <a:r>
              <a:rPr lang="en-US" baseline="-25000" dirty="0"/>
              <a:t>=  </a:t>
            </a:r>
            <a:r>
              <a:rPr lang="en-US" dirty="0"/>
              <a:t>2Na </a:t>
            </a:r>
            <a:r>
              <a:rPr lang="en-US" baseline="30000" dirty="0"/>
              <a:t>+</a:t>
            </a:r>
            <a:r>
              <a:rPr lang="en-US" dirty="0"/>
              <a:t>+ SO</a:t>
            </a:r>
            <a:r>
              <a:rPr lang="en-US" baseline="-25000" dirty="0"/>
              <a:t>4</a:t>
            </a:r>
            <a:r>
              <a:rPr lang="en-US" dirty="0"/>
              <a:t> </a:t>
            </a:r>
            <a:r>
              <a:rPr lang="en-US" baseline="30000" dirty="0"/>
              <a:t>2-</a:t>
            </a:r>
            <a:r>
              <a:rPr lang="en-US" dirty="0"/>
              <a:t>+Cu(OH)</a:t>
            </a:r>
            <a:r>
              <a:rPr lang="en-US" baseline="-25000" dirty="0"/>
              <a:t>2</a:t>
            </a:r>
            <a:r>
              <a:rPr lang="en-US" dirty="0"/>
              <a:t> ↓</a:t>
            </a:r>
            <a:endParaRPr lang="ru-RU" dirty="0"/>
          </a:p>
          <a:p>
            <a:pPr marL="0" indent="0">
              <a:buNone/>
            </a:pPr>
            <a:r>
              <a:rPr lang="en-US" dirty="0"/>
              <a:t> </a:t>
            </a:r>
            <a:endParaRPr lang="ru-RU" dirty="0"/>
          </a:p>
          <a:p>
            <a:pPr marL="0" indent="0">
              <a:buNone/>
            </a:pPr>
            <a:r>
              <a:rPr lang="en-US" dirty="0" smtClean="0"/>
              <a:t>2OH</a:t>
            </a:r>
            <a:r>
              <a:rPr lang="en-US" baseline="30000" dirty="0" smtClean="0"/>
              <a:t>-</a:t>
            </a:r>
            <a:r>
              <a:rPr lang="en-US" dirty="0" smtClean="0"/>
              <a:t> </a:t>
            </a:r>
            <a:r>
              <a:rPr lang="en-US" dirty="0"/>
              <a:t>+ Cu</a:t>
            </a:r>
            <a:r>
              <a:rPr lang="en-US" baseline="30000" dirty="0"/>
              <a:t>2+</a:t>
            </a:r>
            <a:r>
              <a:rPr lang="en-US" baseline="-25000" dirty="0"/>
              <a:t>=  </a:t>
            </a:r>
            <a:r>
              <a:rPr lang="en-US" dirty="0"/>
              <a:t>Cu(OH)</a:t>
            </a:r>
            <a:r>
              <a:rPr lang="en-US" baseline="-25000" dirty="0"/>
              <a:t>2</a:t>
            </a:r>
            <a:r>
              <a:rPr lang="en-US" dirty="0"/>
              <a:t> </a:t>
            </a:r>
            <a:r>
              <a:rPr lang="en-US" dirty="0" smtClean="0"/>
              <a:t>↓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3.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en-US" dirty="0"/>
              <a:t>MgCl</a:t>
            </a:r>
            <a:r>
              <a:rPr lang="en-US" baseline="-25000" dirty="0"/>
              <a:t>2  + </a:t>
            </a:r>
            <a:r>
              <a:rPr lang="en-US" dirty="0"/>
              <a:t> K</a:t>
            </a:r>
            <a:r>
              <a:rPr lang="en-US" baseline="-25000" dirty="0"/>
              <a:t>2</a:t>
            </a:r>
            <a:r>
              <a:rPr lang="en-US" dirty="0"/>
              <a:t>CO</a:t>
            </a:r>
            <a:r>
              <a:rPr lang="en-US" baseline="-25000" dirty="0"/>
              <a:t>3 </a:t>
            </a:r>
            <a:r>
              <a:rPr lang="en-US" dirty="0"/>
              <a:t>=2 </a:t>
            </a:r>
            <a:r>
              <a:rPr lang="en-US" dirty="0" err="1"/>
              <a:t>KCl</a:t>
            </a:r>
            <a:r>
              <a:rPr lang="en-US" dirty="0"/>
              <a:t> +MgCO</a:t>
            </a:r>
            <a:r>
              <a:rPr lang="en-US" baseline="-25000" dirty="0"/>
              <a:t>3</a:t>
            </a:r>
            <a:r>
              <a:rPr lang="en-US" dirty="0"/>
              <a:t>↓</a:t>
            </a:r>
            <a:endParaRPr lang="ru-RU" dirty="0"/>
          </a:p>
          <a:p>
            <a:pPr marL="0" indent="0">
              <a:buNone/>
            </a:pPr>
            <a:r>
              <a:rPr lang="en-US" dirty="0"/>
              <a:t> </a:t>
            </a:r>
            <a:endParaRPr lang="ru-RU" dirty="0"/>
          </a:p>
          <a:p>
            <a:pPr marL="0" indent="0">
              <a:buNone/>
            </a:pPr>
            <a:r>
              <a:rPr lang="en-US" dirty="0"/>
              <a:t>Mg</a:t>
            </a:r>
            <a:r>
              <a:rPr lang="en-US" baseline="30000" dirty="0"/>
              <a:t>2+</a:t>
            </a:r>
            <a:r>
              <a:rPr lang="en-US" dirty="0"/>
              <a:t>+ 2Cl</a:t>
            </a:r>
            <a:r>
              <a:rPr lang="en-US" baseline="30000" dirty="0"/>
              <a:t> - </a:t>
            </a:r>
            <a:r>
              <a:rPr lang="en-US" dirty="0"/>
              <a:t>+  2K</a:t>
            </a:r>
            <a:r>
              <a:rPr lang="en-US" baseline="30000" dirty="0"/>
              <a:t>+</a:t>
            </a:r>
            <a:r>
              <a:rPr lang="en-US" dirty="0"/>
              <a:t>+</a:t>
            </a:r>
            <a:r>
              <a:rPr lang="en-US" baseline="-25000" dirty="0"/>
              <a:t> </a:t>
            </a:r>
            <a:r>
              <a:rPr lang="en-US" dirty="0"/>
              <a:t>CO</a:t>
            </a:r>
            <a:r>
              <a:rPr lang="en-US" baseline="-25000" dirty="0"/>
              <a:t>3 </a:t>
            </a:r>
            <a:r>
              <a:rPr lang="en-US" baseline="30000" dirty="0"/>
              <a:t>2-  </a:t>
            </a:r>
            <a:r>
              <a:rPr lang="en-US" dirty="0"/>
              <a:t>=2 K </a:t>
            </a:r>
            <a:r>
              <a:rPr lang="en-US" baseline="30000" dirty="0"/>
              <a:t>+</a:t>
            </a:r>
            <a:r>
              <a:rPr lang="en-US" dirty="0"/>
              <a:t>+ 2Cl </a:t>
            </a:r>
            <a:r>
              <a:rPr lang="en-US" baseline="30000" dirty="0"/>
              <a:t>-</a:t>
            </a:r>
            <a:r>
              <a:rPr lang="en-US" dirty="0"/>
              <a:t> +MgCO</a:t>
            </a:r>
            <a:r>
              <a:rPr lang="en-US" baseline="-25000" dirty="0"/>
              <a:t>3</a:t>
            </a:r>
            <a:r>
              <a:rPr lang="en-US" dirty="0"/>
              <a:t>↓</a:t>
            </a:r>
            <a:endParaRPr lang="ru-RU" dirty="0"/>
          </a:p>
          <a:p>
            <a:pPr marL="0" indent="0">
              <a:buNone/>
            </a:pPr>
            <a:r>
              <a:rPr lang="en-US" dirty="0"/>
              <a:t> </a:t>
            </a:r>
            <a:endParaRPr lang="ru-RU" dirty="0"/>
          </a:p>
          <a:p>
            <a:pPr marL="0" indent="0">
              <a:buNone/>
            </a:pPr>
            <a:r>
              <a:rPr lang="en-US" dirty="0"/>
              <a:t>Mg</a:t>
            </a:r>
            <a:r>
              <a:rPr lang="ru-RU" baseline="30000" dirty="0"/>
              <a:t>2+ </a:t>
            </a:r>
            <a:r>
              <a:rPr lang="ru-RU" dirty="0"/>
              <a:t>+</a:t>
            </a:r>
            <a:r>
              <a:rPr lang="ru-RU" baseline="-25000" dirty="0"/>
              <a:t> </a:t>
            </a:r>
            <a:r>
              <a:rPr lang="en-US" dirty="0"/>
              <a:t>CO</a:t>
            </a:r>
            <a:r>
              <a:rPr lang="ru-RU" baseline="-25000" dirty="0"/>
              <a:t>3 </a:t>
            </a:r>
            <a:r>
              <a:rPr lang="ru-RU" baseline="30000" dirty="0"/>
              <a:t>2-  </a:t>
            </a:r>
            <a:r>
              <a:rPr lang="ru-RU" dirty="0"/>
              <a:t>=</a:t>
            </a:r>
            <a:r>
              <a:rPr lang="en-US" dirty="0" err="1"/>
              <a:t>MgCO</a:t>
            </a:r>
            <a:r>
              <a:rPr lang="ru-RU" baseline="-25000" dirty="0"/>
              <a:t>3</a:t>
            </a:r>
            <a:r>
              <a:rPr lang="ru-RU" dirty="0"/>
              <a:t>↓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752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94738455"/>
              </p:ext>
            </p:extLst>
          </p:nvPr>
        </p:nvGraphicFramePr>
        <p:xfrm>
          <a:off x="613611" y="372978"/>
          <a:ext cx="8614609" cy="4045066"/>
        </p:xfrm>
        <a:graphic>
          <a:graphicData uri="http://schemas.openxmlformats.org/drawingml/2006/table">
            <a:tbl>
              <a:tblPr firstRow="1" firstCol="1" bandRow="1"/>
              <a:tblGrid>
                <a:gridCol w="1082842"/>
                <a:gridCol w="2839452"/>
                <a:gridCol w="2809732"/>
                <a:gridCol w="1882583"/>
              </a:tblGrid>
              <a:tr h="456061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 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опыта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Реактив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(формула или название)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Наблюдаемые признаки реакции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121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Вещество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из склянки № 1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Вещество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из склянки № 2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21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CuSO</a:t>
                      </a:r>
                      <a:r>
                        <a:rPr lang="en-US" sz="1600" b="1" baseline="-25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голубой осадок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видимые признаки отсутствуют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21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K</a:t>
                      </a:r>
                      <a:r>
                        <a:rPr lang="en-US" sz="1600" b="1" baseline="-25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en-US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CO</a:t>
                      </a:r>
                      <a:r>
                        <a:rPr lang="en-US" sz="1600" b="1" baseline="-25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видимые признаки отсутствуют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белый осадок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2636">
                <a:tc gridSpan="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ВЫВОД: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NaOH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MgCl</a:t>
                      </a:r>
                      <a:r>
                        <a:rPr lang="en-US" sz="1600" b="1" baseline="-25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4558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1AC8251-FFDD-4FEF-99CD-CDEAD96A9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8977132" cy="741780"/>
          </a:xfrm>
        </p:spPr>
        <p:txBody>
          <a:bodyPr/>
          <a:lstStyle/>
          <a:p>
            <a:r>
              <a:rPr lang="ru-RU" dirty="0"/>
              <a:t>РЕСУРСЫ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4E083C6-B5B1-4AD6-9407-AC2462891D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46747"/>
            <a:ext cx="8977132" cy="5130216"/>
          </a:xfrm>
        </p:spPr>
        <p:txBody>
          <a:bodyPr/>
          <a:lstStyle/>
          <a:p>
            <a:r>
              <a:rPr lang="ru-RU" dirty="0"/>
              <a:t>Урок по теме РИО  </a:t>
            </a:r>
            <a:r>
              <a:rPr lang="ru-RU" u="sng" dirty="0">
                <a:hlinkClick r:id="rId2"/>
              </a:rPr>
              <a:t>https://yandex.ru/video/preview/4872739226422619179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r>
              <a:rPr lang="ru-RU" dirty="0"/>
              <a:t> Тренажер по теме РИО </a:t>
            </a:r>
            <a:r>
              <a:rPr lang="ru-RU" u="sng" dirty="0">
                <a:hlinkClick r:id="rId3"/>
              </a:rPr>
              <a:t>https://</a:t>
            </a:r>
            <a:r>
              <a:rPr lang="ru-RU" u="sng" dirty="0" smtClean="0">
                <a:hlinkClick r:id="rId3"/>
              </a:rPr>
              <a:t>7gy.ru/shkola/khimiya/oge-po-himii/4481-trenazher-po-zadaniyam-oge-po-khimii-13-linejki-fipi-s-otvetami.html</a:t>
            </a:r>
            <a:endParaRPr lang="ru-RU" u="sng" dirty="0" smtClean="0"/>
          </a:p>
          <a:p>
            <a:r>
              <a:rPr lang="ru-RU" dirty="0" smtClean="0"/>
              <a:t>ОГЭ с химическим котом / </a:t>
            </a:r>
            <a:r>
              <a:rPr lang="ru-RU" dirty="0" err="1" smtClean="0"/>
              <a:t>Степенин</a:t>
            </a:r>
            <a:r>
              <a:rPr lang="ru-RU" dirty="0" smtClean="0"/>
              <a:t> и </a:t>
            </a:r>
            <a:r>
              <a:rPr lang="ru-RU" dirty="0" err="1" smtClean="0"/>
              <a:t>Дацук</a:t>
            </a:r>
            <a:endParaRPr lang="ru-RU" dirty="0" smtClean="0"/>
          </a:p>
          <a:p>
            <a:pPr marL="0" indent="0">
              <a:buNone/>
            </a:pPr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vk.com/chem4you_oge?trackcode=89a93e03cHtgEhlTdnZM3FLhDia5fCssAlsFidYpIzORb_RBqc60EL7GrVUeCnDeSe0PPLBKMiQORln9KajJgPsC&amp;from=groups</a:t>
            </a:r>
            <a:endParaRPr lang="ru-RU" dirty="0" smtClean="0"/>
          </a:p>
          <a:p>
            <a:pPr marL="0" indent="0">
              <a:buNone/>
            </a:pPr>
            <a:endParaRPr lang="ru-RU" sz="2800" dirty="0">
              <a:solidFill>
                <a:srgbClr val="645BC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553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CF63517E-1026-4362-9383-E67345C0E711}"/>
              </a:ext>
            </a:extLst>
          </p:cNvPr>
          <p:cNvSpPr txBox="1"/>
          <p:nvPr/>
        </p:nvSpPr>
        <p:spPr>
          <a:xfrm>
            <a:off x="3048000" y="3244334"/>
            <a:ext cx="60960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6600" b="1" dirty="0"/>
              <a:t>СПАСИБО</a:t>
            </a:r>
          </a:p>
        </p:txBody>
      </p:sp>
    </p:spTree>
    <p:extLst>
      <p:ext uri="{BB962C8B-B14F-4D97-AF65-F5344CB8AC3E}">
        <p14:creationId xmlns:p14="http://schemas.microsoft.com/office/powerpoint/2010/main" val="954606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7042" y="553453"/>
            <a:ext cx="10479505" cy="6020552"/>
          </a:xfrm>
        </p:spPr>
        <p:txBody>
          <a:bodyPr/>
          <a:lstStyle/>
          <a:p>
            <a:r>
              <a:rPr lang="ru-RU" dirty="0" smtClean="0"/>
              <a:t>Примеры заданий.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85" y="1343765"/>
            <a:ext cx="4793999" cy="1786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7485" y="3561347"/>
            <a:ext cx="5498432" cy="22378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35279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1AC8251-FFDD-4FEF-99CD-CDEAD96A9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7788442" cy="5853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Примеры заданий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220" y="1299409"/>
            <a:ext cx="5727033" cy="45840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72873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4E083C6-B5B1-4AD6-9407-AC2462891D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05326"/>
            <a:ext cx="8977132" cy="5671637"/>
          </a:xfrm>
        </p:spPr>
        <p:txBody>
          <a:bodyPr/>
          <a:lstStyle/>
          <a:p>
            <a:r>
              <a:rPr lang="ru-RU" b="1" u="sng" dirty="0">
                <a:solidFill>
                  <a:srgbClr val="FF0000"/>
                </a:solidFill>
              </a:rPr>
              <a:t>Мнемоника (или мнемотехника) </a:t>
            </a:r>
            <a:r>
              <a:rPr lang="ru-RU" dirty="0"/>
              <a:t>— это </a:t>
            </a:r>
            <a:r>
              <a:rPr lang="ru-RU" dirty="0" smtClean="0"/>
              <a:t>совокупность </a:t>
            </a:r>
            <a:r>
              <a:rPr lang="ru-RU" dirty="0"/>
              <a:t>приемов и методов для облегчения запоминания информации путем создания искусственных </a:t>
            </a:r>
            <a:r>
              <a:rPr lang="ru-RU" dirty="0" smtClean="0"/>
              <a:t>ассоциаций</a:t>
            </a:r>
          </a:p>
          <a:p>
            <a:endParaRPr lang="ru-RU" sz="2800" dirty="0">
              <a:solidFill>
                <a:srgbClr val="645BCA"/>
              </a:solidFill>
            </a:endParaRPr>
          </a:p>
          <a:p>
            <a:r>
              <a:rPr lang="ru-RU" b="1" u="sng" dirty="0">
                <a:solidFill>
                  <a:srgbClr val="FF0000"/>
                </a:solidFill>
              </a:rPr>
              <a:t>Мнемонические приемы в химии </a:t>
            </a:r>
            <a:r>
              <a:rPr lang="ru-RU" dirty="0"/>
              <a:t>— это методы, основанные на ассоциациях, для облегчения запоминания сложных правил и терминов, включая создание рифм, созвучных фраз из первых букв (акростихи), использование ярких образов или историй, а также группировку информации (фрагментацию)</a:t>
            </a:r>
            <a:endParaRPr lang="ru-RU" sz="2800" dirty="0">
              <a:solidFill>
                <a:srgbClr val="645BC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22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4E083C6-B5B1-4AD6-9407-AC2462891D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505" y="433137"/>
            <a:ext cx="9805737" cy="5743826"/>
          </a:xfrm>
        </p:spPr>
        <p:txBody>
          <a:bodyPr>
            <a:normAutofit/>
          </a:bodyPr>
          <a:lstStyle/>
          <a:p>
            <a:r>
              <a:rPr lang="ru-RU" b="1" u="sng" dirty="0">
                <a:solidFill>
                  <a:srgbClr val="FF0000"/>
                </a:solidFill>
              </a:rPr>
              <a:t>Основные принципы мнемоники</a:t>
            </a:r>
          </a:p>
          <a:p>
            <a:pPr lvl="0"/>
            <a:r>
              <a:rPr lang="ru-RU" b="1" dirty="0"/>
              <a:t>Ассоциации:</a:t>
            </a:r>
            <a:r>
              <a:rPr lang="ru-RU" dirty="0"/>
              <a:t> Связывание новой информации с уже известной. Например, вы можете </a:t>
            </a:r>
            <a:r>
              <a:rPr lang="ru-RU" dirty="0" smtClean="0"/>
              <a:t>связать </a:t>
            </a:r>
            <a:r>
              <a:rPr lang="ru-RU" dirty="0"/>
              <a:t>сложное понятие с хорошо знакомым вам образом или явлением.</a:t>
            </a:r>
          </a:p>
          <a:p>
            <a:pPr lvl="0"/>
            <a:r>
              <a:rPr lang="ru-RU" b="1" dirty="0"/>
              <a:t>Визуализация:</a:t>
            </a:r>
            <a:r>
              <a:rPr lang="ru-RU" dirty="0"/>
              <a:t> Преобразование информации в яркие, запоминающиеся образы. Чем более необычным и детализированным будет образ, тем легче его будет запомнить.</a:t>
            </a:r>
          </a:p>
          <a:p>
            <a:pPr lvl="0"/>
            <a:r>
              <a:rPr lang="ru-RU" b="1" dirty="0" err="1"/>
              <a:t>Аудиализация</a:t>
            </a:r>
            <a:r>
              <a:rPr lang="ru-RU" b="1" dirty="0"/>
              <a:t>:</a:t>
            </a:r>
            <a:r>
              <a:rPr lang="ru-RU" dirty="0"/>
              <a:t> Создание ассоциаций на основе звуков или рифм.</a:t>
            </a:r>
          </a:p>
          <a:p>
            <a:r>
              <a:rPr lang="ru-RU" b="1" dirty="0"/>
              <a:t>Кинестетические образы:</a:t>
            </a:r>
            <a:r>
              <a:rPr lang="ru-RU" dirty="0"/>
              <a:t> Связывание информации с физическими ощущениями и движениями</a:t>
            </a:r>
            <a:endParaRPr lang="ru-RU" sz="2800" dirty="0">
              <a:solidFill>
                <a:srgbClr val="645BC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124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4E083C6-B5B1-4AD6-9407-AC2462891D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505" y="433137"/>
            <a:ext cx="9805737" cy="574382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b="1" dirty="0" smtClean="0"/>
          </a:p>
          <a:p>
            <a:pPr marL="0" indent="0" algn="ctr">
              <a:buNone/>
            </a:pPr>
            <a:r>
              <a:rPr lang="ru-RU" b="1" dirty="0" smtClean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Задание № 13   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( базовый уровень сложности,  1балл</a:t>
            </a:r>
            <a:r>
              <a:rPr lang="ru-RU" b="1" dirty="0" smtClean="0"/>
              <a:t>)</a:t>
            </a:r>
          </a:p>
          <a:p>
            <a:pPr marL="0" indent="0">
              <a:buNone/>
            </a:pPr>
            <a:endParaRPr lang="ru-RU" b="1" dirty="0"/>
          </a:p>
          <a:p>
            <a:endParaRPr lang="ru-RU" b="1" dirty="0" smtClean="0"/>
          </a:p>
          <a:p>
            <a:pPr marL="0" indent="0" algn="ctr">
              <a:buNone/>
            </a:pPr>
            <a:r>
              <a:rPr lang="ru-RU" sz="3600" b="1" i="1" dirty="0" smtClean="0"/>
              <a:t>Владение </a:t>
            </a:r>
            <a:r>
              <a:rPr lang="ru-RU" sz="3600" b="1" i="1" dirty="0"/>
              <a:t>системой химических знаний и умение </a:t>
            </a:r>
            <a:r>
              <a:rPr lang="ru-RU" sz="3600" b="1" i="1" dirty="0" smtClean="0"/>
              <a:t>применять </a:t>
            </a:r>
            <a:r>
              <a:rPr lang="ru-RU" sz="3600" b="1" i="1" dirty="0"/>
              <a:t>систему химических знаний, которая </a:t>
            </a:r>
            <a:r>
              <a:rPr lang="ru-RU" sz="3600" b="1" i="1" dirty="0" smtClean="0"/>
              <a:t>включает  теорию </a:t>
            </a:r>
            <a:r>
              <a:rPr lang="ru-RU" sz="3600" b="1" i="1" dirty="0"/>
              <a:t>электролитической диссоциации</a:t>
            </a:r>
          </a:p>
        </p:txBody>
      </p:sp>
    </p:spTree>
    <p:extLst>
      <p:ext uri="{BB962C8B-B14F-4D97-AF65-F5344CB8AC3E}">
        <p14:creationId xmlns:p14="http://schemas.microsoft.com/office/powerpoint/2010/main" val="2503326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1AC8251-FFDD-4FEF-99CD-CDEAD96A9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8977132" cy="874128"/>
          </a:xfrm>
        </p:spPr>
        <p:txBody>
          <a:bodyPr/>
          <a:lstStyle/>
          <a:p>
            <a:r>
              <a:rPr lang="ru-RU" dirty="0" smtClean="0"/>
              <a:t>Задание № 13                          (1 балл)</a:t>
            </a:r>
            <a:endParaRPr lang="ru-RU" dirty="0"/>
          </a:p>
        </p:txBody>
      </p:sp>
      <p:pic>
        <p:nvPicPr>
          <p:cNvPr id="4" name="Объект 3" descr="https://sun9-35.userapi.com/impg/eiaipZkhgGCOAUXyKHV1658nJjirIICXO5PBYw/1W1tKF9-CdQ.jpg?size=1280x905&amp;quality=95&amp;sign=0f9c3ba5b38b7888b11fd4f0407850ea&amp;type=album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32" y="1335506"/>
            <a:ext cx="8698831" cy="52698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5902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иний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766</TotalTime>
  <Words>879</Words>
  <Application>Microsoft Office PowerPoint</Application>
  <PresentationFormat>Произвольный</PresentationFormat>
  <Paragraphs>200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ХИМИЯ</vt:lpstr>
      <vt:lpstr>ХИМИЯ</vt:lpstr>
      <vt:lpstr>Презентация PowerPoint</vt:lpstr>
      <vt:lpstr>Презентация PowerPoint</vt:lpstr>
      <vt:lpstr>Примеры заданий</vt:lpstr>
      <vt:lpstr>Презентация PowerPoint</vt:lpstr>
      <vt:lpstr>Презентация PowerPoint</vt:lpstr>
      <vt:lpstr>Презентация PowerPoint</vt:lpstr>
      <vt:lpstr>Задание № 13                          (1 балл)</vt:lpstr>
      <vt:lpstr>Задание № 13                        ( 1 балл)</vt:lpstr>
      <vt:lpstr>Подтипы заданий    №13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Задание № 14                                   ( 1балл)</vt:lpstr>
      <vt:lpstr>Подтипы заданий № 14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Таблица для записи результатов эксперимента</vt:lpstr>
      <vt:lpstr>Презентация PowerPoint</vt:lpstr>
      <vt:lpstr>Решение</vt:lpstr>
      <vt:lpstr>Презентация PowerPoint</vt:lpstr>
      <vt:lpstr>Презентация PowerPoint</vt:lpstr>
      <vt:lpstr>Презентация PowerPoint</vt:lpstr>
      <vt:lpstr>РЕСУРСЫ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 Obstinate</dc:creator>
  <cp:lastModifiedBy>Тамара</cp:lastModifiedBy>
  <cp:revision>31</cp:revision>
  <dcterms:created xsi:type="dcterms:W3CDTF">2021-11-30T05:07:27Z</dcterms:created>
  <dcterms:modified xsi:type="dcterms:W3CDTF">2025-10-21T18:20:40Z</dcterms:modified>
</cp:coreProperties>
</file>