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7" r:id="rId3"/>
    <p:sldId id="271" r:id="rId4"/>
    <p:sldId id="288" r:id="rId5"/>
    <p:sldId id="259" r:id="rId6"/>
    <p:sldId id="262" r:id="rId7"/>
    <p:sldId id="263" r:id="rId8"/>
    <p:sldId id="264" r:id="rId9"/>
    <p:sldId id="261" r:id="rId10"/>
    <p:sldId id="258" r:id="rId11"/>
    <p:sldId id="265" r:id="rId12"/>
    <p:sldId id="266" r:id="rId13"/>
    <p:sldId id="267" r:id="rId14"/>
    <p:sldId id="268" r:id="rId15"/>
    <p:sldId id="272" r:id="rId16"/>
    <p:sldId id="273" r:id="rId17"/>
    <p:sldId id="283" r:id="rId18"/>
    <p:sldId id="274" r:id="rId19"/>
    <p:sldId id="290" r:id="rId20"/>
    <p:sldId id="275" r:id="rId21"/>
    <p:sldId id="285" r:id="rId22"/>
    <p:sldId id="289" r:id="rId23"/>
    <p:sldId id="276" r:id="rId24"/>
    <p:sldId id="296" r:id="rId25"/>
    <p:sldId id="294" r:id="rId26"/>
    <p:sldId id="295" r:id="rId27"/>
    <p:sldId id="297" r:id="rId28"/>
    <p:sldId id="298" r:id="rId29"/>
    <p:sldId id="299" r:id="rId30"/>
    <p:sldId id="300" r:id="rId31"/>
    <p:sldId id="302" r:id="rId32"/>
    <p:sldId id="301" r:id="rId33"/>
    <p:sldId id="292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0612" y="1287254"/>
            <a:ext cx="10493187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0613" y="151990"/>
            <a:ext cx="10493187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1" Type="http://schemas.openxmlformats.org/officeDocument/2006/relationships/hyperlink" Target="https://blogger.googleusercontent.com/img/b/R29vZ2xl/AVvXsEgbAZt1v5HkBukSf1YqRhsV3v65WtDoc4CwvzkIgIzLPqOFLmvOqbLDj7n1POa5a-0VcRnWDYKTpAoBoOUtmmvydC6hA4gb-BMD2HjE3edz5yusxGIIZN40B7Tubk4P-30WjdefyqRgfKNiRejnKd4jmVneADyJOGB405OycAsQZBC9qxK9qyqeBhKg/s960/%D0%B8%D0%B7%D0%BE%D0%B1%D1%80%D0%B0%D0%B6%D0%B5%D0%BD%D0%B8%D0%B5_2023-03-26_202919607.pn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0425" y="151765"/>
            <a:ext cx="10695305" cy="601599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8816340" y="5709920"/>
            <a:ext cx="3183890" cy="941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/>
              <a:t>Учитель химии ВК МОАУ «СОШ № 25 г. Орска» Филиппова А.М.</a:t>
            </a:r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2 - </a:t>
            </a:r>
            <a:r>
              <a:rPr lang="en-US" altLang="en-US" b="1"/>
              <a:t>выделение</a:t>
            </a:r>
            <a:r>
              <a:rPr lang="en-US" altLang="ru-RU" b="1"/>
              <a:t> </a:t>
            </a:r>
            <a:r>
              <a:rPr lang="en-US" altLang="en-US" b="1"/>
              <a:t>газа</a:t>
            </a:r>
            <a:endParaRPr lang="en-US" altLang="en-US" b="1"/>
          </a:p>
          <a:p>
            <a:pPr marL="0" indent="0">
              <a:buNone/>
            </a:pP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все</a:t>
            </a:r>
            <a:r>
              <a:rPr lang="en-US" altLang="ru-RU"/>
              <a:t> </a:t>
            </a:r>
            <a:r>
              <a:rPr lang="en-US" altLang="en-US"/>
              <a:t>просто</a:t>
            </a:r>
            <a:r>
              <a:rPr lang="en-US" altLang="ru-RU"/>
              <a:t>, </a:t>
            </a:r>
            <a:r>
              <a:rPr lang="en-US" altLang="en-US"/>
              <a:t>газы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ОГЭ</a:t>
            </a:r>
            <a:r>
              <a:rPr lang="en-US" altLang="ru-RU"/>
              <a:t> </a:t>
            </a:r>
            <a:r>
              <a:rPr lang="en-US" altLang="en-US"/>
              <a:t>выделяются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5 </a:t>
            </a:r>
            <a:r>
              <a:rPr lang="en-US" altLang="en-US"/>
              <a:t>случаях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1)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аммиак</a:t>
            </a:r>
            <a:r>
              <a:rPr lang="en-US" altLang="ru-RU"/>
              <a:t> (NH</a:t>
            </a:r>
            <a:r>
              <a:rPr lang="en-US" altLang="ru-RU" baseline="-25000"/>
              <a:t>3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сернистый</a:t>
            </a:r>
            <a:r>
              <a:rPr lang="en-US" altLang="ru-RU"/>
              <a:t> </a:t>
            </a:r>
            <a:r>
              <a:rPr lang="en-US" altLang="en-US"/>
              <a:t>газ</a:t>
            </a:r>
            <a:r>
              <a:rPr lang="en-US" altLang="ru-RU"/>
              <a:t> (SO</a:t>
            </a:r>
            <a:r>
              <a:rPr lang="en-US" altLang="ru-RU" baseline="-25000"/>
              <a:t>2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3)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углекислый</a:t>
            </a:r>
            <a:r>
              <a:rPr lang="en-US" altLang="ru-RU"/>
              <a:t> </a:t>
            </a:r>
            <a:r>
              <a:rPr lang="en-US" altLang="en-US"/>
              <a:t>газ</a:t>
            </a:r>
            <a:r>
              <a:rPr lang="en-US" altLang="ru-RU"/>
              <a:t> (CO</a:t>
            </a:r>
            <a:r>
              <a:rPr lang="en-US" altLang="ru-RU" baseline="-25000"/>
              <a:t>2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4)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сероводород</a:t>
            </a:r>
            <a:r>
              <a:rPr lang="en-US" altLang="ru-RU"/>
              <a:t> (H</a:t>
            </a:r>
            <a:r>
              <a:rPr lang="en-US" altLang="ru-RU" baseline="-25000"/>
              <a:t>2</a:t>
            </a:r>
            <a:r>
              <a:rPr lang="en-US" altLang="ru-RU"/>
              <a:t>S)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5)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водород</a:t>
            </a:r>
            <a:r>
              <a:rPr lang="en-US" altLang="ru-RU"/>
              <a:t> (H</a:t>
            </a:r>
            <a:r>
              <a:rPr lang="en-US" altLang="ru-RU" baseline="-25000"/>
              <a:t>2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Пункты</a:t>
            </a:r>
            <a:r>
              <a:rPr lang="en-US" altLang="ru-RU"/>
              <a:t> 2-4 </a:t>
            </a:r>
            <a:r>
              <a:rPr lang="en-US" altLang="en-US"/>
              <a:t>связаны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образованием</a:t>
            </a:r>
            <a:r>
              <a:rPr lang="en-US" altLang="ru-RU"/>
              <a:t> </a:t>
            </a:r>
            <a:r>
              <a:rPr lang="en-US" altLang="en-US"/>
              <a:t>слабых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неустойчивых</a:t>
            </a:r>
            <a:r>
              <a:rPr lang="en-US" altLang="ru-RU"/>
              <a:t> </a:t>
            </a:r>
            <a:r>
              <a:rPr lang="en-US" altLang="en-US"/>
              <a:t>кислот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распадаются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образуют</a:t>
            </a:r>
            <a:r>
              <a:rPr lang="en-US" altLang="ru-RU"/>
              <a:t> </a:t>
            </a:r>
            <a:r>
              <a:rPr lang="en-US" altLang="en-US"/>
              <a:t>газы</a:t>
            </a:r>
            <a:r>
              <a:rPr lang="en-US" altLang="ru-RU"/>
              <a:t>. </a:t>
            </a:r>
            <a:r>
              <a:rPr lang="en-US" altLang="en-US"/>
              <a:t>Аммиак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образовании</a:t>
            </a:r>
            <a:r>
              <a:rPr lang="en-US" altLang="ru-RU"/>
              <a:t> </a:t>
            </a:r>
            <a:r>
              <a:rPr lang="en-US" altLang="en-US"/>
              <a:t>слабого</a:t>
            </a:r>
            <a:r>
              <a:rPr lang="en-US" altLang="ru-RU"/>
              <a:t> </a:t>
            </a:r>
            <a:r>
              <a:rPr lang="en-US" altLang="en-US"/>
              <a:t>основания</a:t>
            </a:r>
            <a:r>
              <a:rPr lang="en-US" altLang="ru-RU"/>
              <a:t> (NH</a:t>
            </a:r>
            <a:r>
              <a:rPr lang="en-US" altLang="ru-RU" baseline="-25000"/>
              <a:t>4</a:t>
            </a:r>
            <a:r>
              <a:rPr lang="en-US" altLang="ru-RU"/>
              <a:t>OH).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вот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водородом</a:t>
            </a:r>
            <a:r>
              <a:rPr lang="en-US" altLang="ru-RU"/>
              <a:t> </a:t>
            </a:r>
            <a:r>
              <a:rPr lang="en-US" altLang="en-US"/>
              <a:t>особый</a:t>
            </a:r>
            <a:r>
              <a:rPr lang="en-US" altLang="ru-RU"/>
              <a:t> </a:t>
            </a:r>
            <a:r>
              <a:rPr lang="en-US" altLang="en-US"/>
              <a:t>случай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Примеры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характеристики</a:t>
            </a:r>
            <a:r>
              <a:rPr lang="en-US" altLang="ru-RU"/>
              <a:t> </a:t>
            </a:r>
            <a:r>
              <a:rPr lang="en-US" altLang="en-US"/>
              <a:t>газов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en-US" b="1">
                <a:sym typeface="+mn-ea"/>
              </a:rPr>
              <a:t>Примеры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характеристики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газов</a:t>
            </a:r>
            <a:r>
              <a:rPr lang="en-US" altLang="ru-RU" b="1">
                <a:sym typeface="+mn-ea"/>
              </a:rPr>
              <a:t>: </a:t>
            </a: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endParaRPr lang="en-US" altLang="ru-RU" b="1">
              <a:sym typeface="+mn-ea"/>
            </a:endParaRPr>
          </a:p>
          <a:p>
            <a:pPr marL="0" indent="0">
              <a:buNone/>
            </a:pPr>
            <a:r>
              <a:rPr lang="en-US" altLang="en-US" sz="2000"/>
              <a:t>Аммиак</a:t>
            </a:r>
            <a:r>
              <a:rPr lang="en-US" altLang="ru-RU" sz="2000"/>
              <a:t> - </a:t>
            </a:r>
            <a:r>
              <a:rPr lang="en-US" altLang="en-US" sz="2000"/>
              <a:t>газ</a:t>
            </a:r>
            <a:r>
              <a:rPr lang="en-US" altLang="ru-RU" sz="2000"/>
              <a:t> </a:t>
            </a:r>
            <a:r>
              <a:rPr lang="en-US" altLang="en-US" sz="2000"/>
              <a:t>без</a:t>
            </a:r>
            <a:r>
              <a:rPr lang="en-US" altLang="ru-RU" sz="2000"/>
              <a:t> </a:t>
            </a:r>
            <a:r>
              <a:rPr lang="en-US" altLang="en-US" sz="2000"/>
              <a:t>цвета</a:t>
            </a:r>
            <a:r>
              <a:rPr lang="en-US" altLang="ru-RU" sz="2000"/>
              <a:t>, </a:t>
            </a:r>
            <a:r>
              <a:rPr lang="en-US" altLang="en-US" sz="2000"/>
              <a:t>но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резким</a:t>
            </a:r>
            <a:r>
              <a:rPr lang="en-US" altLang="ru-RU" sz="2000"/>
              <a:t> </a:t>
            </a:r>
            <a:r>
              <a:rPr lang="en-US" altLang="en-US" sz="2000"/>
              <a:t>запахом</a:t>
            </a:r>
            <a:r>
              <a:rPr lang="en-US" altLang="ru-RU" sz="2000"/>
              <a:t> </a:t>
            </a:r>
            <a:r>
              <a:rPr lang="en-US" altLang="en-US" sz="2000"/>
              <a:t>нашатырного</a:t>
            </a:r>
            <a:r>
              <a:rPr lang="en-US" altLang="ru-RU" sz="2000"/>
              <a:t> </a:t>
            </a:r>
            <a:r>
              <a:rPr lang="en-US" altLang="en-US" sz="2000"/>
              <a:t>спирта</a:t>
            </a:r>
            <a:r>
              <a:rPr lang="en-US" altLang="ru-RU" sz="2000"/>
              <a:t>.</a:t>
            </a:r>
            <a:endParaRPr lang="en-US" altLang="ru-RU" sz="2000"/>
          </a:p>
          <a:p>
            <a:pPr marL="0" indent="0">
              <a:buNone/>
            </a:pPr>
            <a:endParaRPr lang="en-US" altLang="ru-RU" sz="2000"/>
          </a:p>
          <a:p>
            <a:pPr marL="0" indent="0">
              <a:buNone/>
            </a:pPr>
            <a:endParaRPr lang="ru-RU" altLang="en-US" sz="2000"/>
          </a:p>
        </p:txBody>
      </p:sp>
      <p:pic>
        <p:nvPicPr>
          <p:cNvPr id="4" name="Рисунок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58" y="1809115"/>
            <a:ext cx="5940425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490" y="1809115"/>
            <a:ext cx="5764530" cy="3719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en-US"/>
              <a:t>Водород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реакциях</a:t>
            </a:r>
            <a:r>
              <a:rPr lang="en-US" altLang="ru-RU"/>
              <a:t> </a:t>
            </a:r>
            <a:r>
              <a:rPr lang="en-US" altLang="en-US"/>
              <a:t>металла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кислотами</a:t>
            </a:r>
            <a:r>
              <a:rPr lang="en-US" altLang="ru-RU"/>
              <a:t>, </a:t>
            </a:r>
            <a:r>
              <a:rPr lang="en-US" altLang="en-US"/>
              <a:t>например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Mg + 2HCl = MgCl</a:t>
            </a:r>
            <a:r>
              <a:rPr lang="en-US" altLang="ru-RU" baseline="-25000"/>
              <a:t>2</a:t>
            </a:r>
            <a:r>
              <a:rPr lang="en-US" altLang="ru-RU"/>
              <a:t> + H</a:t>
            </a:r>
            <a:r>
              <a:rPr lang="en-US" altLang="ru-RU" baseline="-25000"/>
              <a:t>2</a:t>
            </a:r>
            <a:endParaRPr lang="en-US" altLang="ru-RU" baseline="-25000"/>
          </a:p>
          <a:p>
            <a:pPr marL="0" indent="0">
              <a:buNone/>
            </a:pP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: </a:t>
            </a:r>
            <a:r>
              <a:rPr lang="en-US" altLang="en-US"/>
              <a:t>металл</a:t>
            </a:r>
            <a:r>
              <a:rPr lang="en-US" altLang="ru-RU"/>
              <a:t> </a:t>
            </a:r>
            <a:r>
              <a:rPr lang="en-US" altLang="en-US"/>
              <a:t>стоит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ряду</a:t>
            </a:r>
            <a:r>
              <a:rPr lang="en-US" altLang="ru-RU"/>
              <a:t> </a:t>
            </a:r>
            <a:r>
              <a:rPr lang="en-US" altLang="en-US"/>
              <a:t>активности</a:t>
            </a:r>
            <a:r>
              <a:rPr lang="en-US" altLang="ru-RU"/>
              <a:t> </a:t>
            </a:r>
            <a:r>
              <a:rPr lang="en-US" altLang="en-US"/>
              <a:t>левее</a:t>
            </a:r>
            <a:r>
              <a:rPr lang="en-US" altLang="ru-RU"/>
              <a:t> </a:t>
            </a:r>
            <a:r>
              <a:rPr lang="en-US" altLang="en-US"/>
              <a:t>водорода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кислота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является</a:t>
            </a:r>
            <a:r>
              <a:rPr lang="en-US" altLang="ru-RU"/>
              <a:t> </a:t>
            </a:r>
            <a:r>
              <a:rPr lang="en-US" altLang="en-US"/>
              <a:t>кислотой</a:t>
            </a:r>
            <a:r>
              <a:rPr lang="en-US" altLang="ru-RU"/>
              <a:t>-</a:t>
            </a:r>
            <a:r>
              <a:rPr lang="en-US" altLang="en-US"/>
              <a:t>окислителем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заместить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водород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en-US" altLang="ru-RU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кислотах</a:t>
            </a:r>
            <a:endParaRPr lang="en-US" altLang="en-US"/>
          </a:p>
          <a:p>
            <a:pPr marL="0" indent="0">
              <a:buNone/>
            </a:pPr>
            <a:r>
              <a:rPr lang="en-US" altLang="en-US"/>
              <a:t>Любые</a:t>
            </a:r>
            <a:r>
              <a:rPr lang="en-US" altLang="ru-RU"/>
              <a:t> </a:t>
            </a:r>
            <a:r>
              <a:rPr lang="en-US" altLang="en-US"/>
              <a:t>кислоты</a:t>
            </a:r>
            <a:r>
              <a:rPr lang="en-US" altLang="ru-RU"/>
              <a:t> </a:t>
            </a:r>
            <a:r>
              <a:rPr lang="en-US" altLang="en-US"/>
              <a:t>кроме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Кислоты</a:t>
            </a:r>
            <a:r>
              <a:rPr lang="en-US" altLang="ru-RU"/>
              <a:t>-</a:t>
            </a:r>
            <a:r>
              <a:rPr lang="en-US" altLang="en-US"/>
              <a:t>окислители</a:t>
            </a:r>
            <a:endParaRPr lang="en-US" altLang="en-US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  <p:pic>
        <p:nvPicPr>
          <p:cNvPr id="4" name="Рисунок 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35" y="3131185"/>
            <a:ext cx="9849485" cy="161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53" y="5131753"/>
            <a:ext cx="5940425" cy="163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3 – </a:t>
            </a:r>
            <a:r>
              <a:rPr lang="en-US" altLang="en-US" b="1"/>
              <a:t>Без</a:t>
            </a:r>
            <a:r>
              <a:rPr lang="en-US" altLang="ru-RU" b="1"/>
              <a:t> </a:t>
            </a:r>
            <a:r>
              <a:rPr lang="en-US" altLang="en-US" b="1"/>
              <a:t>видимых</a:t>
            </a:r>
            <a:r>
              <a:rPr lang="en-US" altLang="ru-RU" b="1"/>
              <a:t> </a:t>
            </a:r>
            <a:r>
              <a:rPr lang="en-US" altLang="en-US" b="1"/>
              <a:t>признаков</a:t>
            </a:r>
            <a:endParaRPr lang="en-US" altLang="en-US" b="1"/>
          </a:p>
          <a:p>
            <a:pPr marL="0" indent="0">
              <a:buNone/>
            </a:pP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таких</a:t>
            </a:r>
            <a:r>
              <a:rPr lang="en-US" altLang="ru-RU"/>
              <a:t> </a:t>
            </a:r>
            <a:r>
              <a:rPr lang="en-US" altLang="en-US"/>
              <a:t>реакциях</a:t>
            </a:r>
            <a:r>
              <a:rPr lang="en-US" altLang="ru-RU"/>
              <a:t>, </a:t>
            </a:r>
            <a:r>
              <a:rPr lang="en-US" altLang="en-US"/>
              <a:t>тот</a:t>
            </a:r>
            <a:r>
              <a:rPr lang="en-US" altLang="ru-RU"/>
              <a:t> </a:t>
            </a:r>
            <a:r>
              <a:rPr lang="en-US" altLang="en-US"/>
              <a:t>кто</a:t>
            </a:r>
            <a:r>
              <a:rPr lang="en-US" altLang="ru-RU"/>
              <a:t> </a:t>
            </a:r>
            <a:r>
              <a:rPr lang="en-US" altLang="en-US"/>
              <a:t>будет</a:t>
            </a:r>
            <a:r>
              <a:rPr lang="en-US" altLang="ru-RU"/>
              <a:t> </a:t>
            </a:r>
            <a:r>
              <a:rPr lang="en-US" altLang="en-US"/>
              <a:t>проводить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 </a:t>
            </a:r>
            <a:r>
              <a:rPr lang="en-US" altLang="en-US"/>
              <a:t>ничего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увидит</a:t>
            </a:r>
            <a:r>
              <a:rPr lang="en-US" altLang="ru-RU"/>
              <a:t>.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него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был</a:t>
            </a:r>
            <a:r>
              <a:rPr lang="en-US" altLang="ru-RU"/>
              <a:t> </a:t>
            </a:r>
            <a:r>
              <a:rPr lang="en-US" altLang="en-US"/>
              <a:t>раствор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остался</a:t>
            </a:r>
            <a:r>
              <a:rPr lang="en-US" altLang="ru-RU"/>
              <a:t>. </a:t>
            </a:r>
            <a:r>
              <a:rPr lang="en-US" altLang="en-US"/>
              <a:t>ничего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нем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меняется</a:t>
            </a:r>
            <a:endParaRPr lang="en-US" altLang="en-US"/>
          </a:p>
          <a:p>
            <a:pPr marL="0" indent="0">
              <a:buNone/>
            </a:pP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два</a:t>
            </a:r>
            <a:r>
              <a:rPr lang="en-US" altLang="ru-RU"/>
              <a:t> </a:t>
            </a:r>
            <a:r>
              <a:rPr lang="en-US" altLang="en-US"/>
              <a:t>случая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1)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идет</a:t>
            </a:r>
            <a:r>
              <a:rPr lang="en-US" altLang="ru-RU"/>
              <a:t> (</a:t>
            </a:r>
            <a:r>
              <a:rPr lang="en-US" altLang="en-US"/>
              <a:t>я</a:t>
            </a:r>
            <a:r>
              <a:rPr lang="en-US" altLang="ru-RU"/>
              <a:t> </a:t>
            </a:r>
            <a:r>
              <a:rPr lang="en-US" altLang="en-US"/>
              <a:t>такого</a:t>
            </a:r>
            <a:r>
              <a:rPr lang="en-US" altLang="ru-RU"/>
              <a:t> </a:t>
            </a:r>
            <a:r>
              <a:rPr lang="en-US" altLang="en-US"/>
              <a:t>ни</a:t>
            </a:r>
            <a:r>
              <a:rPr lang="en-US" altLang="ru-RU"/>
              <a:t> </a:t>
            </a:r>
            <a:r>
              <a:rPr lang="en-US" altLang="en-US"/>
              <a:t>разу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видел</a:t>
            </a:r>
            <a:r>
              <a:rPr lang="ru-RU" altLang="en-US"/>
              <a:t>а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12-</a:t>
            </a:r>
            <a:r>
              <a:rPr lang="en-US" altLang="en-US"/>
              <a:t>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2)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между</a:t>
            </a:r>
            <a:r>
              <a:rPr lang="en-US" altLang="ru-RU"/>
              <a:t> </a:t>
            </a:r>
            <a:r>
              <a:rPr lang="en-US" altLang="en-US"/>
              <a:t>кислотой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основанием</a:t>
            </a:r>
            <a:endParaRPr lang="en-US" altLang="en-US"/>
          </a:p>
          <a:p>
            <a:pPr marL="0" indent="0">
              <a:buNone/>
            </a:pPr>
            <a:r>
              <a:rPr lang="en-US" altLang="ru-RU"/>
              <a:t>(</a:t>
            </a:r>
            <a:r>
              <a:rPr lang="en-US" altLang="en-US"/>
              <a:t>Важно</a:t>
            </a:r>
            <a:r>
              <a:rPr lang="en-US" altLang="ru-RU"/>
              <a:t>: </a:t>
            </a:r>
            <a:r>
              <a:rPr lang="en-US" altLang="en-US"/>
              <a:t>основание</a:t>
            </a:r>
            <a:r>
              <a:rPr lang="en-US" altLang="ru-RU"/>
              <a:t> </a:t>
            </a:r>
            <a:r>
              <a:rPr lang="en-US" altLang="en-US"/>
              <a:t>растворимо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воде</a:t>
            </a:r>
            <a:r>
              <a:rPr lang="en-US" altLang="ru-RU"/>
              <a:t>, </a:t>
            </a:r>
            <a:r>
              <a:rPr lang="en-US" altLang="en-US"/>
              <a:t>инач</a:t>
            </a:r>
            <a:r>
              <a:rPr lang="ru-RU" altLang="en-US"/>
              <a:t>е</a:t>
            </a:r>
            <a:r>
              <a:rPr lang="en-US" altLang="ru-RU"/>
              <a:t> </a:t>
            </a:r>
            <a:r>
              <a:rPr lang="en-US" altLang="en-US"/>
              <a:t>см</a:t>
            </a:r>
            <a:r>
              <a:rPr lang="en-US" altLang="ru-RU"/>
              <a:t>. </a:t>
            </a:r>
            <a:r>
              <a:rPr lang="en-US" altLang="en-US"/>
              <a:t>признак</a:t>
            </a:r>
            <a:r>
              <a:rPr lang="en-US" altLang="ru-RU"/>
              <a:t> </a:t>
            </a:r>
            <a:r>
              <a:rPr lang="en-US" altLang="en-US"/>
              <a:t>№</a:t>
            </a:r>
            <a:r>
              <a:rPr lang="en-US" altLang="ru-RU"/>
              <a:t>4)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Рассмотрим</a:t>
            </a:r>
            <a:r>
              <a:rPr lang="en-US" altLang="ru-RU"/>
              <a:t> </a:t>
            </a:r>
            <a:r>
              <a:rPr lang="en-US" altLang="en-US"/>
              <a:t>такую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NaOH + HCl = NaCl + H2O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реакция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она</a:t>
            </a:r>
            <a:r>
              <a:rPr lang="en-US" altLang="ru-RU"/>
              <a:t> </a:t>
            </a:r>
            <a:r>
              <a:rPr lang="en-US" altLang="en-US"/>
              <a:t>идет</a:t>
            </a:r>
            <a:r>
              <a:rPr lang="en-US" altLang="ru-RU"/>
              <a:t>, </a:t>
            </a:r>
            <a:r>
              <a:rPr lang="en-US" altLang="en-US"/>
              <a:t>потому</a:t>
            </a:r>
            <a:r>
              <a:rPr lang="en-US" altLang="ru-RU"/>
              <a:t>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образуется</a:t>
            </a:r>
            <a:r>
              <a:rPr lang="en-US" altLang="ru-RU"/>
              <a:t> </a:t>
            </a:r>
            <a:r>
              <a:rPr lang="en-US" altLang="en-US"/>
              <a:t>малодиссоциирующее</a:t>
            </a:r>
            <a:r>
              <a:rPr lang="en-US" altLang="ru-RU"/>
              <a:t> </a:t>
            </a:r>
            <a:r>
              <a:rPr lang="en-US" altLang="en-US"/>
              <a:t>вещество</a:t>
            </a:r>
            <a:r>
              <a:rPr lang="en-US" altLang="ru-RU"/>
              <a:t> (</a:t>
            </a:r>
            <a:r>
              <a:rPr lang="en-US" altLang="en-US"/>
              <a:t>вода</a:t>
            </a:r>
            <a:r>
              <a:rPr lang="en-US" altLang="ru-RU"/>
              <a:t>). </a:t>
            </a:r>
            <a:r>
              <a:rPr lang="en-US" altLang="en-US"/>
              <a:t>Но</a:t>
            </a:r>
            <a:r>
              <a:rPr lang="en-US" altLang="ru-RU"/>
              <a:t> </a:t>
            </a:r>
            <a:r>
              <a:rPr lang="en-US" altLang="en-US"/>
              <a:t>мы</a:t>
            </a:r>
            <a:r>
              <a:rPr lang="en-US" altLang="ru-RU"/>
              <a:t> </a:t>
            </a:r>
            <a:r>
              <a:rPr lang="en-US" altLang="en-US"/>
              <a:t>этого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увидим</a:t>
            </a:r>
            <a:r>
              <a:rPr lang="en-US" altLang="ru-RU"/>
              <a:t> </a:t>
            </a:r>
            <a:r>
              <a:rPr lang="en-US" altLang="en-US"/>
              <a:t>своим</a:t>
            </a:r>
            <a:r>
              <a:rPr lang="en-US" altLang="ru-RU"/>
              <a:t> </a:t>
            </a:r>
            <a:r>
              <a:rPr lang="en-US" altLang="en-US"/>
              <a:t>простым</a:t>
            </a:r>
            <a:r>
              <a:rPr lang="en-US" altLang="ru-RU"/>
              <a:t> </a:t>
            </a:r>
            <a:r>
              <a:rPr lang="en-US" altLang="en-US"/>
              <a:t>человеческим</a:t>
            </a:r>
            <a:r>
              <a:rPr lang="en-US" altLang="ru-RU"/>
              <a:t> </a:t>
            </a:r>
            <a:r>
              <a:rPr lang="en-US" altLang="en-US"/>
              <a:t>глазом</a:t>
            </a:r>
            <a:r>
              <a:rPr lang="en-US" altLang="ru-RU"/>
              <a:t>, </a:t>
            </a:r>
            <a:r>
              <a:rPr lang="en-US" altLang="en-US"/>
              <a:t>поэтому</a:t>
            </a:r>
            <a:r>
              <a:rPr lang="en-US" altLang="ru-RU"/>
              <a:t> "</a:t>
            </a:r>
            <a:r>
              <a:rPr lang="en-US" altLang="en-US"/>
              <a:t>без</a:t>
            </a:r>
            <a:r>
              <a:rPr lang="en-US" altLang="ru-RU"/>
              <a:t> </a:t>
            </a:r>
            <a:r>
              <a:rPr lang="en-US" altLang="en-US"/>
              <a:t>видимых</a:t>
            </a:r>
            <a:r>
              <a:rPr lang="en-US" altLang="ru-RU"/>
              <a:t> </a:t>
            </a:r>
            <a:r>
              <a:rPr lang="en-US" altLang="en-US"/>
              <a:t>признаков</a:t>
            </a:r>
            <a:r>
              <a:rPr lang="en-US" altLang="ru-RU"/>
              <a:t>".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63625" y="1443990"/>
            <a:ext cx="10095230" cy="4714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400" b="1"/>
              <a:t>Признак</a:t>
            </a:r>
            <a:r>
              <a:rPr lang="en-US" altLang="ru-RU" sz="2400" b="1"/>
              <a:t> </a:t>
            </a:r>
            <a:r>
              <a:rPr lang="" altLang="en-US" sz="2400" b="1"/>
              <a:t>№</a:t>
            </a:r>
            <a:r>
              <a:rPr lang="en-US" altLang="ru-RU" sz="2400" b="1"/>
              <a:t>4 – </a:t>
            </a:r>
            <a:r>
              <a:rPr lang="en-US" altLang="en-US" sz="2400" b="1"/>
              <a:t>Растворение</a:t>
            </a:r>
            <a:r>
              <a:rPr lang="en-US" altLang="ru-RU" sz="2400" b="1"/>
              <a:t> </a:t>
            </a:r>
            <a:r>
              <a:rPr lang="en-US" altLang="en-US" sz="2400" b="1"/>
              <a:t>осадка</a:t>
            </a:r>
            <a:endParaRPr lang="en-US" altLang="en-US" sz="2400" b="1"/>
          </a:p>
          <a:p>
            <a:r>
              <a:rPr lang="en-US" altLang="en-US" sz="2400"/>
              <a:t>Растворение</a:t>
            </a:r>
            <a:r>
              <a:rPr lang="en-US" altLang="ru-RU" sz="2400"/>
              <a:t> </a:t>
            </a:r>
            <a:r>
              <a:rPr lang="en-US" altLang="en-US" sz="2400"/>
              <a:t>осадка</a:t>
            </a:r>
            <a:r>
              <a:rPr lang="en-US" altLang="ru-RU" sz="2400"/>
              <a:t> </a:t>
            </a:r>
            <a:r>
              <a:rPr lang="en-US" altLang="en-US" sz="2400"/>
              <a:t>происходит</a:t>
            </a:r>
            <a:r>
              <a:rPr lang="en-US" altLang="ru-RU" sz="2400"/>
              <a:t> </a:t>
            </a:r>
            <a:r>
              <a:rPr lang="en-US" altLang="en-US" sz="2400"/>
              <a:t>если</a:t>
            </a:r>
            <a:r>
              <a:rPr lang="en-US" altLang="ru-RU" sz="2400"/>
              <a:t> </a:t>
            </a:r>
            <a:r>
              <a:rPr lang="en-US" altLang="en-US" sz="2400"/>
              <a:t>вещество</a:t>
            </a:r>
            <a:r>
              <a:rPr lang="en-US" altLang="ru-RU" sz="2400"/>
              <a:t> </a:t>
            </a:r>
            <a:r>
              <a:rPr lang="en-US" altLang="en-US" sz="2400"/>
              <a:t>до</a:t>
            </a:r>
            <a:r>
              <a:rPr lang="en-US" altLang="ru-RU" sz="2400"/>
              <a:t> </a:t>
            </a:r>
            <a:r>
              <a:rPr lang="en-US" altLang="en-US" sz="2400"/>
              <a:t>реакции</a:t>
            </a:r>
            <a:r>
              <a:rPr lang="en-US" altLang="ru-RU" sz="2400"/>
              <a:t> </a:t>
            </a:r>
            <a:r>
              <a:rPr lang="en-US" altLang="en-US" sz="2400"/>
              <a:t>было</a:t>
            </a:r>
            <a:r>
              <a:rPr lang="en-US" altLang="ru-RU" sz="2400"/>
              <a:t> </a:t>
            </a:r>
            <a:r>
              <a:rPr lang="en-US" altLang="en-US" sz="2400"/>
              <a:t>нерастворимо</a:t>
            </a:r>
            <a:r>
              <a:rPr lang="en-US" altLang="ru-RU" sz="2400"/>
              <a:t>, </a:t>
            </a:r>
            <a:r>
              <a:rPr lang="en-US" altLang="en-US" sz="2400"/>
              <a:t>а</a:t>
            </a:r>
            <a:r>
              <a:rPr lang="en-US" altLang="ru-RU" sz="2400"/>
              <a:t> </a:t>
            </a:r>
            <a:r>
              <a:rPr lang="en-US" altLang="en-US" sz="2400"/>
              <a:t>потом</a:t>
            </a:r>
            <a:r>
              <a:rPr lang="en-US" altLang="ru-RU" sz="2400"/>
              <a:t> </a:t>
            </a:r>
            <a:r>
              <a:rPr lang="en-US" altLang="en-US" sz="2400"/>
              <a:t>стало</a:t>
            </a:r>
            <a:r>
              <a:rPr lang="en-US" altLang="ru-RU" sz="2400"/>
              <a:t> </a:t>
            </a:r>
            <a:r>
              <a:rPr lang="en-US" altLang="en-US" sz="2400"/>
              <a:t>растворимо</a:t>
            </a:r>
            <a:r>
              <a:rPr lang="en-US" altLang="ru-RU" sz="2400"/>
              <a:t>. </a:t>
            </a:r>
            <a:r>
              <a:rPr lang="en-US" altLang="en-US" sz="2400"/>
              <a:t>Такое</a:t>
            </a:r>
            <a:r>
              <a:rPr lang="en-US" altLang="ru-RU" sz="2400"/>
              <a:t> </a:t>
            </a:r>
            <a:r>
              <a:rPr lang="en-US" altLang="en-US" sz="2400"/>
              <a:t>происходит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двух</a:t>
            </a:r>
            <a:r>
              <a:rPr lang="en-US" altLang="ru-RU" sz="2400"/>
              <a:t> </a:t>
            </a:r>
            <a:r>
              <a:rPr lang="en-US" altLang="en-US" sz="2400"/>
              <a:t>случаях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1) </a:t>
            </a:r>
            <a:r>
              <a:rPr lang="en-US" altLang="en-US" sz="2400"/>
              <a:t>Нерастворимое</a:t>
            </a:r>
            <a:r>
              <a:rPr lang="en-US" altLang="ru-RU" sz="2400"/>
              <a:t> </a:t>
            </a:r>
            <a:r>
              <a:rPr lang="en-US" altLang="en-US" sz="2400"/>
              <a:t>основание</a:t>
            </a:r>
            <a:r>
              <a:rPr lang="en-US" altLang="ru-RU" sz="2400"/>
              <a:t> </a:t>
            </a:r>
            <a:r>
              <a:rPr lang="en-US" altLang="en-US" sz="2400"/>
              <a:t>растворяется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кислоте</a:t>
            </a:r>
            <a:r>
              <a:rPr lang="en-US" altLang="ru-RU" sz="2400"/>
              <a:t> </a:t>
            </a:r>
            <a:endParaRPr lang="en-US" altLang="ru-RU" sz="2400"/>
          </a:p>
          <a:p>
            <a:r>
              <a:rPr lang="en-US" altLang="en-US" sz="2400"/>
              <a:t>Пример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Mg(OH)</a:t>
            </a:r>
            <a:r>
              <a:rPr lang="en-US" altLang="ru-RU" sz="2400" baseline="-25000"/>
              <a:t>2</a:t>
            </a:r>
            <a:r>
              <a:rPr lang="en-US" altLang="ru-RU" sz="2400"/>
              <a:t> + 2HCl = MgCl</a:t>
            </a:r>
            <a:r>
              <a:rPr lang="en-US" altLang="ru-RU" sz="2400" baseline="-25000"/>
              <a:t>2</a:t>
            </a:r>
            <a:r>
              <a:rPr lang="en-US" altLang="ru-RU" sz="2400"/>
              <a:t> + 2H</a:t>
            </a:r>
            <a:r>
              <a:rPr lang="en-US" altLang="ru-RU" sz="2400" baseline="-25000"/>
              <a:t>2</a:t>
            </a:r>
            <a:r>
              <a:rPr lang="en-US" altLang="ru-RU" sz="2400"/>
              <a:t>O</a:t>
            </a:r>
            <a:endParaRPr lang="en-US" altLang="ru-RU" sz="2400"/>
          </a:p>
          <a:p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этой</a:t>
            </a:r>
            <a:r>
              <a:rPr lang="en-US" altLang="ru-RU" sz="2400"/>
              <a:t> </a:t>
            </a:r>
            <a:r>
              <a:rPr lang="en-US" altLang="en-US" sz="2400"/>
              <a:t>реакции</a:t>
            </a:r>
            <a:r>
              <a:rPr lang="en-US" altLang="ru-RU" sz="2400"/>
              <a:t> </a:t>
            </a:r>
            <a:r>
              <a:rPr lang="en-US" altLang="en-US" sz="2400"/>
              <a:t>гидроксид</a:t>
            </a:r>
            <a:r>
              <a:rPr lang="en-US" altLang="ru-RU" sz="2400"/>
              <a:t> </a:t>
            </a:r>
            <a:r>
              <a:rPr lang="en-US" altLang="en-US" sz="2400"/>
              <a:t>магния</a:t>
            </a:r>
            <a:r>
              <a:rPr lang="en-US" altLang="ru-RU" sz="2400"/>
              <a:t> </a:t>
            </a:r>
            <a:r>
              <a:rPr lang="en-US" altLang="en-US" sz="2400"/>
              <a:t>нерастворим</a:t>
            </a:r>
            <a:r>
              <a:rPr lang="en-US" altLang="ru-RU" sz="2400"/>
              <a:t>, </a:t>
            </a:r>
            <a:r>
              <a:rPr lang="en-US" altLang="en-US" sz="2400"/>
              <a:t>но</a:t>
            </a:r>
            <a:r>
              <a:rPr lang="en-US" altLang="ru-RU" sz="2400"/>
              <a:t> </a:t>
            </a:r>
            <a:r>
              <a:rPr lang="en-US" altLang="en-US" sz="2400"/>
              <a:t>растворится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кислоте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обладает</a:t>
            </a:r>
            <a:r>
              <a:rPr lang="en-US" altLang="ru-RU" sz="2400"/>
              <a:t> </a:t>
            </a:r>
            <a:r>
              <a:rPr lang="en-US" altLang="en-US" sz="2400"/>
              <a:t>основными</a:t>
            </a:r>
            <a:r>
              <a:rPr lang="en-US" altLang="ru-RU" sz="2400"/>
              <a:t> </a:t>
            </a:r>
            <a:r>
              <a:rPr lang="en-US" altLang="en-US" sz="2400"/>
              <a:t>свойствами</a:t>
            </a:r>
            <a:r>
              <a:rPr lang="en-US" altLang="ru-RU" sz="2400"/>
              <a:t>. </a:t>
            </a:r>
            <a:endParaRPr lang="en-US" altLang="ru-RU" sz="2400"/>
          </a:p>
          <a:p>
            <a:r>
              <a:rPr lang="en-US" altLang="ru-RU" sz="2400"/>
              <a:t>2) </a:t>
            </a:r>
            <a:r>
              <a:rPr lang="en-US" altLang="en-US" sz="2400"/>
              <a:t>Амфотерный</a:t>
            </a:r>
            <a:r>
              <a:rPr lang="en-US" altLang="ru-RU" sz="2400"/>
              <a:t> </a:t>
            </a:r>
            <a:r>
              <a:rPr lang="en-US" altLang="en-US" sz="2400"/>
              <a:t>гидроксид</a:t>
            </a:r>
            <a:r>
              <a:rPr lang="en-US" altLang="ru-RU" sz="2400"/>
              <a:t> </a:t>
            </a:r>
            <a:r>
              <a:rPr lang="en-US" altLang="en-US" sz="2400"/>
              <a:t>растворяется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щелочах</a:t>
            </a:r>
            <a:endParaRPr lang="en-US" altLang="en-US" sz="2400"/>
          </a:p>
          <a:p>
            <a:r>
              <a:rPr lang="en-US" altLang="en-US" sz="2400"/>
              <a:t>Пример</a:t>
            </a:r>
            <a:r>
              <a:rPr lang="en-US" altLang="ru-RU" sz="2400"/>
              <a:t>: </a:t>
            </a:r>
            <a:endParaRPr lang="en-US" altLang="ru-RU" sz="2400"/>
          </a:p>
          <a:p>
            <a:r>
              <a:rPr lang="en-US" altLang="ru-RU" sz="2400"/>
              <a:t>Al(OH)</a:t>
            </a:r>
            <a:r>
              <a:rPr lang="en-US" altLang="ru-RU" sz="2400" baseline="-25000"/>
              <a:t>3</a:t>
            </a:r>
            <a:r>
              <a:rPr lang="en-US" altLang="ru-RU" sz="2400"/>
              <a:t> + KOH = K[Al(OH)</a:t>
            </a:r>
            <a:r>
              <a:rPr lang="en-US" altLang="ru-RU" sz="2400" baseline="-25000"/>
              <a:t>4</a:t>
            </a:r>
            <a:r>
              <a:rPr lang="en-US" altLang="ru-RU" sz="2400"/>
              <a:t>]</a:t>
            </a:r>
            <a:endParaRPr lang="en-US" altLang="ru-RU" sz="2400"/>
          </a:p>
          <a:p>
            <a:r>
              <a:rPr lang="en-US" altLang="en-US" sz="2400"/>
              <a:t>Амфотерные</a:t>
            </a:r>
            <a:r>
              <a:rPr lang="en-US" altLang="ru-RU" sz="2400"/>
              <a:t> </a:t>
            </a:r>
            <a:r>
              <a:rPr lang="en-US" altLang="en-US" sz="2400"/>
              <a:t>гидроксиды</a:t>
            </a:r>
            <a:r>
              <a:rPr lang="en-US" altLang="ru-RU" sz="2400"/>
              <a:t> </a:t>
            </a:r>
            <a:r>
              <a:rPr lang="en-US" altLang="en-US" sz="2400"/>
              <a:t>растворяются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щелочах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обладают</a:t>
            </a:r>
            <a:r>
              <a:rPr lang="en-US" altLang="ru-RU" sz="2400"/>
              <a:t> </a:t>
            </a:r>
            <a:r>
              <a:rPr lang="en-US" altLang="en-US" sz="2400"/>
              <a:t>свойствами</a:t>
            </a:r>
            <a:r>
              <a:rPr lang="en-US" altLang="ru-RU" sz="2400"/>
              <a:t> </a:t>
            </a:r>
            <a:r>
              <a:rPr lang="en-US" altLang="en-US" sz="2400"/>
              <a:t>как</a:t>
            </a:r>
            <a:r>
              <a:rPr lang="en-US" altLang="ru-RU" sz="2400"/>
              <a:t> </a:t>
            </a:r>
            <a:r>
              <a:rPr lang="en-US" altLang="en-US" sz="2400"/>
              <a:t>кислот</a:t>
            </a:r>
            <a:r>
              <a:rPr lang="en-US" altLang="ru-RU" sz="2400"/>
              <a:t>, </a:t>
            </a:r>
            <a:r>
              <a:rPr lang="en-US" altLang="en-US" sz="2400"/>
              <a:t>так</a:t>
            </a:r>
            <a:r>
              <a:rPr lang="en-US" altLang="ru-RU" sz="2400"/>
              <a:t> </a:t>
            </a:r>
            <a:r>
              <a:rPr lang="en-US" altLang="en-US" sz="2400"/>
              <a:t>и</a:t>
            </a:r>
            <a:r>
              <a:rPr lang="en-US" altLang="ru-RU" sz="2400"/>
              <a:t> </a:t>
            </a:r>
            <a:r>
              <a:rPr lang="en-US" altLang="en-US" sz="2400"/>
              <a:t>оснований</a:t>
            </a:r>
            <a:r>
              <a:rPr lang="en-US" altLang="ru-RU" sz="2400"/>
              <a:t>. </a:t>
            </a:r>
            <a:r>
              <a:rPr lang="en-US" altLang="en-US" sz="2400"/>
              <a:t>Образующееся</a:t>
            </a:r>
            <a:r>
              <a:rPr lang="en-US" altLang="ru-RU" sz="2400"/>
              <a:t> </a:t>
            </a:r>
            <a:r>
              <a:rPr lang="en-US" altLang="en-US" sz="2400"/>
              <a:t>комплексное</a:t>
            </a:r>
            <a:r>
              <a:rPr lang="en-US" altLang="ru-RU" sz="2400"/>
              <a:t> </a:t>
            </a:r>
            <a:r>
              <a:rPr lang="en-US" altLang="en-US" sz="2400"/>
              <a:t>соединение</a:t>
            </a:r>
            <a:r>
              <a:rPr lang="en-US" altLang="ru-RU" sz="2400"/>
              <a:t> (</a:t>
            </a:r>
            <a:r>
              <a:rPr lang="en-US" altLang="en-US" sz="2400"/>
              <a:t>с</a:t>
            </a:r>
            <a:r>
              <a:rPr lang="en-US" altLang="ru-RU" sz="2400"/>
              <a:t> </a:t>
            </a:r>
            <a:r>
              <a:rPr lang="en-US" altLang="en-US" sz="2400"/>
              <a:t>квадратными</a:t>
            </a:r>
            <a:r>
              <a:rPr lang="en-US" altLang="ru-RU" sz="2400"/>
              <a:t> </a:t>
            </a:r>
            <a:r>
              <a:rPr lang="en-US" altLang="en-US" sz="2400"/>
              <a:t>скобками</a:t>
            </a:r>
            <a:r>
              <a:rPr lang="en-US" altLang="ru-RU" sz="2400"/>
              <a:t>) </a:t>
            </a:r>
            <a:r>
              <a:rPr lang="en-US" altLang="en-US" sz="2400"/>
              <a:t>растворимо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воде</a:t>
            </a:r>
            <a:r>
              <a:rPr lang="en-US" altLang="ru-RU" sz="2400"/>
              <a:t>.</a:t>
            </a:r>
            <a:endParaRPr lang="en-US" altLang="ru-RU" sz="2400"/>
          </a:p>
          <a:p>
            <a:endParaRPr lang="en-US" altLang="ru-RU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160780" y="1376680"/>
            <a:ext cx="10514330" cy="5066665"/>
          </a:xfrm>
          <a:prstGeom prst="rect">
            <a:avLst/>
          </a:prstGeom>
        </p:spPr>
        <p:txBody>
          <a:bodyPr wrap="square">
            <a:noAutofit/>
          </a:bodyPr>
          <a:p>
            <a:pPr marL="190500" indent="0" defTabSz="444500">
              <a:spcBef>
                <a:spcPts val="1300"/>
              </a:spcBef>
              <a:spcAft>
                <a:spcPts val="600"/>
              </a:spcAft>
            </a:pPr>
            <a:r>
              <a:rPr lang="zh-CN" sz="2600" b="1">
                <a:latin typeface="Arial" panose="020B0604020202020204"/>
                <a:ea typeface="Times New Roman" panose="02020603050405020304"/>
              </a:rPr>
              <a:t>Дополнение</a:t>
            </a:r>
            <a:endParaRPr lang="zh-CN" sz="2600" b="1">
              <a:latin typeface="Arial" panose="020B0604020202020204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Иногда может встретиться два признака сразу, например: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0" indent="0" defTabSz="444500">
              <a:spcBef>
                <a:spcPct val="0"/>
              </a:spcBef>
              <a:spcAft>
                <a:spcPts val="800"/>
              </a:spcAft>
            </a:pPr>
            <a:r>
              <a:rPr lang="zh-CN" sz="2000" i="1">
                <a:latin typeface="Georgia" panose="02040502050405020303"/>
                <a:ea typeface="Times New Roman" panose="02020603050405020304"/>
              </a:rPr>
              <a:t>CaCO3 + 2HCl = CaCl2 + H2O + CO2</a:t>
            </a:r>
            <a:endParaRPr lang="zh-CN" sz="2000" i="1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Карбонат кальция (CaCO3) нерастворим в воде, но с кислотой будет реагировать и растворяться, поэтому подойдет признак – растворение осадка. 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Но также здесь выделяется углекислый газ (CO2), а значит признаком будет и выделение газа без цвета и запаха. 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В таких случаях надо ориентироваться на задание. Идеальным ответом будет:</a:t>
            </a:r>
            <a:endParaRPr lang="zh-CN" sz="2000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 b="1">
                <a:latin typeface="Georgia" panose="02040502050405020303"/>
                <a:ea typeface="Times New Roman" panose="02020603050405020304"/>
              </a:rPr>
              <a:t>Растворение осадка и выделение газа без цвета и запаха. </a:t>
            </a:r>
            <a:endParaRPr lang="zh-CN" sz="2000" b="1">
              <a:latin typeface="Georgia" panose="02040502050405020303"/>
              <a:ea typeface="Times New Roman" panose="02020603050405020304"/>
            </a:endParaRPr>
          </a:p>
          <a:p>
            <a:pPr marL="190500" indent="0" defTabSz="444500">
              <a:spcBef>
                <a:spcPts val="1300"/>
              </a:spcBef>
              <a:spcAft>
                <a:spcPts val="600"/>
              </a:spcAft>
            </a:pPr>
            <a:r>
              <a:rPr lang="zh-CN" sz="2000" b="1">
                <a:latin typeface="Arial" panose="020B0604020202020204"/>
                <a:ea typeface="Times New Roman" panose="02020603050405020304"/>
              </a:rPr>
              <a:t>Выводы</a:t>
            </a:r>
            <a:endParaRPr lang="zh-CN" sz="2000" b="1">
              <a:latin typeface="Arial" panose="020B0604020202020204"/>
              <a:ea typeface="Times New Roman" panose="02020603050405020304"/>
            </a:endParaRPr>
          </a:p>
          <a:p>
            <a:pPr marL="190500" indent="0" defTabSz="444500">
              <a:spcBef>
                <a:spcPct val="0"/>
              </a:spcBef>
              <a:spcAft>
                <a:spcPts val="900"/>
              </a:spcAft>
            </a:pPr>
            <a:r>
              <a:rPr lang="zh-CN" sz="2000">
                <a:latin typeface="Georgia" panose="02040502050405020303"/>
                <a:ea typeface="Times New Roman" panose="02020603050405020304"/>
              </a:rPr>
              <a:t>Задание №12 не сложное и требует лишь знания цветов некоторых осадков и газов, все остальное - умение пользоваться таблицей растворимости!</a:t>
            </a:r>
            <a:endParaRPr lang="zh-CN" altLang="en-US" sz="2000">
              <a:latin typeface="Georgia" panose="02040502050405020303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605" y="151765"/>
            <a:ext cx="11014710" cy="1236980"/>
          </a:xfrm>
        </p:spPr>
        <p:txBody>
          <a:bodyPr>
            <a:noAutofit/>
          </a:bodyPr>
          <a:lstStyle/>
          <a:p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28976" y="1543977"/>
            <a:ext cx="262636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2</a:t>
            </a:r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балла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84537" y="1459572"/>
            <a:ext cx="51244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🌈 Полезности для распознавания веществ и 30-31 задания! С некоторыми  веществами все не так однозначно, в разных источниках.. |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4906" y="2508414"/>
            <a:ext cx="3321170" cy="4127545"/>
          </a:xfrm>
          <a:prstGeom prst="rect">
            <a:avLst/>
          </a:prstGeom>
          <a:noFill/>
        </p:spPr>
      </p:pic>
      <p:pic>
        <p:nvPicPr>
          <p:cNvPr id="28678" name="Picture 6" descr="https://sun9-76.userapi.com/impg/KkBdlGHFPoKM4rQDlCZZcE9BHObZuxYtnuJKNA/o_t0JuTZMZE.jpg?size=2016x1244&amp;quality=96&amp;sign=5a041e97882687da8229e625e8f60ca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8018" y="4167783"/>
            <a:ext cx="4094091" cy="2526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010" y="151765"/>
            <a:ext cx="11732895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 sz="311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12140" y="1379855"/>
            <a:ext cx="11523345" cy="4702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altLang="en-US" sz="2800">
                <a:sym typeface="+mn-ea"/>
              </a:rPr>
              <a:t>Уровень сложности задания - повышенный,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Примерное время выполнения задания - 5-7 минут,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Максимальный балл за выполнение задания - 2</a:t>
            </a:r>
            <a:endParaRPr lang="ru-RU" altLang="en-US" sz="2800">
              <a:sym typeface="+mn-ea"/>
            </a:endParaRPr>
          </a:p>
          <a:p>
            <a:endParaRPr lang="en-US" altLang="en-US" sz="2800">
              <a:sym typeface="+mn-ea"/>
            </a:endParaRPr>
          </a:p>
          <a:p>
            <a:r>
              <a:rPr lang="en-US" altLang="en-US" sz="2800">
                <a:sym typeface="+mn-ea"/>
              </a:rPr>
              <a:t>Проверяемые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предметные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требования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к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результатам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освоения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образовательной</a:t>
            </a:r>
            <a:r>
              <a:rPr lang="en-US" altLang="ru-RU" sz="2800">
                <a:sym typeface="+mn-ea"/>
              </a:rPr>
              <a:t> </a:t>
            </a:r>
            <a:r>
              <a:rPr lang="en-US" altLang="en-US" sz="2800">
                <a:sym typeface="+mn-ea"/>
              </a:rPr>
              <a:t>программы</a:t>
            </a:r>
            <a:r>
              <a:rPr lang="ru-RU" altLang="en-US" sz="2800">
                <a:sym typeface="+mn-ea"/>
              </a:rPr>
              <a:t>: </a:t>
            </a:r>
            <a:endParaRPr lang="ru-RU" altLang="en-US" sz="2800">
              <a:sym typeface="+mn-ea"/>
            </a:endParaRPr>
          </a:p>
          <a:p>
            <a:r>
              <a:rPr lang="en-US" altLang="en-US" sz="2000"/>
              <a:t>Наличие</a:t>
            </a:r>
            <a:r>
              <a:rPr lang="en-US" altLang="ru-RU" sz="2000"/>
              <a:t> </a:t>
            </a:r>
            <a:r>
              <a:rPr lang="en-US" altLang="en-US" sz="2000"/>
              <a:t>практических</a:t>
            </a:r>
            <a:r>
              <a:rPr lang="en-US" altLang="ru-RU" sz="2000"/>
              <a:t> </a:t>
            </a:r>
            <a:r>
              <a:rPr lang="en-US" altLang="en-US" sz="2000"/>
              <a:t>навыков</a:t>
            </a:r>
            <a:r>
              <a:rPr lang="en-US" altLang="ru-RU" sz="2000"/>
              <a:t> </a:t>
            </a:r>
            <a:r>
              <a:rPr lang="en-US" altLang="en-US" sz="2000"/>
              <a:t>планирования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осуществления</a:t>
            </a:r>
            <a:r>
              <a:rPr lang="en-US" altLang="ru-RU" sz="2000"/>
              <a:t> </a:t>
            </a:r>
            <a:r>
              <a:rPr lang="en-US" altLang="en-US" sz="2000"/>
              <a:t>следующих</a:t>
            </a:r>
            <a:r>
              <a:rPr lang="en-US" altLang="ru-RU" sz="2000"/>
              <a:t> </a:t>
            </a:r>
            <a:r>
              <a:rPr lang="en-US" altLang="en-US" sz="2000"/>
              <a:t>химических</a:t>
            </a:r>
            <a:r>
              <a:rPr lang="ru-RU" altLang="en-US" sz="2000"/>
              <a:t> </a:t>
            </a:r>
            <a:r>
              <a:rPr lang="en-US" altLang="en-US" sz="2000"/>
              <a:t>экспериментов</a:t>
            </a:r>
            <a:r>
              <a:rPr lang="en-US" altLang="ru-RU" sz="2000"/>
              <a:t>:</a:t>
            </a:r>
            <a:r>
              <a:rPr lang="ru-RU" altLang="en-US" sz="2000"/>
              <a:t> </a:t>
            </a:r>
            <a:r>
              <a:rPr lang="en-US" altLang="en-US" sz="2000"/>
              <a:t>применение</a:t>
            </a:r>
            <a:r>
              <a:rPr lang="en-US" altLang="ru-RU" sz="2000"/>
              <a:t> </a:t>
            </a:r>
            <a:r>
              <a:rPr lang="en-US" altLang="en-US" sz="2000"/>
              <a:t>индикаторов</a:t>
            </a:r>
            <a:r>
              <a:rPr lang="en-US" altLang="ru-RU" sz="2000"/>
              <a:t> (</a:t>
            </a:r>
            <a:r>
              <a:rPr lang="en-US" altLang="en-US" sz="2000"/>
              <a:t>лакмуса</a:t>
            </a:r>
            <a:r>
              <a:rPr lang="en-US" altLang="ru-RU" sz="2000"/>
              <a:t>, </a:t>
            </a:r>
            <a:r>
              <a:rPr lang="en-US" altLang="en-US" sz="2000"/>
              <a:t>метилоранжа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фенолфталеина</a:t>
            </a:r>
            <a:r>
              <a:rPr lang="en-US" altLang="ru-RU" sz="2000"/>
              <a:t>) </a:t>
            </a:r>
            <a:r>
              <a:rPr lang="en-US" altLang="en-US" sz="2000"/>
              <a:t>для</a:t>
            </a:r>
            <a:r>
              <a:rPr lang="en-US" altLang="ru-RU" sz="2000"/>
              <a:t> </a:t>
            </a:r>
            <a:r>
              <a:rPr lang="en-US" altLang="en-US" sz="2000"/>
              <a:t>определения</a:t>
            </a:r>
            <a:r>
              <a:rPr lang="en-US" altLang="ru-RU" sz="2000"/>
              <a:t> </a:t>
            </a:r>
            <a:r>
              <a:rPr lang="en-US" altLang="en-US" sz="2000"/>
              <a:t>характера</a:t>
            </a:r>
            <a:r>
              <a:rPr lang="en-US" altLang="ru-RU" sz="2000"/>
              <a:t> </a:t>
            </a:r>
            <a:r>
              <a:rPr lang="en-US" altLang="en-US" sz="2000"/>
              <a:t>среды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растворах</a:t>
            </a:r>
            <a:r>
              <a:rPr lang="en-US" altLang="ru-RU" sz="2000"/>
              <a:t> </a:t>
            </a:r>
            <a:r>
              <a:rPr lang="en-US" altLang="en-US" sz="2000"/>
              <a:t>кислот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щелочей</a:t>
            </a:r>
            <a:r>
              <a:rPr lang="en-US" altLang="ru-RU" sz="2000"/>
              <a:t>; </a:t>
            </a:r>
            <a:r>
              <a:rPr lang="en-US" altLang="en-US" sz="2000"/>
              <a:t>химические</a:t>
            </a:r>
            <a:r>
              <a:rPr lang="en-US" altLang="ru-RU" sz="2000"/>
              <a:t> </a:t>
            </a:r>
            <a:r>
              <a:rPr lang="en-US" altLang="en-US" sz="2000"/>
              <a:t>эксперименты</a:t>
            </a:r>
            <a:r>
              <a:rPr lang="en-US" altLang="ru-RU" sz="2000"/>
              <a:t>, </a:t>
            </a:r>
            <a:r>
              <a:rPr lang="en-US" altLang="en-US" sz="2000"/>
              <a:t>иллюстрирующие</a:t>
            </a:r>
            <a:r>
              <a:rPr lang="en-US" altLang="ru-RU" sz="2000"/>
              <a:t> </a:t>
            </a:r>
            <a:r>
              <a:rPr lang="en-US" altLang="en-US" sz="2000"/>
              <a:t>признаки</a:t>
            </a:r>
            <a:r>
              <a:rPr lang="en-US" altLang="ru-RU" sz="2000"/>
              <a:t> </a:t>
            </a:r>
            <a:r>
              <a:rPr lang="en-US" altLang="en-US" sz="2000"/>
              <a:t>протекания</a:t>
            </a:r>
            <a:r>
              <a:rPr lang="ru-RU" altLang="en-US" sz="2000"/>
              <a:t> </a:t>
            </a:r>
            <a:r>
              <a:rPr lang="en-US" altLang="en-US" sz="2000"/>
              <a:t>реакций</a:t>
            </a:r>
            <a:r>
              <a:rPr lang="en-US" altLang="ru-RU" sz="2000"/>
              <a:t> </a:t>
            </a:r>
            <a:r>
              <a:rPr lang="en-US" altLang="en-US" sz="2000"/>
              <a:t>ионного</a:t>
            </a:r>
            <a:r>
              <a:rPr lang="en-US" altLang="ru-RU" sz="2000"/>
              <a:t> </a:t>
            </a:r>
            <a:r>
              <a:rPr lang="en-US" altLang="en-US" sz="2000"/>
              <a:t>обмена</a:t>
            </a:r>
            <a:r>
              <a:rPr lang="en-US" altLang="ru-RU" sz="2000"/>
              <a:t>; </a:t>
            </a:r>
            <a:r>
              <a:rPr lang="en-US" altLang="en-US" sz="2000"/>
              <a:t>качественные</a:t>
            </a:r>
            <a:r>
              <a:rPr lang="en-US" altLang="ru-RU" sz="2000"/>
              <a:t> </a:t>
            </a:r>
            <a:r>
              <a:rPr lang="en-US" altLang="en-US" sz="2000"/>
              <a:t>реакции</a:t>
            </a:r>
            <a:r>
              <a:rPr lang="en-US" altLang="ru-RU" sz="2000"/>
              <a:t> </a:t>
            </a:r>
            <a:r>
              <a:rPr lang="en-US" altLang="en-US" sz="2000"/>
              <a:t>на</a:t>
            </a:r>
            <a:r>
              <a:rPr lang="en-US" altLang="ru-RU" sz="2000"/>
              <a:t> </a:t>
            </a:r>
            <a:r>
              <a:rPr lang="en-US" altLang="en-US" sz="2000"/>
              <a:t>присутствующие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водных</a:t>
            </a:r>
            <a:r>
              <a:rPr lang="en-US" altLang="ru-RU" sz="2000"/>
              <a:t> </a:t>
            </a:r>
            <a:r>
              <a:rPr lang="en-US" altLang="en-US" sz="2000"/>
              <a:t>растворах</a:t>
            </a:r>
            <a:r>
              <a:rPr lang="en-US" altLang="ru-RU" sz="2000"/>
              <a:t> </a:t>
            </a:r>
            <a:r>
              <a:rPr lang="en-US" altLang="en-US" sz="2000"/>
              <a:t>ионы</a:t>
            </a:r>
            <a:r>
              <a:rPr lang="en-US" altLang="ru-RU" sz="2000"/>
              <a:t>: </a:t>
            </a:r>
            <a:r>
              <a:rPr lang="en-US" altLang="en-US" sz="2000"/>
              <a:t>хлорид</a:t>
            </a:r>
            <a:r>
              <a:rPr lang="en-US" altLang="ru-RU" sz="2000"/>
              <a:t>-, </a:t>
            </a:r>
            <a:r>
              <a:rPr lang="en-US" altLang="en-US" sz="2000"/>
              <a:t>бромид</a:t>
            </a:r>
            <a:r>
              <a:rPr lang="en-US" altLang="ru-RU" sz="2000"/>
              <a:t>-, </a:t>
            </a:r>
            <a:r>
              <a:rPr lang="en-US" altLang="en-US" sz="2000"/>
              <a:t>иодид</a:t>
            </a:r>
            <a:r>
              <a:rPr lang="en-US" altLang="ru-RU" sz="2000"/>
              <a:t>-, </a:t>
            </a:r>
            <a:r>
              <a:rPr lang="en-US" altLang="en-US" sz="2000"/>
              <a:t>сульфат</a:t>
            </a:r>
            <a:r>
              <a:rPr lang="en-US" altLang="ru-RU" sz="2000"/>
              <a:t>-, </a:t>
            </a:r>
            <a:r>
              <a:rPr lang="en-US" altLang="en-US" sz="2000"/>
              <a:t>фосфат</a:t>
            </a:r>
            <a:r>
              <a:rPr lang="en-US" altLang="ru-RU" sz="2000"/>
              <a:t>-, </a:t>
            </a:r>
            <a:r>
              <a:rPr lang="en-US" altLang="en-US" sz="2000"/>
              <a:t>карбонат</a:t>
            </a:r>
            <a:r>
              <a:rPr lang="en-US" altLang="ru-RU" sz="2000"/>
              <a:t>-, </a:t>
            </a:r>
            <a:r>
              <a:rPr lang="en-US" altLang="en-US" sz="2000"/>
              <a:t>силикат</a:t>
            </a:r>
            <a:r>
              <a:rPr lang="en-US" altLang="ru-RU" sz="2000"/>
              <a:t>-</a:t>
            </a:r>
            <a:r>
              <a:rPr lang="en-US" altLang="en-US" sz="2000"/>
              <a:t>анионы</a:t>
            </a:r>
            <a:r>
              <a:rPr lang="en-US" altLang="ru-RU" sz="2000"/>
              <a:t>, </a:t>
            </a:r>
            <a:r>
              <a:rPr lang="en-US" altLang="en-US" sz="2000"/>
              <a:t>гидроксид</a:t>
            </a:r>
            <a:r>
              <a:rPr lang="en-US" altLang="ru-RU" sz="2000"/>
              <a:t>-</a:t>
            </a:r>
            <a:r>
              <a:rPr lang="en-US" altLang="en-US" sz="2000"/>
              <a:t>ионы</a:t>
            </a:r>
            <a:r>
              <a:rPr lang="en-US" altLang="ru-RU" sz="2000"/>
              <a:t>, </a:t>
            </a:r>
            <a:r>
              <a:rPr lang="en-US" altLang="en-US" sz="2000"/>
              <a:t>катионы</a:t>
            </a:r>
            <a:r>
              <a:rPr lang="en-US" altLang="ru-RU" sz="2000"/>
              <a:t> </a:t>
            </a:r>
            <a:r>
              <a:rPr lang="en-US" altLang="en-US" sz="2000"/>
              <a:t>аммония</a:t>
            </a:r>
            <a:r>
              <a:rPr lang="en-US" altLang="ru-RU" sz="2000"/>
              <a:t>, </a:t>
            </a:r>
            <a:r>
              <a:rPr lang="en-US" altLang="en-US" sz="2000"/>
              <a:t>магния</a:t>
            </a:r>
            <a:r>
              <a:rPr lang="en-US" altLang="ru-RU" sz="2000"/>
              <a:t>, </a:t>
            </a:r>
            <a:r>
              <a:rPr lang="en-US" altLang="en-US" sz="2000"/>
              <a:t>кальция</a:t>
            </a:r>
            <a:r>
              <a:rPr lang="en-US" altLang="ru-RU" sz="2000"/>
              <a:t>, </a:t>
            </a:r>
            <a:r>
              <a:rPr lang="en-US" altLang="en-US" sz="2000"/>
              <a:t>алюминия</a:t>
            </a:r>
            <a:r>
              <a:rPr lang="en-US" altLang="ru-RU" sz="2000"/>
              <a:t>, </a:t>
            </a:r>
            <a:r>
              <a:rPr lang="en-US" altLang="en-US" sz="2000"/>
              <a:t>железа</a:t>
            </a:r>
            <a:r>
              <a:rPr lang="en-US" altLang="ru-RU" sz="2000"/>
              <a:t> (2+)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железа</a:t>
            </a:r>
            <a:r>
              <a:rPr lang="en-US" altLang="ru-RU" sz="2000"/>
              <a:t> (3+), </a:t>
            </a:r>
            <a:r>
              <a:rPr lang="en-US" altLang="en-US" sz="2000"/>
              <a:t>меди</a:t>
            </a:r>
            <a:r>
              <a:rPr lang="en-US" altLang="ru-RU" sz="2000"/>
              <a:t> (2+), </a:t>
            </a:r>
            <a:r>
              <a:rPr lang="en-US" altLang="en-US" sz="2000"/>
              <a:t>цинк</a:t>
            </a:r>
            <a:r>
              <a:rPr lang="ru-RU" altLang="en-US" sz="2000"/>
              <a:t>а.</a:t>
            </a:r>
            <a:endParaRPr lang="en-US" altLang="en-US" sz="2000"/>
          </a:p>
          <a:p>
            <a:endParaRPr lang="ru-RU" altLang="en-US" sz="2000"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425" y="151765"/>
            <a:ext cx="11249660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18185" y="1513840"/>
            <a:ext cx="11250930" cy="298386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Решение этого задания предполагает проявление аналитических умений, так как для определения особенностей (возможности/невозможности) протекания реакции с предложенными веществами необходимо сравнить признаки, которыми сопровождаются практически осуществимые реакции. Основанием для этого является сравнение качественного состава веществ, расположенных в левом столбце, и продуктов реакций.</a:t>
            </a:r>
            <a:endParaRPr lang="en-US" altLang="zh-CN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Различить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можно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помощи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превращений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которые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сопровождаются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эффектами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(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отличаются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признаками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протекания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или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свойствами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продуктов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).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Проверяем</a:t>
            </a:r>
            <a:r>
              <a:rPr lang="ru-RU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каждую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пару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на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реакционную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способность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последовательно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предложенными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реагентами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. </a:t>
            </a:r>
            <a:endParaRPr lang="en-US" altLang="ru-RU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Выбираем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реагент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который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различным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образом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взаимодействует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исходными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веществами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: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реагирует</a:t>
            </a:r>
            <a:r>
              <a:rPr lang="ru-RU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только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одним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из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веществ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или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отличаются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признаки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протекания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реакций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,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свойства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продуктов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реакции</a:t>
            </a:r>
            <a:r>
              <a:rPr lang="en-US" altLang="ru-RU" sz="24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 altLang="ru-RU" sz="24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535" y="151765"/>
            <a:ext cx="11773535" cy="998855"/>
          </a:xfrm>
        </p:spPr>
        <p:txBody>
          <a:bodyPr>
            <a:normAutofit fontScale="90000"/>
          </a:bodyPr>
          <a:p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1035" y="1595120"/>
            <a:ext cx="6740525" cy="304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963795" y="3940198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p>
                      <a:r>
                        <a:rPr lang="ru-RU" dirty="0" smtClean="0"/>
                        <a:t>вещество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CuCl2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err="1" smtClean="0"/>
                        <a:t>HCl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err="1" smtClean="0"/>
                        <a:t>MgO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K3PO4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↑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K2SiO3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err="1" smtClean="0"/>
                        <a:t>↓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K2CO3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smtClean="0"/>
                        <a:t>↑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Li2CO3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smtClean="0"/>
                        <a:t>↑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err="1" smtClean="0"/>
                        <a:t>↓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smtClean="0"/>
                        <a:t>Na2SO4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r>
                        <a:rPr lang="en-US" dirty="0" err="1" smtClean="0"/>
                        <a:t>NaOH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dirty="0" err="1" smtClean="0"/>
                        <a:t>↓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Текстовое поле 2"/>
          <p:cNvSpPr txBox="1"/>
          <p:nvPr/>
        </p:nvSpPr>
        <p:spPr>
          <a:xfrm>
            <a:off x="-717550" y="4330700"/>
            <a:ext cx="6096000" cy="2659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Часто:</a:t>
            </a:r>
            <a:endParaRPr lang="en-US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BaSO4</a:t>
            </a:r>
            <a:endParaRPr lang="en-US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sym typeface="+mn-ea"/>
              </a:rPr>
              <a:t>AgCl</a:t>
            </a:r>
            <a:endParaRPr lang="en-US" altLang="en-US" sz="5400" b="1" dirty="0" err="1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1" y="0"/>
            <a:ext cx="9143999" cy="1733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3998" cy="6857999"/>
          </a:xfrm>
          <a:prstGeom prst="rect">
            <a:avLst/>
          </a:prstGeom>
        </p:spPr>
      </p:pic>
      <p:sp>
        <p:nvSpPr>
          <p:cNvPr id="6" name="Title 1"/>
          <p:cNvSpPr txBox="1"/>
          <p:nvPr/>
        </p:nvSpPr>
        <p:spPr>
          <a:xfrm>
            <a:off x="2930106" y="310552"/>
            <a:ext cx="6124754" cy="3113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Подготовка к ГИА по химии </a:t>
            </a:r>
            <a:endParaRPr lang="en-US" sz="48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2540" y="3640455"/>
            <a:ext cx="26689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en-US">
                <a:sym typeface="+mn-ea"/>
              </a:rPr>
              <a:t>Учитель химии ВК МОАУ «СОШ № 25 г. Орска» Филиппова А.М.</a:t>
            </a:r>
            <a:endParaRPr lang="ru-RU" altLang="en-US"/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20" y="151765"/>
            <a:ext cx="11421110" cy="12369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17.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sz="2400" dirty="0"/>
          </a:p>
        </p:txBody>
      </p:sp>
      <p:pic>
        <p:nvPicPr>
          <p:cNvPr id="34818" name="Picture 2" descr="18. Определение характера среды раствора кислот и щелочей с помощью  индикаторов. Качественные реакции на ионы в растворе. - Проект &amp;quot;Получи  максимальный балл на ОГЭ по химии&amp;quot;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6654" y="1580820"/>
            <a:ext cx="5812382" cy="17489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78015" y="3407434"/>
            <a:ext cx="4225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Фелофталеиновый</a:t>
            </a:r>
            <a:r>
              <a:rPr lang="ru-RU" dirty="0" smtClean="0"/>
              <a:t> в щелочи малиновый!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51607" y="3752490"/>
            <a:ext cx="335216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Индикатор лакмус красный?</a:t>
            </a:r>
            <a:endParaRPr lang="ru-RU" dirty="0" smtClean="0"/>
          </a:p>
          <a:p>
            <a:r>
              <a:rPr lang="ru-RU" dirty="0" smtClean="0"/>
              <a:t>Кислоту укажет ясно.</a:t>
            </a:r>
            <a:endParaRPr lang="ru-RU" dirty="0" smtClean="0"/>
          </a:p>
          <a:p>
            <a:r>
              <a:rPr lang="ru-RU" dirty="0" smtClean="0"/>
              <a:t>Индикатор лакмус синий?</a:t>
            </a:r>
            <a:endParaRPr lang="ru-RU" dirty="0" smtClean="0"/>
          </a:p>
          <a:p>
            <a:r>
              <a:rPr lang="ru-RU" dirty="0" smtClean="0"/>
              <a:t>Щелочь здесь! Не будь разиней!</a:t>
            </a:r>
            <a:endParaRPr lang="ru-RU" dirty="0" smtClean="0"/>
          </a:p>
          <a:p>
            <a:r>
              <a:rPr lang="ru-RU" dirty="0"/>
              <a:t>Когда ж нейтральная среда,</a:t>
            </a:r>
            <a:endParaRPr lang="ru-RU" dirty="0"/>
          </a:p>
          <a:p>
            <a:r>
              <a:rPr lang="ru-RU" dirty="0"/>
              <a:t>Он фиолетовый всегда.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26256" y="4339087"/>
            <a:ext cx="323151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 </a:t>
            </a:r>
            <a:r>
              <a:rPr lang="ru-RU" dirty="0" err="1" smtClean="0"/>
              <a:t>ислота</a:t>
            </a:r>
            <a:r>
              <a:rPr lang="ru-RU" sz="4000" dirty="0" smtClean="0">
                <a:solidFill>
                  <a:srgbClr val="FF0000"/>
                </a:solidFill>
              </a:rPr>
              <a:t> – </a:t>
            </a:r>
            <a:r>
              <a:rPr lang="ru-RU" sz="4000" dirty="0" err="1" smtClean="0">
                <a:solidFill>
                  <a:srgbClr val="FF0000"/>
                </a:solidFill>
              </a:rPr>
              <a:t>к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/>
              <a:t>расный</a:t>
            </a:r>
            <a:endParaRPr lang="ru-RU" dirty="0" smtClean="0"/>
          </a:p>
          <a:p>
            <a:r>
              <a:rPr lang="ru-RU" dirty="0" err="1" smtClean="0"/>
              <a:t>Лакму</a:t>
            </a:r>
            <a:r>
              <a:rPr lang="ru-RU" dirty="0" smtClean="0"/>
              <a:t> </a:t>
            </a:r>
            <a:r>
              <a:rPr lang="ru-RU" sz="4000" dirty="0" smtClean="0">
                <a:solidFill>
                  <a:srgbClr val="3F72C2"/>
                </a:solidFill>
              </a:rPr>
              <a:t>с – </a:t>
            </a:r>
            <a:r>
              <a:rPr lang="ru-RU" sz="4000" dirty="0" err="1" smtClean="0">
                <a:solidFill>
                  <a:srgbClr val="3F72C2"/>
                </a:solidFill>
              </a:rPr>
              <a:t>с</a:t>
            </a:r>
            <a:r>
              <a:rPr lang="ru-RU" sz="4000" dirty="0" smtClean="0">
                <a:solidFill>
                  <a:srgbClr val="3F72C2"/>
                </a:solidFill>
              </a:rPr>
              <a:t> </a:t>
            </a:r>
            <a:r>
              <a:rPr lang="ru-RU" dirty="0" err="1" smtClean="0"/>
              <a:t>иний</a:t>
            </a:r>
            <a:endParaRPr lang="ru-RU" dirty="0" smtClean="0"/>
          </a:p>
          <a:p>
            <a:r>
              <a:rPr lang="ru-RU" dirty="0" err="1" smtClean="0"/>
              <a:t>Метилоран</a:t>
            </a:r>
            <a:r>
              <a:rPr lang="ru-RU" dirty="0" smtClean="0"/>
              <a:t> </a:t>
            </a:r>
            <a:r>
              <a:rPr lang="ru-RU" sz="4000" dirty="0" smtClean="0">
                <a:solidFill>
                  <a:srgbClr val="FFFF00"/>
                </a:solidFill>
              </a:rPr>
              <a:t>ж – </a:t>
            </a:r>
            <a:r>
              <a:rPr lang="ru-RU" sz="4000" dirty="0" err="1" smtClean="0">
                <a:solidFill>
                  <a:srgbClr val="FFFF00"/>
                </a:solidFill>
              </a:rPr>
              <a:t>ж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/>
              <a:t>елтый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040" y="-228600"/>
            <a:ext cx="9519920" cy="7139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272540" y="1678305"/>
            <a:ext cx="1083627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2800">
                <a:sym typeface="+mn-ea"/>
              </a:rPr>
              <a:t>Уровень сложности задания - повышенный,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Примерное время выполнения задания - 5-7 минут,</a:t>
            </a:r>
            <a:endParaRPr lang="ru-RU" altLang="en-US" sz="2800"/>
          </a:p>
          <a:p>
            <a:r>
              <a:rPr lang="ru-RU" altLang="en-US" sz="2800">
                <a:sym typeface="+mn-ea"/>
              </a:rPr>
              <a:t>Максимальный балл за выполнение задания - 2</a:t>
            </a:r>
            <a:endParaRPr lang="ru-RU" altLang="en-US" sz="2800">
              <a:sym typeface="+mn-ea"/>
            </a:endParaRPr>
          </a:p>
          <a:p>
            <a:endParaRPr lang="en-US" altLang="en-US" sz="2800">
              <a:sym typeface="+mn-ea"/>
            </a:endParaRPr>
          </a:p>
          <a:p>
            <a:r>
              <a:rPr lang="ru-RU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Проверяемые элементы содержания:</a:t>
            </a:r>
            <a:endParaRPr lang="en-US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en-US" altLang="en-US" sz="2400">
                <a:sym typeface="+mn-ea"/>
              </a:rPr>
              <a:t>Идентификация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неорганических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соединений</a:t>
            </a:r>
            <a:r>
              <a:rPr lang="en-US" altLang="ru-RU" sz="2400">
                <a:sym typeface="+mn-ea"/>
              </a:rPr>
              <a:t>. </a:t>
            </a:r>
            <a:r>
              <a:rPr lang="en-US" altLang="en-US" sz="2400">
                <a:sym typeface="+mn-ea"/>
              </a:rPr>
              <a:t>Качественные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реакции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на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неорганические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вещества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ионы</a:t>
            </a:r>
            <a:r>
              <a:rPr lang="en-US" altLang="ru-RU" sz="2400">
                <a:sym typeface="+mn-ea"/>
              </a:rPr>
              <a:t>.</a:t>
            </a:r>
            <a:r>
              <a:rPr lang="ru-RU" altLang="en-US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Идентификация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органических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соединений</a:t>
            </a:r>
            <a:r>
              <a:rPr lang="en-US" altLang="ru-RU" sz="2400">
                <a:sym typeface="+mn-ea"/>
              </a:rPr>
              <a:t>.</a:t>
            </a:r>
            <a:endParaRPr lang="en-US" altLang="ru-RU" sz="2400">
              <a:sym typeface="+mn-ea"/>
            </a:endParaRPr>
          </a:p>
          <a:p>
            <a:r>
              <a:rPr lang="en-US" altLang="en-US" sz="2400">
                <a:sym typeface="+mn-ea"/>
              </a:rPr>
              <a:t>Решение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экспериментальных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задач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на</a:t>
            </a:r>
            <a:r>
              <a:rPr lang="ru-RU" altLang="en-US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распознавание</a:t>
            </a:r>
            <a:r>
              <a:rPr lang="en-US" altLang="ru-RU" sz="2400">
                <a:sym typeface="+mn-ea"/>
              </a:rPr>
              <a:t> </a:t>
            </a:r>
            <a:r>
              <a:rPr lang="en-US" altLang="en-US" sz="2400">
                <a:sym typeface="+mn-ea"/>
              </a:rPr>
              <a:t>веществ</a:t>
            </a:r>
            <a:r>
              <a:rPr lang="ru-RU" altLang="en-US" sz="2400">
                <a:sym typeface="+mn-ea"/>
              </a:rPr>
              <a:t>.</a:t>
            </a:r>
            <a:endParaRPr lang="en-US" altLang="ru-RU" sz="2400">
              <a:sym typeface="+mn-ea"/>
            </a:endParaRPr>
          </a:p>
          <a:p>
            <a:endParaRPr lang="ru-RU" altLang="en-US" sz="2400">
              <a:sym typeface="+mn-ea"/>
            </a:endParaRPr>
          </a:p>
          <a:p>
            <a:endParaRPr lang="ru-RU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204595"/>
            <a:ext cx="826071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371600"/>
            <a:ext cx="831913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1263650"/>
            <a:ext cx="888809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385" y="1263015"/>
            <a:ext cx="898906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150620"/>
            <a:ext cx="874712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420" y="1150620"/>
            <a:ext cx="902208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247140"/>
            <a:ext cx="854646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14955" y="78740"/>
            <a:ext cx="6231890" cy="69157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205230"/>
            <a:ext cx="907351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1150620"/>
            <a:ext cx="9215755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24 (ЕГЭ). Описание характера среды растворов кислот и щелочей с помощью индикаторов. Качественные реакции на ионы в растворе.</a:t>
            </a:r>
            <a:endParaRPr lang="ru-RU" altLang="en-US"/>
          </a:p>
        </p:txBody>
      </p:sp>
      <p:pic>
        <p:nvPicPr>
          <p:cNvPr id="3" name="Изображение 5" descr="IMG_26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243330"/>
            <a:ext cx="9979025" cy="5607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12. Условия и признаки протекания химических реакций.</a:t>
            </a:r>
            <a:endParaRPr lang="ru-RU" altLang="en-US" sz="311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169160" y="1287145"/>
            <a:ext cx="8378190" cy="4889500"/>
          </a:xfrm>
        </p:spPr>
        <p:txBody>
          <a:bodyPr>
            <a:normAutofit lnSpcReduction="10000"/>
          </a:bodyPr>
          <a:p>
            <a:endParaRPr lang="ru-RU" altLang="en-US"/>
          </a:p>
          <a:p>
            <a:r>
              <a:rPr lang="ru-RU" altLang="en-US"/>
              <a:t>Уровень сложности задания - повышенный,</a:t>
            </a:r>
            <a:endParaRPr lang="ru-RU" altLang="en-US"/>
          </a:p>
          <a:p>
            <a:r>
              <a:rPr lang="ru-RU" altLang="en-US"/>
              <a:t>Примерное время выполнения задания - 5-7 минут,</a:t>
            </a:r>
            <a:endParaRPr lang="ru-RU" altLang="en-US"/>
          </a:p>
          <a:p>
            <a:r>
              <a:rPr lang="ru-RU" altLang="en-US"/>
              <a:t>Максимальный балл за выполнение задания - 2.</a:t>
            </a:r>
            <a:endParaRPr lang="ru-RU" altLang="en-US"/>
          </a:p>
          <a:p>
            <a:pPr marL="0" indent="0">
              <a:buNone/>
            </a:pPr>
            <a:endParaRPr lang="ru-RU" altLang="en-US"/>
          </a:p>
          <a:p>
            <a:pPr marL="0" indent="0" algn="l">
              <a:buNone/>
            </a:pPr>
            <a:r>
              <a:rPr lang="en-US" altLang="en-US"/>
              <a:t>Проверяемые</a:t>
            </a:r>
            <a:r>
              <a:rPr lang="en-US" altLang="ru-RU"/>
              <a:t> </a:t>
            </a:r>
            <a:r>
              <a:rPr lang="en-US" altLang="en-US"/>
              <a:t>предметные</a:t>
            </a:r>
            <a:r>
              <a:rPr lang="en-US" altLang="ru-RU"/>
              <a:t> </a:t>
            </a:r>
            <a:r>
              <a:rPr lang="en-US" altLang="en-US"/>
              <a:t>требования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результатам</a:t>
            </a:r>
            <a:r>
              <a:rPr lang="en-US" altLang="ru-RU"/>
              <a:t> </a:t>
            </a:r>
            <a:r>
              <a:rPr lang="en-US" altLang="en-US"/>
              <a:t>освоения</a:t>
            </a:r>
            <a:r>
              <a:rPr lang="en-US" altLang="ru-RU"/>
              <a:t> </a:t>
            </a:r>
            <a:r>
              <a:rPr lang="en-US" altLang="en-US"/>
              <a:t>образовательной</a:t>
            </a:r>
            <a:r>
              <a:rPr lang="en-US" altLang="ru-RU"/>
              <a:t> </a:t>
            </a:r>
            <a:r>
              <a:rPr lang="en-US" altLang="en-US"/>
              <a:t>программы</a:t>
            </a:r>
            <a:r>
              <a:rPr lang="ru-RU" altLang="en-US"/>
              <a:t>: </a:t>
            </a:r>
            <a:endParaRPr lang="ru-RU" altLang="en-US"/>
          </a:p>
          <a:p>
            <a:pPr marL="0" indent="0" algn="l">
              <a:buNone/>
            </a:pPr>
            <a:r>
              <a:rPr lang="en-US" altLang="en-US" sz="2220"/>
              <a:t>Наличие</a:t>
            </a:r>
            <a:r>
              <a:rPr lang="en-US" altLang="ru-RU" sz="2220"/>
              <a:t> </a:t>
            </a:r>
            <a:r>
              <a:rPr lang="en-US" altLang="en-US" sz="2220"/>
              <a:t>практических</a:t>
            </a:r>
            <a:r>
              <a:rPr lang="en-US" altLang="ru-RU" sz="2220"/>
              <a:t> </a:t>
            </a:r>
            <a:r>
              <a:rPr lang="en-US" altLang="en-US" sz="2220"/>
              <a:t>навыков</a:t>
            </a:r>
            <a:r>
              <a:rPr lang="en-US" altLang="ru-RU" sz="2220"/>
              <a:t> </a:t>
            </a:r>
            <a:r>
              <a:rPr lang="en-US" altLang="en-US" sz="2220"/>
              <a:t>планирования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осуществления</a:t>
            </a:r>
            <a:r>
              <a:rPr lang="en-US" altLang="ru-RU" sz="2220"/>
              <a:t> </a:t>
            </a:r>
            <a:r>
              <a:rPr lang="en-US" altLang="en-US" sz="2220"/>
              <a:t>следующих</a:t>
            </a:r>
            <a:r>
              <a:rPr lang="en-US" altLang="ru-RU" sz="2220"/>
              <a:t> </a:t>
            </a:r>
            <a:r>
              <a:rPr lang="en-US" altLang="en-US" sz="2220"/>
              <a:t>химических</a:t>
            </a:r>
            <a:r>
              <a:rPr lang="en-US" altLang="ru-RU" sz="2220"/>
              <a:t> </a:t>
            </a:r>
            <a:r>
              <a:rPr lang="en-US" altLang="en-US" sz="2220"/>
              <a:t>экспериментов</a:t>
            </a:r>
            <a:r>
              <a:rPr lang="en-US" altLang="ru-RU" sz="2220"/>
              <a:t>:</a:t>
            </a:r>
            <a:r>
              <a:rPr lang="ru-RU" altLang="en-US" sz="2220"/>
              <a:t> </a:t>
            </a:r>
            <a:r>
              <a:rPr lang="en-US" altLang="en-US" sz="2220"/>
              <a:t>изучение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описание</a:t>
            </a:r>
            <a:r>
              <a:rPr lang="en-US" altLang="ru-RU" sz="2220"/>
              <a:t> </a:t>
            </a:r>
            <a:r>
              <a:rPr lang="en-US" altLang="en-US" sz="2220"/>
              <a:t>физических</a:t>
            </a:r>
            <a:r>
              <a:rPr lang="en-US" altLang="ru-RU" sz="2220"/>
              <a:t> </a:t>
            </a:r>
            <a:r>
              <a:rPr lang="en-US" altLang="en-US" sz="2220"/>
              <a:t>свойств</a:t>
            </a:r>
            <a:r>
              <a:rPr lang="en-US" altLang="ru-RU" sz="2220"/>
              <a:t> </a:t>
            </a:r>
            <a:r>
              <a:rPr lang="en-US" altLang="en-US" sz="2220"/>
              <a:t>веществ</a:t>
            </a:r>
            <a:r>
              <a:rPr lang="en-US" altLang="ru-RU" sz="2220"/>
              <a:t>; </a:t>
            </a:r>
            <a:r>
              <a:rPr lang="en-US" altLang="en-US" sz="2220"/>
              <a:t>ознакомение</a:t>
            </a:r>
            <a:r>
              <a:rPr lang="en-US" altLang="ru-RU" sz="2220"/>
              <a:t> </a:t>
            </a:r>
            <a:r>
              <a:rPr lang="en-US" altLang="en-US" sz="2220"/>
              <a:t>с</a:t>
            </a:r>
            <a:r>
              <a:rPr lang="en-US" altLang="ru-RU" sz="2220"/>
              <a:t> </a:t>
            </a:r>
            <a:r>
              <a:rPr lang="en-US" altLang="en-US" sz="2220"/>
              <a:t>физическими</a:t>
            </a:r>
            <a:r>
              <a:rPr lang="en-US" altLang="ru-RU" sz="2220"/>
              <a:t> </a:t>
            </a:r>
            <a:r>
              <a:rPr lang="en-US" altLang="en-US" sz="2220"/>
              <a:t>и</a:t>
            </a:r>
            <a:r>
              <a:rPr lang="en-US" altLang="ru-RU" sz="2220"/>
              <a:t> </a:t>
            </a:r>
            <a:r>
              <a:rPr lang="en-US" altLang="en-US" sz="2220"/>
              <a:t>химическими</a:t>
            </a:r>
            <a:r>
              <a:rPr lang="en-US" altLang="ru-RU" sz="2220"/>
              <a:t> </a:t>
            </a:r>
            <a:r>
              <a:rPr lang="en-US" altLang="en-US" sz="2220"/>
              <a:t>явлениями</a:t>
            </a:r>
            <a:r>
              <a:rPr lang="en-US" altLang="ru-RU" sz="2220"/>
              <a:t>; </a:t>
            </a:r>
            <a:r>
              <a:rPr lang="en-US" altLang="en-US" sz="2220"/>
              <a:t>опыты</a:t>
            </a:r>
            <a:r>
              <a:rPr lang="en-US" altLang="ru-RU" sz="2220"/>
              <a:t>, </a:t>
            </a:r>
            <a:r>
              <a:rPr lang="en-US" altLang="en-US" sz="2220"/>
              <a:t>иллюстрирующие</a:t>
            </a:r>
            <a:r>
              <a:rPr lang="en-US" altLang="ru-RU" sz="2220"/>
              <a:t> </a:t>
            </a:r>
            <a:r>
              <a:rPr lang="en-US" altLang="en-US" sz="2220"/>
              <a:t>признаки</a:t>
            </a:r>
            <a:r>
              <a:rPr lang="en-US" altLang="ru-RU" sz="2220"/>
              <a:t> </a:t>
            </a:r>
            <a:r>
              <a:rPr lang="en-US" altLang="en-US" sz="2220"/>
              <a:t>протекания</a:t>
            </a:r>
            <a:r>
              <a:rPr lang="en-US" altLang="ru-RU" sz="2220"/>
              <a:t> </a:t>
            </a:r>
            <a:r>
              <a:rPr lang="en-US" altLang="en-US" sz="2220"/>
              <a:t>химических</a:t>
            </a:r>
            <a:r>
              <a:rPr lang="en-US" altLang="ru-RU" sz="2220"/>
              <a:t> </a:t>
            </a:r>
            <a:r>
              <a:rPr lang="en-US" altLang="en-US" sz="2220"/>
              <a:t>реакций</a:t>
            </a:r>
            <a:r>
              <a:rPr lang="ru-RU" altLang="en-US" sz="2220"/>
              <a:t>.</a:t>
            </a:r>
            <a:endParaRPr lang="ru-RU" altLang="en-US" sz="222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268210" y="64141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60425" y="1287145"/>
            <a:ext cx="10902950" cy="4947920"/>
          </a:xfrm>
        </p:spPr>
        <p:txBody>
          <a:bodyPr>
            <a:normAutofit fontScale="60000"/>
          </a:bodyPr>
          <a:p>
            <a:r>
              <a:rPr lang="en-US" altLang="en-US"/>
              <a:t>Посмотрим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типичное</a:t>
            </a:r>
            <a:r>
              <a:rPr lang="en-US" altLang="ru-RU"/>
              <a:t> </a:t>
            </a:r>
            <a:r>
              <a:rPr lang="en-US" altLang="en-US"/>
              <a:t>задание</a:t>
            </a:r>
            <a:r>
              <a:rPr lang="en-US" altLang="ru-RU"/>
              <a:t> </a:t>
            </a:r>
            <a:r>
              <a:rPr lang="en-US" altLang="en-US"/>
              <a:t>№</a:t>
            </a:r>
            <a:r>
              <a:rPr lang="en-US" altLang="ru-RU"/>
              <a:t>12:</a:t>
            </a:r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endParaRPr lang="en-US" altLang="ru-RU"/>
          </a:p>
          <a:p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сделать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?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каждом</a:t>
            </a:r>
            <a:r>
              <a:rPr lang="en-US" altLang="ru-RU"/>
              <a:t> </a:t>
            </a:r>
            <a:r>
              <a:rPr lang="en-US" altLang="en-US"/>
              <a:t>пункте</a:t>
            </a:r>
            <a:r>
              <a:rPr lang="en-US" altLang="ru-RU"/>
              <a:t> </a:t>
            </a:r>
            <a:r>
              <a:rPr lang="en-US" altLang="en-US"/>
              <a:t>два</a:t>
            </a:r>
            <a:r>
              <a:rPr lang="en-US" altLang="ru-RU"/>
              <a:t> </a:t>
            </a:r>
            <a:r>
              <a:rPr lang="en-US" altLang="en-US"/>
              <a:t>вещества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смешали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нам</a:t>
            </a:r>
            <a:r>
              <a:rPr lang="en-US" altLang="ru-RU"/>
              <a:t> </a:t>
            </a:r>
            <a:r>
              <a:rPr lang="en-US" altLang="en-US"/>
              <a:t>необходимо</a:t>
            </a:r>
            <a:r>
              <a:rPr lang="en-US" altLang="ru-RU"/>
              <a:t> </a:t>
            </a:r>
            <a:r>
              <a:rPr lang="en-US" altLang="en-US"/>
              <a:t>определить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произойдет</a:t>
            </a:r>
            <a:r>
              <a:rPr lang="en-US" altLang="ru-RU"/>
              <a:t>.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начала</a:t>
            </a:r>
            <a:r>
              <a:rPr lang="en-US" altLang="ru-RU"/>
              <a:t> </a:t>
            </a:r>
            <a:r>
              <a:rPr lang="en-US" altLang="en-US"/>
              <a:t>вам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, </a:t>
            </a:r>
            <a:r>
              <a:rPr lang="en-US" altLang="en-US"/>
              <a:t>хотя</a:t>
            </a:r>
            <a:r>
              <a:rPr lang="en-US" altLang="ru-RU"/>
              <a:t> </a:t>
            </a:r>
            <a:r>
              <a:rPr lang="en-US" altLang="en-US"/>
              <a:t>бы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голове</a:t>
            </a:r>
            <a:r>
              <a:rPr lang="en-US" altLang="ru-RU"/>
              <a:t>, </a:t>
            </a:r>
            <a:r>
              <a:rPr lang="en-US" altLang="en-US"/>
              <a:t>составить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.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большинстве</a:t>
            </a:r>
            <a:r>
              <a:rPr lang="en-US" altLang="ru-RU"/>
              <a:t> </a:t>
            </a:r>
            <a:r>
              <a:rPr lang="en-US" altLang="en-US"/>
              <a:t>случаев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задании</a:t>
            </a:r>
            <a:r>
              <a:rPr lang="en-US" altLang="ru-RU"/>
              <a:t> –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, </a:t>
            </a:r>
            <a:r>
              <a:rPr lang="en-US" altLang="en-US"/>
              <a:t>хотя</a:t>
            </a:r>
            <a:r>
              <a:rPr lang="en-US" altLang="ru-RU"/>
              <a:t> </a:t>
            </a:r>
            <a:r>
              <a:rPr lang="en-US" altLang="en-US"/>
              <a:t>бывают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исключения</a:t>
            </a:r>
            <a:r>
              <a:rPr lang="en-US" altLang="ru-RU"/>
              <a:t> (</a:t>
            </a:r>
            <a:r>
              <a:rPr lang="en-US" altLang="en-US"/>
              <a:t>например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замещения</a:t>
            </a:r>
            <a:r>
              <a:rPr lang="en-US" altLang="ru-RU"/>
              <a:t> </a:t>
            </a:r>
            <a:r>
              <a:rPr lang="en-US" altLang="en-US"/>
              <a:t>металлов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солями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кислотами</a:t>
            </a:r>
            <a:r>
              <a:rPr lang="en-US" altLang="ru-RU"/>
              <a:t>).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  <p:pic>
        <p:nvPicPr>
          <p:cNvPr id="8" name="Рисунок 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756410"/>
            <a:ext cx="9926320" cy="303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en-US"/>
              <a:t>Пример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NH</a:t>
            </a:r>
            <a:r>
              <a:rPr lang="en-US" altLang="ru-RU" baseline="-25000"/>
              <a:t>4</a:t>
            </a:r>
            <a:r>
              <a:rPr lang="en-US" altLang="ru-RU"/>
              <a:t>Cl + NaOH = NH</a:t>
            </a:r>
            <a:r>
              <a:rPr lang="en-US" altLang="ru-RU" baseline="-25000"/>
              <a:t>3</a:t>
            </a:r>
            <a:r>
              <a:rPr lang="en-US" altLang="ru-RU"/>
              <a:t> + H</a:t>
            </a:r>
            <a:r>
              <a:rPr lang="en-US" altLang="ru-RU" baseline="-25000"/>
              <a:t>2</a:t>
            </a:r>
            <a:r>
              <a:rPr lang="en-US" altLang="ru-RU"/>
              <a:t>O + NaCl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После</a:t>
            </a:r>
            <a:r>
              <a:rPr lang="en-US" altLang="ru-RU"/>
              <a:t> </a:t>
            </a:r>
            <a:r>
              <a:rPr lang="en-US" altLang="en-US"/>
              <a:t>того</a:t>
            </a:r>
            <a:r>
              <a:rPr lang="en-US" altLang="ru-RU"/>
              <a:t>,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вы</a:t>
            </a:r>
            <a:r>
              <a:rPr lang="en-US" altLang="ru-RU"/>
              <a:t> </a:t>
            </a:r>
            <a:r>
              <a:rPr lang="en-US" altLang="en-US"/>
              <a:t>составили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,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определить</a:t>
            </a:r>
            <a:r>
              <a:rPr lang="en-US" altLang="ru-RU"/>
              <a:t> </a:t>
            </a:r>
            <a:r>
              <a:rPr lang="en-US" altLang="en-US"/>
              <a:t>признак</a:t>
            </a:r>
            <a:r>
              <a:rPr lang="en-US" altLang="ru-RU"/>
              <a:t> </a:t>
            </a:r>
            <a:r>
              <a:rPr lang="en-US" altLang="en-US"/>
              <a:t>этой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ОГЭ</a:t>
            </a:r>
            <a:r>
              <a:rPr lang="en-US" altLang="ru-RU"/>
              <a:t> </a:t>
            </a:r>
            <a:r>
              <a:rPr lang="en-US" altLang="en-US"/>
              <a:t>встречается</a:t>
            </a:r>
            <a:r>
              <a:rPr lang="en-US" altLang="ru-RU"/>
              <a:t> </a:t>
            </a:r>
            <a:r>
              <a:rPr lang="en-US" altLang="en-US"/>
              <a:t>четыре</a:t>
            </a:r>
            <a:r>
              <a:rPr lang="en-US" altLang="ru-RU"/>
              <a:t> </a:t>
            </a:r>
            <a:r>
              <a:rPr lang="en-US" altLang="en-US"/>
              <a:t>различных</a:t>
            </a:r>
            <a:r>
              <a:rPr lang="en-US" altLang="ru-RU"/>
              <a:t> </a:t>
            </a:r>
            <a:r>
              <a:rPr lang="en-US" altLang="en-US"/>
              <a:t>признака</a:t>
            </a:r>
            <a:r>
              <a:rPr lang="en-US" altLang="ru-RU"/>
              <a:t>: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Выпадение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 (</a:t>
            </a:r>
            <a:r>
              <a:rPr lang="en-US" altLang="en-US"/>
              <a:t>чаще</a:t>
            </a:r>
            <a:r>
              <a:rPr lang="en-US" altLang="ru-RU"/>
              <a:t> </a:t>
            </a:r>
            <a:r>
              <a:rPr lang="en-US" altLang="en-US"/>
              <a:t>всего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знать</a:t>
            </a:r>
            <a:r>
              <a:rPr lang="en-US" altLang="ru-RU"/>
              <a:t> </a:t>
            </a:r>
            <a:r>
              <a:rPr lang="en-US" altLang="en-US"/>
              <a:t>также</a:t>
            </a:r>
            <a:r>
              <a:rPr lang="en-US" altLang="ru-RU"/>
              <a:t> </a:t>
            </a:r>
            <a:r>
              <a:rPr lang="en-US" altLang="en-US"/>
              <a:t>цвет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Выделение</a:t>
            </a:r>
            <a:r>
              <a:rPr lang="en-US" altLang="ru-RU"/>
              <a:t> </a:t>
            </a:r>
            <a:r>
              <a:rPr lang="en-US" altLang="en-US"/>
              <a:t>газа</a:t>
            </a:r>
            <a:r>
              <a:rPr lang="en-US" altLang="ru-RU"/>
              <a:t> (</a:t>
            </a:r>
            <a:r>
              <a:rPr lang="en-US" altLang="en-US"/>
              <a:t>здесь</a:t>
            </a:r>
            <a:r>
              <a:rPr lang="en-US" altLang="ru-RU"/>
              <a:t> </a:t>
            </a:r>
            <a:r>
              <a:rPr lang="en-US" altLang="en-US"/>
              <a:t>нужно</a:t>
            </a:r>
            <a:r>
              <a:rPr lang="en-US" altLang="ru-RU"/>
              <a:t> </a:t>
            </a:r>
            <a:r>
              <a:rPr lang="en-US" altLang="en-US"/>
              <a:t>знать</a:t>
            </a:r>
            <a:r>
              <a:rPr lang="en-US" altLang="ru-RU"/>
              <a:t> </a:t>
            </a:r>
            <a:r>
              <a:rPr lang="en-US" altLang="en-US"/>
              <a:t>запах</a:t>
            </a:r>
            <a:r>
              <a:rPr lang="en-US" altLang="ru-RU"/>
              <a:t> </a:t>
            </a:r>
            <a:r>
              <a:rPr lang="en-US" altLang="en-US"/>
              <a:t>газа</a:t>
            </a:r>
            <a:r>
              <a:rPr lang="en-US" altLang="ru-RU"/>
              <a:t>) 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Без</a:t>
            </a:r>
            <a:r>
              <a:rPr lang="en-US" altLang="ru-RU"/>
              <a:t> </a:t>
            </a:r>
            <a:r>
              <a:rPr lang="en-US" altLang="en-US"/>
              <a:t>видимых</a:t>
            </a:r>
            <a:r>
              <a:rPr lang="en-US" altLang="ru-RU"/>
              <a:t> </a:t>
            </a:r>
            <a:r>
              <a:rPr lang="en-US" altLang="en-US"/>
              <a:t>признаков</a:t>
            </a:r>
            <a:r>
              <a:rPr lang="en-US" altLang="ru-RU"/>
              <a:t> (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выделяется</a:t>
            </a:r>
            <a:r>
              <a:rPr lang="en-US" altLang="ru-RU"/>
              <a:t> </a:t>
            </a:r>
            <a:r>
              <a:rPr lang="en-US" altLang="en-US"/>
              <a:t>вода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вообще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реагирует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•</a:t>
            </a:r>
            <a:r>
              <a:rPr lang="en-US" altLang="en-US"/>
              <a:t>Растворение</a:t>
            </a:r>
            <a:r>
              <a:rPr lang="en-US" altLang="ru-RU"/>
              <a:t> </a:t>
            </a:r>
            <a:r>
              <a:rPr lang="en-US" altLang="en-US"/>
              <a:t>осадка</a:t>
            </a:r>
            <a:r>
              <a:rPr lang="en-US" altLang="ru-RU"/>
              <a:t> (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до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один</a:t>
            </a:r>
            <a:r>
              <a:rPr lang="en-US" altLang="ru-RU"/>
              <a:t> </a:t>
            </a:r>
            <a:r>
              <a:rPr lang="en-US" altLang="en-US"/>
              <a:t>из</a:t>
            </a:r>
            <a:r>
              <a:rPr lang="en-US" altLang="ru-RU"/>
              <a:t> </a:t>
            </a:r>
            <a:r>
              <a:rPr lang="en-US" altLang="en-US"/>
              <a:t>реагентов</a:t>
            </a:r>
            <a:r>
              <a:rPr lang="en-US" altLang="ru-RU"/>
              <a:t> </a:t>
            </a:r>
            <a:r>
              <a:rPr lang="en-US" altLang="en-US"/>
              <a:t>был</a:t>
            </a:r>
            <a:r>
              <a:rPr lang="en-US" altLang="ru-RU"/>
              <a:t> </a:t>
            </a:r>
            <a:r>
              <a:rPr lang="en-US" altLang="en-US"/>
              <a:t>нерастворим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воде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потом</a:t>
            </a:r>
            <a:r>
              <a:rPr lang="en-US" altLang="ru-RU"/>
              <a:t> </a:t>
            </a:r>
            <a:r>
              <a:rPr lang="en-US" altLang="en-US"/>
              <a:t>стал</a:t>
            </a:r>
            <a:r>
              <a:rPr lang="en-US" altLang="ru-RU"/>
              <a:t> </a:t>
            </a:r>
            <a:r>
              <a:rPr lang="en-US" altLang="en-US"/>
              <a:t>растворим</a:t>
            </a:r>
            <a:r>
              <a:rPr lang="en-US" altLang="ru-RU"/>
              <a:t>)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60425" y="1287145"/>
            <a:ext cx="11331575" cy="4889500"/>
          </a:xfrm>
        </p:spPr>
        <p:txBody>
          <a:bodyPr/>
          <a:p>
            <a:pPr marL="0" indent="0">
              <a:buNone/>
            </a:pPr>
            <a:r>
              <a:rPr lang="en-US" altLang="en-US" b="1"/>
              <a:t>Признак</a:t>
            </a:r>
            <a:r>
              <a:rPr lang="en-US" altLang="ru-RU" b="1"/>
              <a:t> </a:t>
            </a:r>
            <a:r>
              <a:rPr lang="en-US" altLang="en-US" b="1"/>
              <a:t>№</a:t>
            </a:r>
            <a:r>
              <a:rPr lang="en-US" altLang="ru-RU" b="1"/>
              <a:t>1 – </a:t>
            </a:r>
            <a:r>
              <a:rPr lang="en-US" altLang="en-US" b="1"/>
              <a:t>Выпадение</a:t>
            </a:r>
            <a:r>
              <a:rPr lang="en-US" altLang="ru-RU" b="1"/>
              <a:t> </a:t>
            </a:r>
            <a:r>
              <a:rPr lang="en-US" altLang="en-US" b="1"/>
              <a:t>осадка</a:t>
            </a:r>
            <a:r>
              <a:rPr lang="en-US" altLang="ru-RU" b="1"/>
              <a:t> </a:t>
            </a:r>
            <a:endParaRPr lang="en-US" altLang="ru-RU" b="1"/>
          </a:p>
          <a:p>
            <a:pPr marL="0" indent="0">
              <a:buNone/>
            </a:pPr>
            <a:endParaRPr lang="en-US" altLang="ru-RU" b="1"/>
          </a:p>
          <a:p>
            <a:pPr marL="0" indent="0">
              <a:buNone/>
            </a:pPr>
            <a:r>
              <a:rPr lang="en-US" altLang="ru-RU"/>
              <a:t>–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понять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выпал</a:t>
            </a:r>
            <a:r>
              <a:rPr lang="en-US" altLang="ru-RU"/>
              <a:t> </a:t>
            </a:r>
            <a:r>
              <a:rPr lang="en-US" altLang="en-US"/>
              <a:t>осадок</a:t>
            </a:r>
            <a:r>
              <a:rPr lang="en-US" altLang="ru-RU"/>
              <a:t>?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Очень</a:t>
            </a:r>
            <a:r>
              <a:rPr lang="en-US" altLang="ru-RU"/>
              <a:t> </a:t>
            </a:r>
            <a:r>
              <a:rPr lang="en-US" altLang="en-US"/>
              <a:t>просто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большинство</a:t>
            </a:r>
            <a:r>
              <a:rPr lang="en-US" altLang="ru-RU"/>
              <a:t> </a:t>
            </a:r>
            <a:r>
              <a:rPr lang="en-US" altLang="en-US"/>
              <a:t>реакций</a:t>
            </a:r>
            <a:r>
              <a:rPr lang="en-US" altLang="ru-RU"/>
              <a:t> –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ионного</a:t>
            </a:r>
            <a:r>
              <a:rPr lang="en-US" altLang="ru-RU"/>
              <a:t> </a:t>
            </a:r>
            <a:r>
              <a:rPr lang="en-US" altLang="en-US"/>
              <a:t>обмена</a:t>
            </a:r>
            <a:r>
              <a:rPr lang="en-US" altLang="ru-RU"/>
              <a:t>, </a:t>
            </a:r>
            <a:r>
              <a:rPr lang="en-US" altLang="en-US"/>
              <a:t>то</a:t>
            </a:r>
            <a:r>
              <a:rPr lang="en-US" altLang="ru-RU"/>
              <a:t> </a:t>
            </a:r>
            <a:r>
              <a:rPr lang="en-US" altLang="en-US"/>
              <a:t>мы</a:t>
            </a:r>
            <a:r>
              <a:rPr lang="en-US" altLang="ru-RU"/>
              <a:t> </a:t>
            </a:r>
            <a:r>
              <a:rPr lang="en-US" altLang="en-US"/>
              <a:t>можем</a:t>
            </a:r>
            <a:r>
              <a:rPr lang="en-US" altLang="ru-RU"/>
              <a:t> </a:t>
            </a:r>
            <a:r>
              <a:rPr lang="en-US" altLang="en-US"/>
              <a:t>спокойно</a:t>
            </a:r>
            <a:r>
              <a:rPr lang="en-US" altLang="ru-RU"/>
              <a:t> </a:t>
            </a:r>
            <a:r>
              <a:rPr lang="en-US" altLang="en-US"/>
              <a:t>пользоваться</a:t>
            </a:r>
            <a:r>
              <a:rPr lang="en-US" altLang="ru-RU"/>
              <a:t> </a:t>
            </a:r>
            <a:r>
              <a:rPr lang="en-US" altLang="en-US"/>
              <a:t>таблице</a:t>
            </a:r>
            <a:r>
              <a:rPr lang="ru-RU" altLang="en-US"/>
              <a:t>й р</a:t>
            </a:r>
            <a:r>
              <a:rPr lang="en-US" altLang="en-US"/>
              <a:t>астворимости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цветами</a:t>
            </a:r>
            <a:r>
              <a:rPr lang="en-US" altLang="ru-RU"/>
              <a:t> </a:t>
            </a:r>
            <a:r>
              <a:rPr lang="en-US" altLang="en-US"/>
              <a:t>осадков</a:t>
            </a:r>
            <a:r>
              <a:rPr lang="en-US" altLang="ru-RU"/>
              <a:t> </a:t>
            </a:r>
            <a:r>
              <a:rPr lang="en-US" altLang="en-US"/>
              <a:t>все</a:t>
            </a:r>
            <a:r>
              <a:rPr lang="en-US" altLang="ru-RU"/>
              <a:t> </a:t>
            </a:r>
            <a:r>
              <a:rPr lang="en-US" altLang="en-US"/>
              <a:t>легко</a:t>
            </a:r>
            <a:r>
              <a:rPr lang="en-US" altLang="ru-RU"/>
              <a:t> – </a:t>
            </a:r>
            <a:r>
              <a:rPr lang="en-US" altLang="en-US"/>
              <a:t>есть</a:t>
            </a:r>
            <a:r>
              <a:rPr lang="en-US" altLang="ru-RU"/>
              <a:t> </a:t>
            </a:r>
            <a:r>
              <a:rPr lang="en-US" altLang="en-US"/>
              <a:t>список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его</a:t>
            </a:r>
            <a:r>
              <a:rPr lang="en-US" altLang="ru-RU"/>
              <a:t> </a:t>
            </a:r>
            <a:r>
              <a:rPr lang="en-US" altLang="en-US"/>
              <a:t>надо</a:t>
            </a:r>
            <a:r>
              <a:rPr lang="en-US" altLang="ru-RU"/>
              <a:t> </a:t>
            </a:r>
            <a:r>
              <a:rPr lang="en-US" altLang="en-US"/>
              <a:t>выучить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Советую</a:t>
            </a:r>
            <a:r>
              <a:rPr lang="en-US" altLang="ru-RU"/>
              <a:t> </a:t>
            </a:r>
            <a:r>
              <a:rPr lang="en-US" altLang="en-US"/>
              <a:t>учить</a:t>
            </a:r>
            <a:r>
              <a:rPr lang="en-US" altLang="ru-RU"/>
              <a:t> </a:t>
            </a:r>
            <a:r>
              <a:rPr lang="en-US" altLang="en-US"/>
              <a:t>вам</a:t>
            </a:r>
            <a:r>
              <a:rPr lang="en-US" altLang="ru-RU"/>
              <a:t> </a:t>
            </a:r>
            <a:r>
              <a:rPr lang="en-US" altLang="en-US"/>
              <a:t>лишь</a:t>
            </a:r>
            <a:r>
              <a:rPr lang="en-US" altLang="ru-RU"/>
              <a:t> </a:t>
            </a:r>
            <a:r>
              <a:rPr lang="en-US" altLang="en-US"/>
              <a:t>цветные</a:t>
            </a:r>
            <a:r>
              <a:rPr lang="en-US" altLang="ru-RU"/>
              <a:t> </a:t>
            </a:r>
            <a:r>
              <a:rPr lang="en-US" altLang="en-US"/>
              <a:t>осадки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большинство</a:t>
            </a:r>
            <a:r>
              <a:rPr lang="en-US" altLang="ru-RU"/>
              <a:t> </a:t>
            </a:r>
            <a:r>
              <a:rPr lang="en-US" altLang="en-US"/>
              <a:t>осадков</a:t>
            </a:r>
            <a:r>
              <a:rPr lang="en-US" altLang="ru-RU"/>
              <a:t> - </a:t>
            </a:r>
            <a:r>
              <a:rPr lang="en-US" altLang="en-US"/>
              <a:t>белые</a:t>
            </a:r>
            <a:r>
              <a:rPr lang="en-US" altLang="ru-RU"/>
              <a:t>. </a:t>
            </a:r>
            <a:r>
              <a:rPr lang="en-US" altLang="en-US"/>
              <a:t>Чтобы</a:t>
            </a:r>
            <a:r>
              <a:rPr lang="en-US" altLang="ru-RU"/>
              <a:t> </a:t>
            </a:r>
            <a:r>
              <a:rPr lang="en-US" altLang="en-US"/>
              <a:t>было</a:t>
            </a:r>
            <a:r>
              <a:rPr lang="en-US" altLang="ru-RU"/>
              <a:t> </a:t>
            </a:r>
            <a:r>
              <a:rPr lang="en-US" altLang="en-US"/>
              <a:t>проще</a:t>
            </a:r>
            <a:r>
              <a:rPr lang="en-US" altLang="ru-RU"/>
              <a:t>, </a:t>
            </a:r>
            <a:r>
              <a:rPr lang="en-US" altLang="en-US"/>
              <a:t>смотрим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картинку</a:t>
            </a:r>
            <a:r>
              <a:rPr lang="en-US" altLang="ru-RU"/>
              <a:t> </a:t>
            </a:r>
            <a:r>
              <a:rPr lang="en-US" altLang="en-US"/>
              <a:t>ниже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1031875"/>
            <a:ext cx="8425815" cy="58261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14400" y="0"/>
            <a:ext cx="10916285" cy="1049020"/>
          </a:xfrm>
        </p:spPr>
        <p:txBody>
          <a:bodyPr>
            <a:normAutofit fontScale="90000"/>
          </a:bodyPr>
          <a:p>
            <a:pPr algn="l"/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Содержательный блок «Химическая реакция»</a:t>
            </a:r>
            <a:b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ru-RU" sz="311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Задание 12. Условия и признаки протекания химических реакций.</a:t>
            </a:r>
            <a:endParaRPr lang="ru-RU" altLang="en-US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2" name="Рисунок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180" y="1534160"/>
            <a:ext cx="8201025" cy="51060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3556000" y="1049020"/>
            <a:ext cx="7030720" cy="2671445"/>
          </a:xfrm>
          <a:prstGeom prst="rect">
            <a:avLst/>
          </a:prstGeom>
        </p:spPr>
        <p:txBody>
          <a:bodyPr>
            <a:noAutofit/>
          </a:bodyPr>
          <a:p>
            <a:pPr marL="0" indent="0" defTabSz="444500"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Georgia" panose="02040502050405020303"/>
                <a:ea typeface="Times New Roman" panose="02020603050405020304"/>
              </a:rPr>
              <a:t>Основные цвета осадков, которые встречаются на ОГЭ.</a:t>
            </a:r>
            <a:endParaRPr lang="zh-CN" altLang="en-US" sz="1600">
              <a:latin typeface="Georgia" panose="02040502050405020303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10743</Words>
  <Application>WPS Presentation</Application>
  <PresentationFormat>宽屏</PresentationFormat>
  <Paragraphs>285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SimSun</vt:lpstr>
      <vt:lpstr>Wingdings</vt:lpstr>
      <vt:lpstr>Georgia</vt:lpstr>
      <vt:lpstr>Times New Roman</vt:lpstr>
      <vt:lpstr>Calibri</vt:lpstr>
      <vt:lpstr>Microsoft YaHei</vt:lpstr>
      <vt:lpstr>Arial Unicode MS</vt:lpstr>
      <vt:lpstr>Arial</vt:lpstr>
      <vt:lpstr>Arial-BoldMT</vt:lpstr>
      <vt:lpstr>Segoe Print</vt:lpstr>
      <vt:lpstr>TimesNewRomanPS-BoldMT</vt:lpstr>
      <vt:lpstr>TimesNewRomanPS-BoldItalicMT</vt:lpstr>
      <vt:lpstr>1_Office Theme</vt:lpstr>
      <vt:lpstr>PowerPoint 演示文稿</vt:lpstr>
      <vt:lpstr>PowerPoint 演示文稿</vt:lpstr>
      <vt:lpstr>PowerPoint 演示文稿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реакций.</vt:lpstr>
      <vt:lpstr>Содержательный блок «Химическая реакция» Задание 12. Условия и признаки протекания химических реакций</vt:lpstr>
      <vt:lpstr>Содержательный блок «Химическая реакция» Задание 12. Условия и признаки протекания химических реакций</vt:lpstr>
      <vt:lpstr>Содержательный блок «Химическая реакция» Задание 12. Условия и признаки протекания химических реакций</vt:lpstr>
      <vt:lpstr>Содержательный блок «Химическая реакция» Задание 12. Условия и признаки протекания химических реакций</vt:lpstr>
      <vt:lpstr>Содержательный блок «Химическая реакция» Задание 12. Условия и признаки протекания химических реакций</vt:lpstr>
      <vt:lpstr>PowerPoint 演示文稿</vt:lpstr>
      <vt:lpstr>PowerPoint 演示文稿</vt:lpstr>
      <vt:lpstr>Содержательный блок «Химическая реакция» Задание 12. Условия и признаки протекания химических реакций.</vt:lpstr>
      <vt:lpstr>PowerPoint 演示文稿</vt:lpstr>
      <vt:lpstr>PowerPoint 演示文稿</vt:lpstr>
      <vt:lpstr>PowerPoint 演示文稿</vt:lpstr>
      <vt:lpstr>Содержательный блок «Химическая реакция» Задание 17. Описание характера среды растворов кислот и щелочей с помощью индикаторов. Качественные реакции на ионы в растворе.</vt:lpstr>
      <vt:lpstr>PowerPoint 演示文稿</vt:lpstr>
      <vt:lpstr>PowerPoint 演示文稿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  <vt:lpstr>Содержательный блок «Химическая реакция» Задание 24 (ЕГЭ). Описание характера среды растворов кислот и щелочей с помощью индикаторов. Качественные реакции на ионы в растворе.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Фёдор</cp:lastModifiedBy>
  <cp:revision>14</cp:revision>
  <dcterms:created xsi:type="dcterms:W3CDTF">2025-07-23T00:59:00Z</dcterms:created>
  <dcterms:modified xsi:type="dcterms:W3CDTF">2025-10-21T21:25:44Z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1049-12.2.0.22549</vt:lpwstr>
  </property>
  <property fmtid="{D5CDD505-2E9C-101B-9397-08002B2CF9AE}" pid="3" name="ICV">
    <vt:lpwstr>344A898C210540A28E43021176DA165E_13</vt:lpwstr>
  </property>
</Properties>
</file>