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91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403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593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356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37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4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5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324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423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197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94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9FE62-BA4C-4917-A319-EB2873C7DBA9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2113E-852A-48A6-BC51-0FC5AC5C3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767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324036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Электролитическая диссоциация в заданиях ЕГЭ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30 ЕГЭ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499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4116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Избыточные коэффициенты могут получиться в </a:t>
            </a:r>
            <a:r>
              <a:rPr lang="ru-RU" b="1" dirty="0"/>
              <a:t>полном</a:t>
            </a:r>
            <a:r>
              <a:rPr lang="ru-RU" dirty="0"/>
              <a:t> ионном уравнении, в таком случае их надо </a:t>
            </a:r>
            <a:r>
              <a:rPr lang="ru-RU" b="1" dirty="0"/>
              <a:t>оставить</a:t>
            </a:r>
            <a:r>
              <a:rPr lang="ru-RU" dirty="0"/>
              <a:t>, не сокращать. При этом избыточных коэффициентов в молекулярном и сокращенном ионного уравнении быть </a:t>
            </a:r>
            <a:r>
              <a:rPr lang="ru-RU" b="1" dirty="0"/>
              <a:t>не должно</a:t>
            </a:r>
            <a:r>
              <a:rPr lang="ru-RU" dirty="0"/>
              <a:t>:</a:t>
            </a:r>
          </a:p>
          <a:p>
            <a:r>
              <a:rPr lang="ru-RU" dirty="0" smtClean="0"/>
              <a:t>2NaHCO₃ + 2KOH → </a:t>
            </a:r>
            <a:r>
              <a:rPr lang="ru-RU" dirty="0" err="1" smtClean="0"/>
              <a:t>Na₂CO</a:t>
            </a:r>
            <a:r>
              <a:rPr lang="ru-RU" dirty="0" smtClean="0"/>
              <a:t>₃ + K₂CO₃ + 2H₂O</a:t>
            </a:r>
          </a:p>
          <a:p>
            <a:r>
              <a:rPr lang="ru-RU" dirty="0" smtClean="0"/>
              <a:t>2Na⁺ + 2HCO₃⁻ + 2K⁺ + 2OH⁻ → 2Na⁺ + 2K⁺ + 2CO₃²⁻ + 2H₂O</a:t>
            </a:r>
          </a:p>
          <a:p>
            <a:r>
              <a:rPr lang="ru-RU" dirty="0" smtClean="0"/>
              <a:t>HCO₃⁻ + OH⁻ → CO₃²⁻ + H₂O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938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РИО с </a:t>
            </a:r>
            <a:r>
              <a:rPr lang="ru-RU" b="1" dirty="0"/>
              <a:t>аммиаком</a:t>
            </a:r>
            <a:r>
              <a:rPr lang="ru-RU" dirty="0"/>
              <a:t> в реагентах его можно записывать по-разному:</a:t>
            </a:r>
          </a:p>
          <a:p>
            <a:r>
              <a:rPr lang="en-US" dirty="0" err="1" smtClean="0"/>
              <a:t>CuCl</a:t>
            </a:r>
            <a:r>
              <a:rPr lang="en-US" dirty="0" smtClean="0"/>
              <a:t>₂ + 2NH₃ </a:t>
            </a:r>
            <a:r>
              <a:rPr lang="ru-RU" dirty="0" smtClean="0"/>
              <a:t>+ 2</a:t>
            </a:r>
            <a:r>
              <a:rPr lang="en-US" dirty="0" smtClean="0"/>
              <a:t>H₂</a:t>
            </a:r>
            <a:r>
              <a:rPr lang="ru-RU" dirty="0" smtClean="0"/>
              <a:t>О</a:t>
            </a:r>
            <a:r>
              <a:rPr lang="en-US" dirty="0" smtClean="0"/>
              <a:t> → Cu(OH)₂ + 2NH₄Cl</a:t>
            </a:r>
            <a:endParaRPr lang="ru-RU" dirty="0" smtClean="0"/>
          </a:p>
          <a:p>
            <a:r>
              <a:rPr lang="en-US" dirty="0" err="1" smtClean="0"/>
              <a:t>CuCl</a:t>
            </a:r>
            <a:r>
              <a:rPr lang="en-US" dirty="0" smtClean="0"/>
              <a:t>₂ + 2NH₃ · H₂O → Cu(OH)₂ + 2NH₄Cl</a:t>
            </a:r>
            <a:endParaRPr lang="ru-RU" dirty="0" smtClean="0"/>
          </a:p>
          <a:p>
            <a:r>
              <a:rPr lang="ru-RU" dirty="0" smtClean="0"/>
              <a:t>Если в продуктах получается</a:t>
            </a:r>
            <a:r>
              <a:rPr lang="ru-RU" dirty="0"/>
              <a:t> </a:t>
            </a:r>
            <a:r>
              <a:rPr lang="ru-RU" b="1" dirty="0"/>
              <a:t>неустойчивый</a:t>
            </a:r>
            <a:r>
              <a:rPr lang="ru-RU" dirty="0"/>
              <a:t> </a:t>
            </a:r>
            <a:r>
              <a:rPr lang="en-US" dirty="0"/>
              <a:t>NH₄OH, </a:t>
            </a:r>
            <a:r>
              <a:rPr lang="ru-RU" dirty="0"/>
              <a:t>то логично его записать уже </a:t>
            </a:r>
            <a:r>
              <a:rPr lang="ru-RU" b="1" dirty="0"/>
              <a:t>разложившимся</a:t>
            </a:r>
            <a:r>
              <a:rPr lang="ru-RU" dirty="0"/>
              <a:t>, как </a:t>
            </a:r>
            <a:r>
              <a:rPr lang="en-US" dirty="0"/>
              <a:t>H₂CO₃ </a:t>
            </a:r>
            <a:r>
              <a:rPr lang="ru-RU" dirty="0"/>
              <a:t>или </a:t>
            </a:r>
            <a:r>
              <a:rPr lang="en-US" dirty="0"/>
              <a:t>H₂SO₃:</a:t>
            </a:r>
          </a:p>
          <a:p>
            <a:r>
              <a:rPr lang="en-US" dirty="0" err="1" smtClean="0"/>
              <a:t>NH₄Cl</a:t>
            </a:r>
            <a:r>
              <a:rPr lang="en-US" dirty="0" smtClean="0"/>
              <a:t> + KOH → </a:t>
            </a:r>
            <a:r>
              <a:rPr lang="en-US" dirty="0" err="1" smtClean="0"/>
              <a:t>KCl</a:t>
            </a:r>
            <a:r>
              <a:rPr lang="en-US" dirty="0" smtClean="0"/>
              <a:t> + NH₃ + H₂O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18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21317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В жизни</a:t>
            </a:r>
            <a:r>
              <a:rPr lang="ru-RU" dirty="0"/>
              <a:t> раствор гидроксид кальция выглядит как </a:t>
            </a:r>
            <a:r>
              <a:rPr lang="ru-RU" b="1" dirty="0"/>
              <a:t>молоко</a:t>
            </a:r>
            <a:r>
              <a:rPr lang="ru-RU" dirty="0"/>
              <a:t>, потому что </a:t>
            </a:r>
            <a:r>
              <a:rPr lang="ru-RU" dirty="0" err="1"/>
              <a:t>Ca</a:t>
            </a:r>
            <a:r>
              <a:rPr lang="ru-RU" dirty="0"/>
              <a:t>(OH)₂ это </a:t>
            </a:r>
            <a:r>
              <a:rPr lang="ru-RU" b="1" dirty="0"/>
              <a:t>малорастворимое</a:t>
            </a:r>
            <a:r>
              <a:rPr lang="ru-RU" dirty="0"/>
              <a:t> вещество, но в ЕГЭ в большинстве случаев малорастворимые вещества считаются </a:t>
            </a:r>
            <a:r>
              <a:rPr lang="ru-RU" b="1" dirty="0"/>
              <a:t>растворимыми</a:t>
            </a:r>
            <a:r>
              <a:rPr lang="ru-RU" dirty="0"/>
              <a:t>. Составители на вебинарах </a:t>
            </a:r>
            <a:r>
              <a:rPr lang="ru-RU" b="1" dirty="0"/>
              <a:t>не раз</a:t>
            </a:r>
            <a:r>
              <a:rPr lang="ru-RU" dirty="0"/>
              <a:t> повторяли, что и </a:t>
            </a:r>
            <a:r>
              <a:rPr lang="ru-RU" dirty="0" err="1"/>
              <a:t>Ca</a:t>
            </a:r>
            <a:r>
              <a:rPr lang="ru-RU" dirty="0"/>
              <a:t>(OH)₂ тоже надо считать </a:t>
            </a:r>
            <a:r>
              <a:rPr lang="ru-RU" b="1" dirty="0"/>
              <a:t>растворимым</a:t>
            </a:r>
            <a:r>
              <a:rPr lang="ru-RU" dirty="0"/>
              <a:t>, но они же говорили, что если попадется РИО с </a:t>
            </a:r>
            <a:r>
              <a:rPr lang="ru-RU" b="1" dirty="0"/>
              <a:t>образованием</a:t>
            </a:r>
            <a:r>
              <a:rPr lang="ru-RU" dirty="0"/>
              <a:t> </a:t>
            </a:r>
            <a:r>
              <a:rPr lang="ru-RU" dirty="0" err="1"/>
              <a:t>Ca</a:t>
            </a:r>
            <a:r>
              <a:rPr lang="ru-RU" dirty="0"/>
              <a:t>(OH)₂, то его надо записывать в </a:t>
            </a:r>
            <a:r>
              <a:rPr lang="ru-RU" b="1" dirty="0"/>
              <a:t>недиссоциированном</a:t>
            </a:r>
            <a:r>
              <a:rPr lang="ru-RU" dirty="0"/>
              <a:t> виде:</a:t>
            </a:r>
          </a:p>
          <a:p>
            <a:r>
              <a:rPr lang="ru-RU" dirty="0" err="1" smtClean="0"/>
              <a:t>CaCl</a:t>
            </a:r>
            <a:r>
              <a:rPr lang="ru-RU" dirty="0" smtClean="0"/>
              <a:t>₂ + 2KOH → </a:t>
            </a:r>
            <a:r>
              <a:rPr lang="ru-RU" dirty="0" err="1" smtClean="0"/>
              <a:t>Ca</a:t>
            </a:r>
            <a:r>
              <a:rPr lang="ru-RU" dirty="0" smtClean="0"/>
              <a:t>(OH)₂ + 2KCl</a:t>
            </a:r>
          </a:p>
          <a:p>
            <a:r>
              <a:rPr lang="ru-RU" dirty="0" smtClean="0"/>
              <a:t>Ca²⁺ + 2Cl⁻ + 2K⁺ + 2OH⁻ → </a:t>
            </a:r>
            <a:r>
              <a:rPr lang="ru-RU" dirty="0" err="1" smtClean="0"/>
              <a:t>Ca</a:t>
            </a:r>
            <a:r>
              <a:rPr lang="ru-RU" dirty="0" smtClean="0"/>
              <a:t>(OH)₂ + 2K⁺ + 2Cl⁻</a:t>
            </a:r>
          </a:p>
          <a:p>
            <a:r>
              <a:rPr lang="ru-RU" dirty="0" smtClean="0"/>
              <a:t>А </a:t>
            </a:r>
            <a:r>
              <a:rPr lang="ru-RU" dirty="0"/>
              <a:t>если </a:t>
            </a:r>
            <a:r>
              <a:rPr lang="ru-RU" dirty="0" err="1"/>
              <a:t>Ca</a:t>
            </a:r>
            <a:r>
              <a:rPr lang="ru-RU" dirty="0"/>
              <a:t>(OH)₂ в </a:t>
            </a:r>
            <a:r>
              <a:rPr lang="ru-RU" b="1" dirty="0"/>
              <a:t>реагентах</a:t>
            </a:r>
            <a:r>
              <a:rPr lang="ru-RU" dirty="0"/>
              <a:t>, то его надо записывать уже в </a:t>
            </a:r>
            <a:r>
              <a:rPr lang="ru-RU" b="1" dirty="0" err="1"/>
              <a:t>диссоциированном</a:t>
            </a:r>
            <a:r>
              <a:rPr lang="ru-RU" dirty="0"/>
              <a:t> виде:</a:t>
            </a:r>
          </a:p>
          <a:p>
            <a:r>
              <a:rPr lang="ru-RU" dirty="0" err="1" smtClean="0"/>
              <a:t>Ca</a:t>
            </a:r>
            <a:r>
              <a:rPr lang="ru-RU" dirty="0" smtClean="0"/>
              <a:t>(OH)₂ + 2HCl → </a:t>
            </a:r>
            <a:r>
              <a:rPr lang="ru-RU" dirty="0" err="1" smtClean="0"/>
              <a:t>CaCl</a:t>
            </a:r>
            <a:r>
              <a:rPr lang="ru-RU" dirty="0" smtClean="0"/>
              <a:t>₂ + 2H₂O</a:t>
            </a:r>
          </a:p>
          <a:p>
            <a:r>
              <a:rPr lang="ru-RU" dirty="0" smtClean="0"/>
              <a:t>Ca²⁺ + 2OH⁻ + 2H⁺ + 2Cl⁻ → Ca²⁺ + 2Cl⁻ + 2H₂O</a:t>
            </a:r>
          </a:p>
          <a:p>
            <a:r>
              <a:rPr lang="ru-RU" dirty="0" smtClean="0"/>
              <a:t>Аналогично поступаем и с </a:t>
            </a:r>
            <a:r>
              <a:rPr lang="en-US" dirty="0" err="1"/>
              <a:t>Sr</a:t>
            </a:r>
            <a:r>
              <a:rPr lang="en-US" dirty="0"/>
              <a:t>(OH)</a:t>
            </a:r>
            <a:r>
              <a:rPr lang="en-US" baseline="-25000" dirty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0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Малорастворимые соли мы считаем нерастворимыми и на ионы не расписываем.</a:t>
            </a:r>
            <a:endParaRPr lang="ru-RU" dirty="0" smtClean="0"/>
          </a:p>
          <a:p>
            <a:r>
              <a:rPr lang="ru-RU" dirty="0" smtClean="0"/>
              <a:t>Соли</a:t>
            </a:r>
            <a:r>
              <a:rPr lang="ru-RU" dirty="0"/>
              <a:t>: </a:t>
            </a:r>
            <a:r>
              <a:rPr lang="en-US" dirty="0" err="1"/>
              <a:t>AgCl</a:t>
            </a:r>
            <a:r>
              <a:rPr lang="en-US" dirty="0"/>
              <a:t>, </a:t>
            </a:r>
            <a:r>
              <a:rPr lang="en-US" dirty="0" err="1"/>
              <a:t>AgBr</a:t>
            </a:r>
            <a:r>
              <a:rPr lang="en-US" dirty="0"/>
              <a:t>, </a:t>
            </a:r>
            <a:r>
              <a:rPr lang="en-US" dirty="0" err="1"/>
              <a:t>AgI</a:t>
            </a:r>
            <a:r>
              <a:rPr lang="en-US" dirty="0"/>
              <a:t>, CaF</a:t>
            </a:r>
            <a:r>
              <a:rPr lang="en-US" baseline="-25000" dirty="0"/>
              <a:t>2</a:t>
            </a:r>
            <a:r>
              <a:rPr lang="en-US" dirty="0"/>
              <a:t>, SrF</a:t>
            </a:r>
            <a:r>
              <a:rPr lang="en-US" baseline="-25000" dirty="0"/>
              <a:t>2</a:t>
            </a:r>
            <a:r>
              <a:rPr lang="en-US" dirty="0"/>
              <a:t>, BaF</a:t>
            </a:r>
            <a:r>
              <a:rPr lang="en-US" baseline="-25000" dirty="0"/>
              <a:t>2</a:t>
            </a:r>
            <a:r>
              <a:rPr lang="en-US" dirty="0"/>
              <a:t>, BaSO</a:t>
            </a:r>
            <a:r>
              <a:rPr lang="en-US" baseline="-25000" dirty="0"/>
              <a:t>4</a:t>
            </a:r>
            <a:r>
              <a:rPr lang="en-US" dirty="0"/>
              <a:t>, </a:t>
            </a:r>
            <a:r>
              <a:rPr lang="en-US" dirty="0" err="1"/>
              <a:t>CuS</a:t>
            </a:r>
            <a:r>
              <a:rPr lang="en-US" dirty="0"/>
              <a:t>, </a:t>
            </a:r>
            <a:endParaRPr lang="ru-RU" dirty="0" smtClean="0"/>
          </a:p>
          <a:p>
            <a:pPr marL="0" indent="0">
              <a:buNone/>
            </a:pPr>
            <a:r>
              <a:rPr lang="en-US" dirty="0" err="1" smtClean="0"/>
              <a:t>PbS</a:t>
            </a:r>
            <a:r>
              <a:rPr lang="en-US" dirty="0"/>
              <a:t>, </a:t>
            </a:r>
            <a:r>
              <a:rPr lang="en-US" dirty="0" err="1"/>
              <a:t>HgS</a:t>
            </a:r>
            <a:r>
              <a:rPr lang="en-US" dirty="0"/>
              <a:t>, Ag</a:t>
            </a:r>
            <a:r>
              <a:rPr lang="en-US" baseline="-25000" dirty="0"/>
              <a:t>2</a:t>
            </a:r>
            <a:r>
              <a:rPr lang="en-US" dirty="0"/>
              <a:t>S – </a:t>
            </a:r>
            <a:r>
              <a:rPr lang="ru-RU" dirty="0"/>
              <a:t>нерастворимы как в воде, так и растворах кислот, которые являются окислителями за счет ионов водорода.</a:t>
            </a:r>
          </a:p>
          <a:p>
            <a:r>
              <a:rPr lang="ru-RU" dirty="0" smtClean="0"/>
              <a:t>Соли</a:t>
            </a:r>
            <a:r>
              <a:rPr lang="ru-RU" dirty="0"/>
              <a:t> </a:t>
            </a:r>
            <a:r>
              <a:rPr lang="en-US" dirty="0" err="1"/>
              <a:t>FeS</a:t>
            </a:r>
            <a:r>
              <a:rPr lang="en-US" dirty="0"/>
              <a:t>, </a:t>
            </a:r>
            <a:r>
              <a:rPr lang="en-US" dirty="0" err="1"/>
              <a:t>MnS</a:t>
            </a:r>
            <a:r>
              <a:rPr lang="en-US" dirty="0"/>
              <a:t>, </a:t>
            </a:r>
            <a:r>
              <a:rPr lang="en-US" dirty="0" err="1"/>
              <a:t>ZnS</a:t>
            </a:r>
            <a:r>
              <a:rPr lang="en-US" dirty="0"/>
              <a:t>, BaCO</a:t>
            </a:r>
            <a:r>
              <a:rPr lang="en-US" baseline="-25000" dirty="0"/>
              <a:t>3</a:t>
            </a:r>
            <a:r>
              <a:rPr lang="en-US" dirty="0"/>
              <a:t>, Ca</a:t>
            </a:r>
            <a:r>
              <a:rPr lang="en-US" baseline="-25000" dirty="0"/>
              <a:t>3</a:t>
            </a:r>
            <a:r>
              <a:rPr lang="en-US" dirty="0"/>
              <a:t>(PO</a:t>
            </a:r>
            <a:r>
              <a:rPr lang="en-US" baseline="-25000" dirty="0"/>
              <a:t>4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, CaCO3, 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MgCO</a:t>
            </a:r>
            <a:r>
              <a:rPr lang="en-US" baseline="-25000" dirty="0" smtClean="0"/>
              <a:t>3</a:t>
            </a:r>
            <a:r>
              <a:rPr lang="en-US" dirty="0"/>
              <a:t> </a:t>
            </a:r>
            <a:r>
              <a:rPr lang="ru-RU" dirty="0"/>
              <a:t>нерастворимы в воде, но растворимы в кислотах.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345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написании заряда иона на первом месте пишут цифру, а на втором знак «+» или </a:t>
            </a:r>
            <a:r>
              <a:rPr lang="ru-RU" dirty="0" smtClean="0"/>
              <a:t>«-».</a:t>
            </a:r>
          </a:p>
          <a:p>
            <a:r>
              <a:rPr lang="en-US" dirty="0"/>
              <a:t>Na</a:t>
            </a:r>
            <a:r>
              <a:rPr lang="en-US" baseline="30000" dirty="0"/>
              <a:t>1</a:t>
            </a:r>
            <a:r>
              <a:rPr lang="en-US" baseline="30000" dirty="0" smtClean="0"/>
              <a:t>+ </a:t>
            </a:r>
            <a:r>
              <a:rPr lang="en-US" dirty="0" smtClean="0"/>
              <a:t> - </a:t>
            </a:r>
            <a:r>
              <a:rPr lang="ru-RU" dirty="0" smtClean="0">
                <a:solidFill>
                  <a:srgbClr val="FF0000"/>
                </a:solidFill>
              </a:rPr>
              <a:t>так неправильно</a:t>
            </a:r>
          </a:p>
          <a:p>
            <a:r>
              <a:rPr lang="en-US" dirty="0" smtClean="0"/>
              <a:t>Na</a:t>
            </a:r>
            <a:r>
              <a:rPr lang="en-US" baseline="30000" dirty="0" smtClean="0"/>
              <a:t>+</a:t>
            </a:r>
            <a:r>
              <a:rPr lang="ru-RU" baseline="30000" dirty="0" smtClean="0"/>
              <a:t>   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00B050"/>
                </a:solidFill>
              </a:rPr>
              <a:t>так правильно</a:t>
            </a:r>
            <a:endParaRPr lang="ru-RU" dirty="0"/>
          </a:p>
          <a:p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-2     </a:t>
            </a:r>
            <a:r>
              <a:rPr lang="en-US" dirty="0" smtClean="0"/>
              <a:t> - </a:t>
            </a:r>
            <a:r>
              <a:rPr lang="ru-RU" dirty="0" smtClean="0">
                <a:solidFill>
                  <a:srgbClr val="FF0000"/>
                </a:solidFill>
              </a:rPr>
              <a:t>так неправильно</a:t>
            </a:r>
            <a:endParaRPr lang="ru-RU" dirty="0"/>
          </a:p>
          <a:p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2</a:t>
            </a:r>
            <a:r>
              <a:rPr lang="ru-RU" baseline="30000" dirty="0" smtClean="0"/>
              <a:t>-    </a:t>
            </a:r>
            <a:r>
              <a:rPr lang="ru-RU" dirty="0" smtClean="0"/>
              <a:t>  - </a:t>
            </a:r>
            <a:r>
              <a:rPr lang="ru-RU" dirty="0" smtClean="0">
                <a:solidFill>
                  <a:srgbClr val="00B050"/>
                </a:solidFill>
              </a:rPr>
              <a:t>так правильно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12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1. если видим КИСЛОТУ, то определяем сильная она или слабая.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</a:t>
            </a:r>
            <a:r>
              <a:rPr lang="ru-RU" dirty="0"/>
              <a:t> кислота </a:t>
            </a:r>
            <a:r>
              <a:rPr lang="ru-RU" b="1" dirty="0"/>
              <a:t>сильная</a:t>
            </a:r>
            <a:r>
              <a:rPr lang="ru-RU" dirty="0"/>
              <a:t>, то мы ее </a:t>
            </a:r>
            <a:r>
              <a:rPr lang="ru-RU" b="1" dirty="0" smtClean="0"/>
              <a:t>записываем в виде </a:t>
            </a:r>
            <a:r>
              <a:rPr lang="ru-RU" dirty="0" smtClean="0"/>
              <a:t>ионов: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/>
              <a:t>H₂SO₄ = 2H⁺ + SO₄²⁻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</a:t>
            </a:r>
            <a:r>
              <a:rPr lang="ru-RU" dirty="0"/>
              <a:t> кислота </a:t>
            </a:r>
            <a:r>
              <a:rPr lang="ru-RU" b="1" dirty="0"/>
              <a:t>слабая</a:t>
            </a:r>
            <a:r>
              <a:rPr lang="ru-RU" dirty="0"/>
              <a:t>, то мы ее </a:t>
            </a:r>
            <a:r>
              <a:rPr lang="ru-RU" b="1" dirty="0" smtClean="0"/>
              <a:t>записываем в молекулярном </a:t>
            </a:r>
            <a:r>
              <a:rPr lang="ru-RU" dirty="0" smtClean="0"/>
              <a:t>виде: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/>
              <a:t>HNO₂ ≠</a:t>
            </a:r>
          </a:p>
          <a:p>
            <a:r>
              <a:rPr lang="ru-RU" dirty="0"/>
              <a:t>2. если видим вещество с ...OH, то определяем сильное оно или слабое.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оно </a:t>
            </a:r>
            <a:r>
              <a:rPr lang="ru-RU" b="1" dirty="0"/>
              <a:t>сильное</a:t>
            </a:r>
            <a:r>
              <a:rPr lang="ru-RU" dirty="0"/>
              <a:t>, то мы его </a:t>
            </a:r>
            <a:r>
              <a:rPr lang="ru-RU" b="1" dirty="0" smtClean="0"/>
              <a:t>записываем в виде ионов</a:t>
            </a:r>
            <a:r>
              <a:rPr lang="ru-RU" dirty="0" smtClean="0"/>
              <a:t>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err="1"/>
              <a:t>Ba</a:t>
            </a:r>
            <a:r>
              <a:rPr lang="ru-RU" dirty="0"/>
              <a:t>(OH)₂ = Ba²⁺+ 2OH⁻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o если оно </a:t>
            </a:r>
            <a:r>
              <a:rPr lang="ru-RU" b="1" dirty="0"/>
              <a:t>слабое</a:t>
            </a:r>
            <a:r>
              <a:rPr lang="ru-RU" dirty="0"/>
              <a:t>, то мы его </a:t>
            </a:r>
            <a:r>
              <a:rPr lang="ru-RU" b="1" dirty="0" smtClean="0"/>
              <a:t>записываем в молекулярном виде</a:t>
            </a:r>
            <a:r>
              <a:rPr lang="ru-RU" dirty="0" smtClean="0"/>
              <a:t>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err="1"/>
              <a:t>Cu</a:t>
            </a:r>
            <a:r>
              <a:rPr lang="ru-RU" dirty="0"/>
              <a:t>(OH)₂ </a:t>
            </a:r>
            <a:r>
              <a:rPr lang="ru-RU" dirty="0" smtClean="0"/>
              <a:t>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15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3. если видим СОЛЬ, то смотрим в таблицу растворимости.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соль </a:t>
            </a:r>
            <a:r>
              <a:rPr lang="ru-RU" b="1" dirty="0"/>
              <a:t>растворимая</a:t>
            </a:r>
            <a:r>
              <a:rPr lang="ru-RU" dirty="0"/>
              <a:t> (Р), то мы ее </a:t>
            </a:r>
            <a:r>
              <a:rPr lang="ru-RU" b="1" dirty="0" smtClean="0"/>
              <a:t>записываем в виде ионов</a:t>
            </a:r>
            <a:r>
              <a:rPr lang="ru-RU" dirty="0" smtClean="0"/>
              <a:t>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err="1"/>
              <a:t>Na₂SO</a:t>
            </a:r>
            <a:r>
              <a:rPr lang="ru-RU" dirty="0"/>
              <a:t>₄ = 2Na⁺+ SO₄²⁻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/>
              <a:t>Na</a:t>
            </a:r>
            <a:r>
              <a:rPr lang="ru-RU" dirty="0"/>
              <a:t>₂[</a:t>
            </a:r>
            <a:r>
              <a:rPr lang="ru-RU" dirty="0" err="1"/>
              <a:t>Zn</a:t>
            </a:r>
            <a:r>
              <a:rPr lang="ru-RU" dirty="0"/>
              <a:t>(OH)₄] = 2Na⁺+ [</a:t>
            </a:r>
            <a:r>
              <a:rPr lang="ru-RU" dirty="0" err="1"/>
              <a:t>Zn</a:t>
            </a:r>
            <a:r>
              <a:rPr lang="ru-RU" dirty="0"/>
              <a:t>(OH)₄]²⁻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FF0000"/>
                </a:solidFill>
              </a:rPr>
              <a:t>❗️</a:t>
            </a:r>
            <a:r>
              <a:rPr lang="ru-RU" dirty="0" err="1"/>
              <a:t>NaHS</a:t>
            </a:r>
            <a:r>
              <a:rPr lang="ru-RU" dirty="0"/>
              <a:t> = </a:t>
            </a:r>
            <a:r>
              <a:rPr lang="ru-RU" dirty="0" err="1"/>
              <a:t>Na</a:t>
            </a:r>
            <a:r>
              <a:rPr lang="ru-RU" dirty="0"/>
              <a:t>⁺+ HS⁻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rgbClr val="FF0000"/>
                </a:solidFill>
              </a:rPr>
              <a:t>❗️</a:t>
            </a:r>
            <a:r>
              <a:rPr lang="ru-RU" dirty="0" err="1"/>
              <a:t>Ca</a:t>
            </a:r>
            <a:r>
              <a:rPr lang="ru-RU" dirty="0"/>
              <a:t>(HCO₃)₂ = Ca²⁺+ 2HCO₃⁻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соль </a:t>
            </a:r>
            <a:r>
              <a:rPr lang="ru-RU" b="1" dirty="0"/>
              <a:t>нерастворимая</a:t>
            </a:r>
            <a:r>
              <a:rPr lang="ru-RU" dirty="0"/>
              <a:t> (Н, М), то мы ее </a:t>
            </a:r>
            <a:r>
              <a:rPr lang="ru-RU" b="1" dirty="0" smtClean="0"/>
              <a:t>записываем в молекулярном виде</a:t>
            </a:r>
            <a:r>
              <a:rPr lang="ru-RU" dirty="0" smtClean="0"/>
              <a:t>: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err="1"/>
              <a:t>CaCO</a:t>
            </a:r>
            <a:r>
              <a:rPr lang="ru-RU" dirty="0"/>
              <a:t>₃ ≠</a:t>
            </a:r>
          </a:p>
          <a:p>
            <a:r>
              <a:rPr lang="ru-RU" dirty="0"/>
              <a:t>4. H₂O </a:t>
            </a:r>
            <a:r>
              <a:rPr lang="ru-RU" dirty="0" smtClean="0"/>
              <a:t>всегда записываем в молекулярном виде.</a:t>
            </a:r>
            <a:endParaRPr lang="ru-RU" dirty="0"/>
          </a:p>
          <a:p>
            <a:r>
              <a:rPr lang="ru-RU" dirty="0"/>
              <a:t>5. если в результате реакции образуются </a:t>
            </a:r>
            <a:r>
              <a:rPr lang="ru-RU" dirty="0" err="1"/>
              <a:t>неэлектролиты</a:t>
            </a:r>
            <a:r>
              <a:rPr lang="ru-RU" dirty="0"/>
              <a:t> (CO₂, SO₂), то мы их тоже </a:t>
            </a:r>
            <a:r>
              <a:rPr lang="ru-RU" dirty="0" smtClean="0"/>
              <a:t>оставляем в молекулярном виде.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7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Работаем экспертами: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Оценка 0б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81150"/>
            <a:ext cx="8352372" cy="1919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48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Работаем экспертами: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Оценка 1б</a:t>
            </a:r>
            <a:endParaRPr lang="ru-RU" dirty="0"/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92909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19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Работаем экспертами: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Оценка 2б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89425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73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2100"/>
            <a:ext cx="8478352" cy="287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28" y="4591415"/>
            <a:ext cx="8712968" cy="123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02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Работаем экспертами: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6916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400" dirty="0" smtClean="0"/>
              <a:t>Хлорид цинка, гидроксид натрия, перманганат калия, серная кислота, сульфат железа (</a:t>
            </a:r>
            <a:r>
              <a:rPr lang="en-US" sz="2400" dirty="0" smtClean="0"/>
              <a:t>II</a:t>
            </a:r>
            <a:r>
              <a:rPr lang="ru-RU" sz="2400" dirty="0" smtClean="0"/>
              <a:t>). Допустимо использование водных растворов веществ.</a:t>
            </a:r>
          </a:p>
          <a:p>
            <a:r>
              <a:rPr lang="ru-RU" sz="2400" dirty="0" smtClean="0"/>
              <a:t>Из предложенного перечня выберите два вещества, между которыми возможна реакция ионного обмена, протекающая с образованием нерастворимого основания.</a:t>
            </a:r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 smtClean="0"/>
              <a:t>Оценка 0б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23" y="4581128"/>
            <a:ext cx="815113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33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Autofit/>
          </a:bodyPr>
          <a:lstStyle/>
          <a:p>
            <a:r>
              <a:rPr lang="ru-RU" sz="23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300" dirty="0" smtClean="0"/>
              <a:t>Хлорид цинка, гидроксид натрия, перманганат калия, серная кислота, сульфат железа (</a:t>
            </a:r>
            <a:r>
              <a:rPr lang="en-US" sz="2300" dirty="0" smtClean="0"/>
              <a:t>II</a:t>
            </a:r>
            <a:r>
              <a:rPr lang="ru-RU" sz="2300" dirty="0" smtClean="0"/>
              <a:t>), нитрит калия. Допустимо использование водных растворов веществ.</a:t>
            </a:r>
          </a:p>
          <a:p>
            <a:r>
              <a:rPr lang="ru-RU" sz="2300" dirty="0" smtClean="0"/>
              <a:t>Из предложенного перечня выберите два вещества, между которыми возможна реакция ионного обмена, протекающая с образованием двух солей. Запишите молекулярное, полное и сокращённое ионные уравнения этой реакции. </a:t>
            </a:r>
          </a:p>
          <a:p>
            <a:endParaRPr lang="ru-RU" sz="23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58" y="4653136"/>
            <a:ext cx="828484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58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300" dirty="0" smtClean="0"/>
              <a:t>Хлорид магния, гидроксид натрия, перманганат калия, серная кислота, дигидрофосфат натрия, </a:t>
            </a:r>
            <a:r>
              <a:rPr lang="ru-RU" sz="2300" dirty="0" err="1" smtClean="0"/>
              <a:t>фосфин</a:t>
            </a:r>
            <a:r>
              <a:rPr lang="ru-RU" sz="2300" dirty="0" smtClean="0"/>
              <a:t>. Допустимо использование водных растворов веществ.</a:t>
            </a:r>
          </a:p>
          <a:p>
            <a:r>
              <a:rPr lang="ru-RU" sz="2300" dirty="0" smtClean="0"/>
              <a:t>Из предложенного перечня выберите два вещества, между которыми возможна реакция ионного обмена, протекающая с образованием двух солей.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8140458" cy="1678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12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300" dirty="0" smtClean="0"/>
              <a:t>Хлорид бария, гидроксид натрия, перманганат калия, соляная кислота, силикат натрия, пероксид водорода. Допустимо использование водных растворов веществ.</a:t>
            </a:r>
          </a:p>
          <a:p>
            <a:r>
              <a:rPr lang="ru-RU" sz="2300" dirty="0" smtClean="0"/>
              <a:t>Из предложенного перечня выберите два вещества, между которыми возможна реакция ионного обмена, протекающая с образованием нерастворимого гидроксида.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13175"/>
            <a:ext cx="6696744" cy="176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63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257" y="10277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257" y="980728"/>
            <a:ext cx="8229600" cy="4525963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500" dirty="0" smtClean="0"/>
              <a:t>Гидросульфат калия, гидроксид бария, </a:t>
            </a:r>
            <a:r>
              <a:rPr lang="ru-RU" sz="2500" dirty="0" err="1" smtClean="0"/>
              <a:t>фосфин</a:t>
            </a:r>
            <a:r>
              <a:rPr lang="ru-RU" sz="2500" dirty="0" smtClean="0"/>
              <a:t>, азотная кислота, сульфид меди (</a:t>
            </a:r>
            <a:r>
              <a:rPr lang="en-US" sz="2500" dirty="0" smtClean="0"/>
              <a:t>II</a:t>
            </a:r>
            <a:r>
              <a:rPr lang="ru-RU" sz="2500" dirty="0" smtClean="0"/>
              <a:t>), гидроксид алюминия. Допустимо использование водных растворов веществ.</a:t>
            </a:r>
          </a:p>
          <a:p>
            <a:r>
              <a:rPr lang="ru-RU" sz="2500" dirty="0" smtClean="0"/>
              <a:t>Из предложенного перечня выберите два вещества, между которыми возможна реакция ионного обмена, протекающая без видимых признаков.</a:t>
            </a:r>
            <a:r>
              <a:rPr lang="ru-RU" sz="2800" dirty="0" smtClean="0"/>
              <a:t> </a:t>
            </a:r>
            <a:r>
              <a:rPr lang="ru-RU" sz="2300" dirty="0" smtClean="0"/>
              <a:t>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9" y="5020355"/>
            <a:ext cx="75723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78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277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500" dirty="0" smtClean="0"/>
              <a:t>Гидрокарбонат калия, гидроксид бария, нитрат алюминия, азотная кислота, сульфид меди (</a:t>
            </a:r>
            <a:r>
              <a:rPr lang="en-US" sz="2500" dirty="0" smtClean="0"/>
              <a:t>II</a:t>
            </a:r>
            <a:r>
              <a:rPr lang="ru-RU" sz="2500" dirty="0" smtClean="0"/>
              <a:t>), оксид фосфора (</a:t>
            </a:r>
            <a:r>
              <a:rPr lang="en-US" sz="2500" dirty="0" smtClean="0"/>
              <a:t>V</a:t>
            </a:r>
            <a:r>
              <a:rPr lang="ru-RU" sz="2500" dirty="0" smtClean="0"/>
              <a:t>). Допустимо использование водных растворов веществ.</a:t>
            </a:r>
          </a:p>
          <a:p>
            <a:r>
              <a:rPr lang="ru-RU" sz="2500" dirty="0" smtClean="0"/>
              <a:t>Из предложенного перечня выберите кислую соль и вещество, между которыми возможна реакция ионного обмена, протекающая с образованием осадка и образование газа.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220402"/>
            <a:ext cx="6764213" cy="162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30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609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500" dirty="0"/>
              <a:t>О</a:t>
            </a:r>
            <a:r>
              <a:rPr lang="ru-RU" sz="2500" dirty="0" smtClean="0"/>
              <a:t>ксид </a:t>
            </a:r>
            <a:r>
              <a:rPr lang="ru-RU" sz="2500" dirty="0" smtClean="0"/>
              <a:t>серы (</a:t>
            </a:r>
            <a:r>
              <a:rPr lang="en-US" sz="2500" dirty="0" smtClean="0"/>
              <a:t>IV</a:t>
            </a:r>
            <a:r>
              <a:rPr lang="ru-RU" sz="2500" dirty="0" smtClean="0"/>
              <a:t>), гидроксид магния, перманганат калия, </a:t>
            </a:r>
            <a:r>
              <a:rPr lang="ru-RU" sz="2500" dirty="0" err="1" smtClean="0"/>
              <a:t>бромоводородная</a:t>
            </a:r>
            <a:r>
              <a:rPr lang="ru-RU" sz="2500" dirty="0" smtClean="0"/>
              <a:t> кислота, аммиак, гидроксид железа (</a:t>
            </a:r>
            <a:r>
              <a:rPr lang="en-US" sz="2500" dirty="0" smtClean="0"/>
              <a:t>III</a:t>
            </a:r>
            <a:r>
              <a:rPr lang="ru-RU" sz="2500" dirty="0" smtClean="0"/>
              <a:t>). Допустимо использование водных растворов веществ.</a:t>
            </a:r>
          </a:p>
          <a:p>
            <a:r>
              <a:rPr lang="ru-RU" sz="2500" dirty="0" smtClean="0"/>
              <a:t>Из предложенного перечня выберите два вещества, между которыми возможна реакция ионного обмена, протекающая с растворением белого осадка.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38750"/>
            <a:ext cx="6372225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4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277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4525963"/>
          </a:xfrm>
        </p:spPr>
        <p:txBody>
          <a:bodyPr>
            <a:normAutofit/>
          </a:bodyPr>
          <a:lstStyle/>
          <a:p>
            <a:r>
              <a:rPr lang="ru-RU" sz="2500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sz="2500" dirty="0" smtClean="0"/>
              <a:t>Нитрит натрия, гидроксид натрия, перманганат натрия, серная кислота, гидрокарбонат бария, гидрокарбонат магния. Допустимо использование водных растворов веществ.</a:t>
            </a:r>
          </a:p>
          <a:p>
            <a:r>
              <a:rPr lang="ru-RU" sz="2500" dirty="0" smtClean="0"/>
              <a:t>Из предложенного перечня выберите два вещества, между которыми возможна реакция ионного обмена, протекающая с образованием газа, осадок при этом не образуется.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77" y="4912318"/>
            <a:ext cx="819295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5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smtClean="0"/>
              <a:t>Аммиак, гидросульфат лития, перманганат калия, нитрат стронция, сульфит натрия, йод.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кислую соль и веществ, между которыми возможна реакция ионного обмена, протекающая с образованием осадка.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69160"/>
            <a:ext cx="80772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86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smtClean="0"/>
              <a:t>Гидрофосфат калия, гидроксид натрия, перманганат калия, </a:t>
            </a:r>
            <a:r>
              <a:rPr lang="ru-RU" dirty="0" err="1" smtClean="0"/>
              <a:t>хлороводород</a:t>
            </a:r>
            <a:r>
              <a:rPr lang="ru-RU" dirty="0" smtClean="0"/>
              <a:t>, гидроксид железа (</a:t>
            </a:r>
            <a:r>
              <a:rPr lang="en-US" dirty="0" smtClean="0"/>
              <a:t>III</a:t>
            </a:r>
            <a:r>
              <a:rPr lang="ru-RU" dirty="0" smtClean="0"/>
              <a:t>), сульфит кальция, нитрат марганца (</a:t>
            </a:r>
            <a:r>
              <a:rPr lang="en-US" dirty="0" smtClean="0"/>
              <a:t>II</a:t>
            </a:r>
            <a:r>
              <a:rPr lang="ru-RU" dirty="0" smtClean="0"/>
              <a:t>).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кислую соль и вещество, между которыми возможна реакция ионного обмена, которая не сопровождается видимыми признаками.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5013176"/>
            <a:ext cx="758198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12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Не первый год в формулировку условий задания 30 </a:t>
            </a:r>
            <a:r>
              <a:rPr lang="ru-RU" dirty="0" smtClean="0">
                <a:solidFill>
                  <a:srgbClr val="FF0000"/>
                </a:solidFill>
              </a:rPr>
              <a:t>включены уточнения, ограничивающие вариативность химических реакций</a:t>
            </a:r>
            <a:r>
              <a:rPr lang="ru-RU" dirty="0" smtClean="0"/>
              <a:t>, которые можно составить из предложенного перечня веществ. </a:t>
            </a:r>
          </a:p>
          <a:p>
            <a:r>
              <a:rPr lang="ru-RU" dirty="0" smtClean="0"/>
              <a:t>Эти уточнения конкретизируют признаки протекания реакций (или их отсутствие), состав, класс/группу вещества, вступающего в реакцию или образующегося в результате неё,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1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smtClean="0"/>
              <a:t>Хлорид натрия, карбонат аммония, сероводород, дихромат калия, серная кислота, сульфат железа (</a:t>
            </a:r>
            <a:r>
              <a:rPr lang="en-US" dirty="0" smtClean="0"/>
              <a:t>II</a:t>
            </a:r>
            <a:r>
              <a:rPr lang="ru-RU" dirty="0" smtClean="0"/>
              <a:t>).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два вещества, между которыми возможна реакция ионного обмена, протекающая с образованием нерастворимого основания.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5085184"/>
            <a:ext cx="702945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1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smtClean="0"/>
              <a:t>Бромид кальция, гидрофосфат аммония, перманганат калия, серная кислота, нитрат калия, медь.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две соли, между которыми возможна реакция ионного обмена, протекающая с образованием осадка.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29200"/>
            <a:ext cx="80581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17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err="1" smtClean="0"/>
              <a:t>Бромоводород</a:t>
            </a:r>
            <a:r>
              <a:rPr lang="ru-RU" dirty="0" smtClean="0"/>
              <a:t>, гидросульфат калия, перманганат калия, графит, нитрат серебра, ацетат бария.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два вещества, между которыми возможна реакция ионного обмена, протекающая с образованием белого осадка.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57192"/>
            <a:ext cx="7467600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277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/>
              <a:t>О</a:t>
            </a:r>
            <a:r>
              <a:rPr lang="ru-RU" dirty="0" smtClean="0"/>
              <a:t>ксид </a:t>
            </a:r>
            <a:r>
              <a:rPr lang="ru-RU" dirty="0" smtClean="0"/>
              <a:t>хрома (</a:t>
            </a:r>
            <a:r>
              <a:rPr lang="en-US" dirty="0" smtClean="0"/>
              <a:t>III</a:t>
            </a:r>
            <a:r>
              <a:rPr lang="ru-RU" dirty="0" smtClean="0"/>
              <a:t>), гидрокарбонат натрия, дихромат аммония, серная кислота, хлорид железа (</a:t>
            </a:r>
            <a:r>
              <a:rPr lang="en-US" dirty="0" smtClean="0"/>
              <a:t>III</a:t>
            </a:r>
            <a:r>
              <a:rPr lang="ru-RU" dirty="0" smtClean="0"/>
              <a:t>), графит.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два вещества, между которыми возможна реакция ионного обмена, протекающая с образованием осадка и газа.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57192"/>
            <a:ext cx="737235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13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Тренировочные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выполнения заданий 29 и 30 используйте следующий перечень веществ:</a:t>
            </a:r>
          </a:p>
          <a:p>
            <a:r>
              <a:rPr lang="ru-RU" dirty="0" smtClean="0"/>
              <a:t>Сероводород, карбонат аммония, хлорид натрия, дихромат калия, серная кислота, сульфат железа (</a:t>
            </a:r>
            <a:r>
              <a:rPr lang="en-US" dirty="0" smtClean="0"/>
              <a:t>II</a:t>
            </a:r>
            <a:r>
              <a:rPr lang="ru-RU" dirty="0" smtClean="0"/>
              <a:t>). Допустимо использование водных растворов веществ.</a:t>
            </a:r>
          </a:p>
          <a:p>
            <a:r>
              <a:rPr lang="ru-RU" dirty="0" smtClean="0"/>
              <a:t>Из предложенного перечня выберите два сильных электролита, между которыми возможна реакция ионного обмена, протекающая с образованием осадка. Запишите молекулярное, полное и сокращённое ионные уравнения этой реакции. </a:t>
            </a:r>
          </a:p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124450"/>
            <a:ext cx="706755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2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Вот как выглядит задание в демоверсии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" y="1700808"/>
            <a:ext cx="83058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8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Решение задания и критерии его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0960" cy="394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25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Главные правила: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9329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/>
              <a:t>1</a:t>
            </a:r>
            <a:r>
              <a:rPr lang="ru-RU" sz="2400" dirty="0"/>
              <a:t>. Реакция протекает </a:t>
            </a:r>
            <a:r>
              <a:rPr lang="ru-RU" sz="2400" b="1" dirty="0"/>
              <a:t>без изменения степени окисления </a:t>
            </a:r>
            <a:r>
              <a:rPr lang="ru-RU" sz="2400" dirty="0"/>
              <a:t>элементов;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2. Слева в реакцию берем </a:t>
            </a:r>
            <a:r>
              <a:rPr lang="ru-RU" sz="2400" b="1" dirty="0"/>
              <a:t>только электролиты</a:t>
            </a:r>
            <a:r>
              <a:rPr lang="ru-RU" sz="2400" dirty="0"/>
              <a:t>;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3. </a:t>
            </a:r>
            <a:r>
              <a:rPr lang="ru-RU" sz="2400" b="1" dirty="0"/>
              <a:t>Электролиты: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-кислоты (неорганические, органические)</a:t>
            </a:r>
            <a:br>
              <a:rPr lang="ru-RU" sz="2400" dirty="0"/>
            </a:br>
            <a:r>
              <a:rPr lang="ru-RU" sz="2400" dirty="0"/>
              <a:t>-основания (амфотерные гидроксиды)</a:t>
            </a:r>
            <a:br>
              <a:rPr lang="ru-RU" sz="2400" dirty="0"/>
            </a:br>
            <a:r>
              <a:rPr lang="ru-RU" sz="2400" dirty="0"/>
              <a:t>-соли</a:t>
            </a:r>
            <a:br>
              <a:rPr lang="ru-RU" sz="2400" dirty="0"/>
            </a:br>
            <a:r>
              <a:rPr lang="ru-RU" sz="2400" dirty="0"/>
              <a:t>-вода</a:t>
            </a:r>
          </a:p>
          <a:p>
            <a:pPr>
              <a:spcBef>
                <a:spcPts val="0"/>
              </a:spcBef>
            </a:pPr>
            <a:r>
              <a:rPr lang="ru-RU" sz="2400" dirty="0"/>
              <a:t>4. </a:t>
            </a:r>
            <a:r>
              <a:rPr lang="ru-RU" sz="2400" b="1" dirty="0"/>
              <a:t>Сильные</a:t>
            </a:r>
            <a:r>
              <a:rPr lang="ru-RU" sz="2400" dirty="0"/>
              <a:t> электролиты:</a:t>
            </a:r>
            <a:br>
              <a:rPr lang="ru-RU" sz="2400" dirty="0"/>
            </a:br>
            <a:r>
              <a:rPr lang="ru-RU" sz="2400" dirty="0"/>
              <a:t>-сильные кислоты</a:t>
            </a:r>
            <a:br>
              <a:rPr lang="ru-RU" sz="2400" dirty="0"/>
            </a:br>
            <a:r>
              <a:rPr lang="ru-RU" sz="2400" dirty="0"/>
              <a:t>-сильные основания</a:t>
            </a:r>
            <a:br>
              <a:rPr lang="ru-RU" sz="2400" dirty="0"/>
            </a:br>
            <a:r>
              <a:rPr lang="ru-RU" sz="2400" dirty="0"/>
              <a:t>-соли (и растворимые, и нерастворимые)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*обращаю внимание на то, что нерастворимые соли по своей классификации являются сильными электролитами! Да, мы </a:t>
            </a:r>
            <a:r>
              <a:rPr lang="ru-RU" sz="2400" i="1" dirty="0">
                <a:solidFill>
                  <a:srgbClr val="FF0000"/>
                </a:solidFill>
              </a:rPr>
              <a:t>не </a:t>
            </a:r>
            <a:r>
              <a:rPr lang="ru-RU" sz="2400" i="1" dirty="0" smtClean="0">
                <a:solidFill>
                  <a:srgbClr val="FF0000"/>
                </a:solidFill>
              </a:rPr>
              <a:t>записываем </a:t>
            </a:r>
            <a:r>
              <a:rPr lang="ru-RU" sz="2400" i="1" dirty="0">
                <a:solidFill>
                  <a:srgbClr val="FF0000"/>
                </a:solidFill>
              </a:rPr>
              <a:t>их </a:t>
            </a:r>
            <a:r>
              <a:rPr lang="ru-RU" sz="2400" i="1" dirty="0" smtClean="0">
                <a:solidFill>
                  <a:srgbClr val="FF0000"/>
                </a:solidFill>
              </a:rPr>
              <a:t>в виде ионов, </a:t>
            </a:r>
            <a:r>
              <a:rPr lang="ru-RU" sz="2400" i="1" dirty="0"/>
              <a:t>когда записываем полное ионное уравнение, </a:t>
            </a:r>
            <a:r>
              <a:rPr lang="ru-RU" sz="2400" i="1" dirty="0">
                <a:solidFill>
                  <a:srgbClr val="FF0000"/>
                </a:solidFill>
              </a:rPr>
              <a:t>НО они сильные электролиты</a:t>
            </a:r>
            <a:r>
              <a:rPr lang="ru-RU" sz="2400" i="1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57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Главные правила: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5. </a:t>
            </a:r>
            <a:r>
              <a:rPr lang="ru-RU" b="1" dirty="0" smtClean="0"/>
              <a:t>Слабые</a:t>
            </a:r>
            <a:r>
              <a:rPr lang="ru-RU" dirty="0" smtClean="0"/>
              <a:t> электролиты:</a:t>
            </a:r>
            <a:br>
              <a:rPr lang="ru-RU" dirty="0" smtClean="0"/>
            </a:br>
            <a:r>
              <a:rPr lang="ru-RU" dirty="0" smtClean="0"/>
              <a:t>-слабые кислоты</a:t>
            </a:r>
            <a:br>
              <a:rPr lang="ru-RU" dirty="0" smtClean="0"/>
            </a:br>
            <a:r>
              <a:rPr lang="ru-RU" dirty="0" smtClean="0"/>
              <a:t>-слабые основания (амфотерные гидроксиды)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-</a:t>
            </a:r>
            <a:r>
              <a:rPr lang="en-US" dirty="0"/>
              <a:t>NH</a:t>
            </a:r>
            <a:r>
              <a:rPr lang="en-US" baseline="-25000" dirty="0"/>
              <a:t>4</a:t>
            </a:r>
            <a:r>
              <a:rPr lang="en-US" dirty="0"/>
              <a:t>OH – </a:t>
            </a:r>
            <a:r>
              <a:rPr lang="ru-RU" dirty="0"/>
              <a:t>слабое основание!!!!!!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-вода</a:t>
            </a:r>
          </a:p>
          <a:p>
            <a:r>
              <a:rPr lang="ru-RU" dirty="0" smtClean="0"/>
              <a:t>6. Условия протекания реакций до конца – образование:</a:t>
            </a:r>
            <a:br>
              <a:rPr lang="ru-RU" dirty="0" smtClean="0"/>
            </a:br>
            <a:r>
              <a:rPr lang="ru-RU" dirty="0" smtClean="0"/>
              <a:t>-газа (CO₂, SO₂, H₂S, NH₃)</a:t>
            </a:r>
            <a:br>
              <a:rPr lang="ru-RU" dirty="0" smtClean="0"/>
            </a:br>
            <a:r>
              <a:rPr lang="ru-RU" dirty="0" smtClean="0"/>
              <a:t>-слабого основания</a:t>
            </a:r>
            <a:br>
              <a:rPr lang="ru-RU" dirty="0" smtClean="0"/>
            </a:br>
            <a:r>
              <a:rPr lang="ru-RU" dirty="0" smtClean="0"/>
              <a:t>-слабой кислоты</a:t>
            </a:r>
            <a:br>
              <a:rPr lang="ru-RU" dirty="0" smtClean="0"/>
            </a:br>
            <a:r>
              <a:rPr lang="ru-RU" dirty="0" smtClean="0"/>
              <a:t>-амфотерного гидроксида</a:t>
            </a:r>
            <a:br>
              <a:rPr lang="ru-RU" dirty="0" smtClean="0"/>
            </a:br>
            <a:r>
              <a:rPr lang="ru-RU" dirty="0" smtClean="0"/>
              <a:t>-осадка</a:t>
            </a:r>
            <a:br>
              <a:rPr lang="ru-RU" dirty="0" smtClean="0"/>
            </a:br>
            <a:r>
              <a:rPr lang="ru-RU" dirty="0" smtClean="0"/>
              <a:t>-воды</a:t>
            </a:r>
          </a:p>
          <a:p>
            <a:pPr marL="0" indent="0">
              <a:buNone/>
            </a:pPr>
            <a:r>
              <a:rPr lang="ru-RU" dirty="0" smtClean="0"/>
              <a:t>     -комплексного иона</a:t>
            </a:r>
          </a:p>
          <a:p>
            <a:r>
              <a:rPr lang="ru-RU" dirty="0" smtClean="0"/>
              <a:t>7. </a:t>
            </a:r>
            <a:r>
              <a:rPr lang="ru-RU" b="1" dirty="0" smtClean="0"/>
              <a:t>Оксиды</a:t>
            </a:r>
            <a:r>
              <a:rPr lang="ru-RU" dirty="0" smtClean="0"/>
              <a:t> </a:t>
            </a:r>
            <a:r>
              <a:rPr lang="ru-RU" dirty="0"/>
              <a:t>— это </a:t>
            </a:r>
            <a:r>
              <a:rPr lang="ru-RU" dirty="0" err="1"/>
              <a:t>неэлектролиты</a:t>
            </a:r>
            <a:r>
              <a:rPr lang="ru-RU" dirty="0"/>
              <a:t>!!!! Поэтому их </a:t>
            </a:r>
            <a:r>
              <a:rPr lang="ru-RU" dirty="0">
                <a:solidFill>
                  <a:srgbClr val="FF0000"/>
                </a:solidFill>
              </a:rPr>
              <a:t>нельзя брать</a:t>
            </a:r>
            <a:r>
              <a:rPr lang="ru-RU" dirty="0"/>
              <a:t> для написания реакций ионного обмена (если это не указано в условии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80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32859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ионном уравнении реакции хорошо растворимые сильные электролиты записывают в виде соответствующих ионов, а слабые электролиты, нерастворимые вещества и газы − в молекулярном виде. </a:t>
            </a:r>
          </a:p>
          <a:p>
            <a:r>
              <a:rPr lang="ru-RU" dirty="0"/>
              <a:t>Почти все кислые соли растворимы. В ионно-молекулярных уравнениях диссоциацию кислых солей, образованных слабыми кислотами, пишут только по первой ступени, а если кислая соль образованна сильной кислотой, то с образованием катиона металла, катиона водорода и кислотного остатка:</a:t>
            </a:r>
          </a:p>
          <a:p>
            <a:r>
              <a:rPr lang="ru-RU" dirty="0"/>
              <a:t>KHCO</a:t>
            </a:r>
            <a:r>
              <a:rPr lang="ru-RU" baseline="-25000" dirty="0"/>
              <a:t>3</a:t>
            </a:r>
            <a:r>
              <a:rPr lang="ru-RU" dirty="0"/>
              <a:t> = K</a:t>
            </a:r>
            <a:r>
              <a:rPr lang="ru-RU" baseline="30000" dirty="0"/>
              <a:t>+</a:t>
            </a:r>
            <a:r>
              <a:rPr lang="ru-RU" dirty="0"/>
              <a:t> + HCO</a:t>
            </a:r>
            <a:r>
              <a:rPr lang="ru-RU" baseline="-25000" dirty="0"/>
              <a:t>3</a:t>
            </a:r>
            <a:r>
              <a:rPr lang="ru-RU" baseline="30000" dirty="0"/>
              <a:t>-</a:t>
            </a:r>
            <a:endParaRPr lang="ru-RU" dirty="0"/>
          </a:p>
          <a:p>
            <a:r>
              <a:rPr lang="ru-RU" dirty="0"/>
              <a:t>KHSO</a:t>
            </a:r>
            <a:r>
              <a:rPr lang="ru-RU" baseline="-25000" dirty="0"/>
              <a:t>4</a:t>
            </a:r>
            <a:r>
              <a:rPr lang="ru-RU" dirty="0"/>
              <a:t> = K</a:t>
            </a:r>
            <a:r>
              <a:rPr lang="ru-RU" baseline="30000" dirty="0"/>
              <a:t>+</a:t>
            </a:r>
            <a:r>
              <a:rPr lang="ru-RU" dirty="0"/>
              <a:t> + H</a:t>
            </a:r>
            <a:r>
              <a:rPr lang="ru-RU" baseline="30000" dirty="0"/>
              <a:t>+</a:t>
            </a:r>
            <a:r>
              <a:rPr lang="ru-RU" dirty="0"/>
              <a:t> + </a:t>
            </a:r>
            <a:r>
              <a:rPr lang="ru-RU" dirty="0" smtClean="0"/>
              <a:t>SO</a:t>
            </a:r>
            <a:r>
              <a:rPr lang="ru-RU" baseline="-25000" dirty="0" smtClean="0"/>
              <a:t>4</a:t>
            </a:r>
            <a:r>
              <a:rPr lang="ru-RU" baseline="30000" dirty="0" smtClean="0"/>
              <a:t>2-</a:t>
            </a:r>
            <a:r>
              <a:rPr lang="ru-RU" dirty="0" smtClean="0"/>
              <a:t>(но можно и не усложнять себе жизнь, потому что в критериях есть и запись KHSO</a:t>
            </a:r>
            <a:r>
              <a:rPr lang="ru-RU" baseline="-25000" dirty="0" smtClean="0"/>
              <a:t>4</a:t>
            </a:r>
            <a:r>
              <a:rPr lang="ru-RU" dirty="0" smtClean="0"/>
              <a:t> = K</a:t>
            </a:r>
            <a:r>
              <a:rPr lang="ru-RU" baseline="30000" dirty="0" smtClean="0"/>
              <a:t>+</a:t>
            </a:r>
            <a:r>
              <a:rPr lang="ru-RU" dirty="0" smtClean="0"/>
              <a:t> + HSO</a:t>
            </a:r>
            <a:r>
              <a:rPr lang="ru-RU" baseline="-25000" dirty="0" smtClean="0"/>
              <a:t>4</a:t>
            </a:r>
            <a:r>
              <a:rPr lang="ru-RU" baseline="30000" dirty="0" smtClean="0"/>
              <a:t>-</a:t>
            </a:r>
            <a:r>
              <a:rPr lang="ru-RU" dirty="0" smtClean="0"/>
              <a:t> )</a:t>
            </a:r>
          </a:p>
          <a:p>
            <a:r>
              <a:rPr lang="ru-RU" dirty="0"/>
              <a:t>Для </a:t>
            </a:r>
            <a:r>
              <a:rPr lang="ru-RU" b="1" dirty="0"/>
              <a:t>фосфорной</a:t>
            </a:r>
            <a:r>
              <a:rPr lang="ru-RU" dirty="0"/>
              <a:t> кислы </a:t>
            </a:r>
            <a:r>
              <a:rPr lang="ru-RU" b="1" dirty="0"/>
              <a:t>можно</a:t>
            </a:r>
            <a:r>
              <a:rPr lang="ru-RU" dirty="0"/>
              <a:t> писать диссоциацию по первой ступени. Можно, но </a:t>
            </a:r>
            <a:r>
              <a:rPr lang="ru-RU" b="1" dirty="0"/>
              <a:t>не нужно</a:t>
            </a:r>
            <a:r>
              <a:rPr lang="ru-RU" dirty="0"/>
              <a:t> усложнять себе этим жизнь.</a:t>
            </a:r>
          </a:p>
        </p:txBody>
      </p:sp>
    </p:spTree>
    <p:extLst>
      <p:ext uri="{BB962C8B-B14F-4D97-AF65-F5344CB8AC3E}">
        <p14:creationId xmlns:p14="http://schemas.microsoft.com/office/powerpoint/2010/main" val="96622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записи ионно-молекулярных уравнений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14116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Еще одним типом реакции ионного обмена является тот случай, когда к </a:t>
            </a:r>
            <a:r>
              <a:rPr lang="ru-RU" b="1" dirty="0"/>
              <a:t>осадку </a:t>
            </a:r>
            <a:r>
              <a:rPr lang="ru-RU" dirty="0"/>
              <a:t>добавляется вещество, которое его </a:t>
            </a:r>
            <a:r>
              <a:rPr lang="ru-RU" b="1" dirty="0"/>
              <a:t>растворяет</a:t>
            </a:r>
            <a:r>
              <a:rPr lang="ru-RU" dirty="0"/>
              <a:t>. Тут в продуктах может быть </a:t>
            </a:r>
            <a:r>
              <a:rPr lang="ru-RU" b="1" dirty="0"/>
              <a:t>газ</a:t>
            </a:r>
            <a:r>
              <a:rPr lang="ru-RU" dirty="0"/>
              <a:t>, но </a:t>
            </a:r>
            <a:r>
              <a:rPr lang="ru-RU" b="1" dirty="0"/>
              <a:t>не</a:t>
            </a:r>
            <a:r>
              <a:rPr lang="ru-RU" dirty="0"/>
              <a:t> другой </a:t>
            </a:r>
            <a:r>
              <a:rPr lang="ru-RU" b="1" dirty="0"/>
              <a:t>осадок</a:t>
            </a:r>
            <a:r>
              <a:rPr lang="ru-RU" dirty="0"/>
              <a:t>:</a:t>
            </a:r>
          </a:p>
          <a:p>
            <a:r>
              <a:rPr lang="ru-RU" dirty="0" err="1" smtClean="0"/>
              <a:t>CaCO</a:t>
            </a:r>
            <a:r>
              <a:rPr lang="ru-RU" dirty="0" smtClean="0"/>
              <a:t>₃ + </a:t>
            </a:r>
            <a:r>
              <a:rPr lang="ru-RU" dirty="0" err="1" smtClean="0"/>
              <a:t>HCl</a:t>
            </a:r>
            <a:r>
              <a:rPr lang="ru-RU" dirty="0" smtClean="0"/>
              <a:t> → </a:t>
            </a:r>
            <a:r>
              <a:rPr lang="ru-RU" dirty="0" err="1" smtClean="0"/>
              <a:t>CaCl</a:t>
            </a:r>
            <a:r>
              <a:rPr lang="ru-RU" dirty="0" smtClean="0"/>
              <a:t>₂ + CO₂ + H₂O</a:t>
            </a:r>
          </a:p>
          <a:p>
            <a:r>
              <a:rPr lang="ru-RU" dirty="0"/>
              <a:t>Если в молекулярном и сокращенном ионном уравнении можно сократить коэффициенты, их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b="1" dirty="0">
                <a:solidFill>
                  <a:srgbClr val="FF0000"/>
                </a:solidFill>
              </a:rPr>
              <a:t>надо</a:t>
            </a:r>
            <a:r>
              <a:rPr lang="ru-RU" dirty="0"/>
              <a:t> сократить. За </a:t>
            </a:r>
            <a:r>
              <a:rPr lang="ru-RU" b="1" dirty="0"/>
              <a:t>избыточные коэффициенты</a:t>
            </a:r>
            <a:r>
              <a:rPr lang="ru-RU" dirty="0"/>
              <a:t> </a:t>
            </a:r>
            <a:r>
              <a:rPr lang="ru-RU" dirty="0" smtClean="0"/>
              <a:t>баллы не начисляют:</a:t>
            </a:r>
            <a:endParaRPr lang="ru-RU" dirty="0"/>
          </a:p>
          <a:p>
            <a:r>
              <a:rPr lang="ru-RU" dirty="0" smtClean="0"/>
              <a:t>2CO₃ ²⁻ + 4H⁺ → 2CO₂ + 2H₂O – </a:t>
            </a:r>
            <a:r>
              <a:rPr lang="ru-RU" dirty="0" smtClean="0">
                <a:solidFill>
                  <a:srgbClr val="FF0000"/>
                </a:solidFill>
              </a:rPr>
              <a:t>так неправильно</a:t>
            </a:r>
          </a:p>
          <a:p>
            <a:r>
              <a:rPr lang="ru-RU" dirty="0" smtClean="0"/>
              <a:t>CO₃ ²⁻ + 2H⁺ → CO₂ + H₂O – </a:t>
            </a:r>
            <a:r>
              <a:rPr lang="ru-RU" dirty="0" smtClean="0">
                <a:solidFill>
                  <a:srgbClr val="00B050"/>
                </a:solidFill>
              </a:rPr>
              <a:t>так правильно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8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1314</Words>
  <Application>Microsoft Office PowerPoint</Application>
  <PresentationFormat>Экран (4:3)</PresentationFormat>
  <Paragraphs>169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Электролитическая диссоциация в заданиях ЕГЭ</vt:lpstr>
      <vt:lpstr>Презентация PowerPoint</vt:lpstr>
      <vt:lpstr>Презентация PowerPoint</vt:lpstr>
      <vt:lpstr>Вот как выглядит задание в демоверсии</vt:lpstr>
      <vt:lpstr>Решение задания и критерии его оценивания</vt:lpstr>
      <vt:lpstr>Главные правила:</vt:lpstr>
      <vt:lpstr>Главные правила:</vt:lpstr>
      <vt:lpstr>Правила записи ионно-молекулярных уравнений</vt:lpstr>
      <vt:lpstr>Правила записи ионно-молекулярных уравнений</vt:lpstr>
      <vt:lpstr>Правила записи ионно-молекулярных уравнений</vt:lpstr>
      <vt:lpstr>Правила записи ионно-молекулярных уравнений</vt:lpstr>
      <vt:lpstr>Правила записи ионно-молекулярных уравнений</vt:lpstr>
      <vt:lpstr>Правила записи ионно-молекулярных уравнений</vt:lpstr>
      <vt:lpstr>Правила записи ионно-молекулярных уравнений</vt:lpstr>
      <vt:lpstr>Повторение:</vt:lpstr>
      <vt:lpstr>Повторение:</vt:lpstr>
      <vt:lpstr>Работаем экспертами:</vt:lpstr>
      <vt:lpstr>Работаем экспертами:</vt:lpstr>
      <vt:lpstr>Работаем экспертами:</vt:lpstr>
      <vt:lpstr>Работаем экспертами: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  <vt:lpstr>Тренировочные задания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30 ЕГЭ</dc:title>
  <dc:creator>User</dc:creator>
  <cp:lastModifiedBy>PC</cp:lastModifiedBy>
  <cp:revision>20</cp:revision>
  <cp:lastPrinted>2025-10-19T21:04:22Z</cp:lastPrinted>
  <dcterms:created xsi:type="dcterms:W3CDTF">2025-10-19T17:55:17Z</dcterms:created>
  <dcterms:modified xsi:type="dcterms:W3CDTF">2025-10-22T05:02:10Z</dcterms:modified>
</cp:coreProperties>
</file>