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86" r:id="rId11"/>
    <p:sldId id="287" r:id="rId12"/>
    <p:sldId id="288" r:id="rId13"/>
    <p:sldId id="289" r:id="rId14"/>
    <p:sldId id="290" r:id="rId15"/>
    <p:sldId id="291" r:id="rId16"/>
    <p:sldId id="264" r:id="rId17"/>
    <p:sldId id="265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684" y="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BF031BD-C37F-46EA-BE30-E60C27C81F4B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1AD5DC8A-4ACF-4448-B296-0F6ED0E08C5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Задание 23 ЕГЭ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763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2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867649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174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377137"/>
              </p:ext>
            </p:extLst>
          </p:nvPr>
        </p:nvGraphicFramePr>
        <p:xfrm>
          <a:off x="467544" y="764704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2с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3717032"/>
            <a:ext cx="8712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2NH</a:t>
            </a:r>
            <a:r>
              <a:rPr lang="en-US" sz="3200" baseline="-25000" dirty="0" smtClean="0"/>
              <a:t>3</a:t>
            </a:r>
            <a:r>
              <a:rPr lang="ru-RU" sz="3200" baseline="-25000" dirty="0" smtClean="0"/>
              <a:t> </a:t>
            </a:r>
            <a:r>
              <a:rPr lang="en-US" sz="3200" dirty="0" smtClean="0"/>
              <a:t>↔</a:t>
            </a:r>
            <a:r>
              <a:rPr lang="ru-RU" sz="3200" dirty="0" smtClean="0"/>
              <a:t> </a:t>
            </a:r>
            <a:r>
              <a:rPr lang="en-US" sz="3200" dirty="0" smtClean="0"/>
              <a:t>N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 </a:t>
            </a:r>
            <a:r>
              <a:rPr lang="en-US" sz="3200" dirty="0"/>
              <a:t>+ 3H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endParaRPr lang="ru-RU" sz="3200" dirty="0" smtClean="0"/>
          </a:p>
          <a:p>
            <a:r>
              <a:rPr lang="ru-RU" sz="3200" dirty="0" smtClean="0"/>
              <a:t>Пусть </a:t>
            </a:r>
            <a:r>
              <a:rPr lang="ru-RU" sz="3200" dirty="0"/>
              <a:t>с</a:t>
            </a:r>
            <a:r>
              <a:rPr lang="ru-RU" sz="3200" dirty="0" smtClean="0"/>
              <a:t>(</a:t>
            </a:r>
            <a:r>
              <a:rPr lang="en-US" sz="3200" dirty="0" smtClean="0"/>
              <a:t>N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), которое было взято для реакции равно С моль/л, тогда концентрация водорода </a:t>
            </a:r>
            <a:r>
              <a:rPr lang="ru-RU" sz="3200" dirty="0"/>
              <a:t>с</a:t>
            </a:r>
            <a:r>
              <a:rPr lang="en-US" sz="3200" dirty="0" smtClean="0"/>
              <a:t>(H</a:t>
            </a:r>
            <a:r>
              <a:rPr lang="ru-RU" sz="3200" baseline="-25000" dirty="0"/>
              <a:t>2</a:t>
            </a:r>
            <a:r>
              <a:rPr lang="en-US" sz="3200" dirty="0" smtClean="0"/>
              <a:t>)=</a:t>
            </a:r>
            <a:r>
              <a:rPr lang="ru-RU" sz="3200" dirty="0" smtClean="0"/>
              <a:t>2с моль/л</a:t>
            </a:r>
          </a:p>
          <a:p>
            <a:r>
              <a:rPr lang="ru-RU" sz="3200" dirty="0" smtClean="0"/>
              <a:t>Равновесная концентрация аммиака с</a:t>
            </a:r>
            <a:r>
              <a:rPr lang="en-US" sz="3200" dirty="0" smtClean="0"/>
              <a:t>(NH</a:t>
            </a:r>
            <a:r>
              <a:rPr lang="ru-RU" sz="3200" baseline="-25000" dirty="0"/>
              <a:t>3</a:t>
            </a:r>
            <a:r>
              <a:rPr lang="en-US" sz="3200" dirty="0" smtClean="0"/>
              <a:t>)=</a:t>
            </a:r>
            <a:r>
              <a:rPr lang="ru-RU" sz="3200" dirty="0" smtClean="0"/>
              <a:t>5 моль / 5 л = 1 моль/л</a:t>
            </a:r>
          </a:p>
        </p:txBody>
      </p:sp>
    </p:spTree>
    <p:extLst>
      <p:ext uri="{BB962C8B-B14F-4D97-AF65-F5344CB8AC3E}">
        <p14:creationId xmlns:p14="http://schemas.microsoft.com/office/powerpoint/2010/main" val="273234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1111309"/>
              </p:ext>
            </p:extLst>
          </p:nvPr>
        </p:nvGraphicFramePr>
        <p:xfrm>
          <a:off x="467544" y="764704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2с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10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1668427"/>
              </p:ext>
            </p:extLst>
          </p:nvPr>
        </p:nvGraphicFramePr>
        <p:xfrm>
          <a:off x="467544" y="764704"/>
          <a:ext cx="8208912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338"/>
                <a:gridCol w="1956858"/>
                <a:gridCol w="1956858"/>
                <a:gridCol w="195685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2с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 моль/л</a:t>
                      </a:r>
                      <a:endParaRPr lang="ru-RU" sz="2400" dirty="0" smtClean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+0,5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3717032"/>
            <a:ext cx="87129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Высчитываем с(</a:t>
            </a:r>
            <a:r>
              <a:rPr lang="ru-RU" sz="3200" dirty="0"/>
              <a:t>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), которое было взято для реакции: (4,5 - 1,5 = 3) моль/л, значит исходная концентрация азота с</a:t>
            </a:r>
            <a:r>
              <a:rPr lang="en-US" sz="3200" dirty="0" smtClean="0"/>
              <a:t>(N</a:t>
            </a:r>
            <a:r>
              <a:rPr lang="ru-RU" sz="3200" baseline="-25000" dirty="0" smtClean="0"/>
              <a:t>2</a:t>
            </a:r>
            <a:r>
              <a:rPr lang="en-US" sz="3200" dirty="0" smtClean="0"/>
              <a:t>)=</a:t>
            </a:r>
            <a:r>
              <a:rPr lang="ru-RU" sz="3200" dirty="0" smtClean="0"/>
              <a:t>3:2=1,5 моль/л</a:t>
            </a:r>
          </a:p>
          <a:p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205110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7799266"/>
              </p:ext>
            </p:extLst>
          </p:nvPr>
        </p:nvGraphicFramePr>
        <p:xfrm>
          <a:off x="467544" y="764704"/>
          <a:ext cx="8280921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8849"/>
                <a:gridCol w="1974024"/>
                <a:gridCol w="1974024"/>
                <a:gridCol w="19740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Х –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1,5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 моль/л</a:t>
                      </a:r>
                      <a:endParaRPr lang="ru-RU" sz="2400" dirty="0" smtClean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+0,5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</a:p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3717032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Высчитываем равновесную концентрацию азота с</a:t>
            </a:r>
            <a:r>
              <a:rPr lang="en-US" sz="3200" dirty="0" smtClean="0"/>
              <a:t>(N</a:t>
            </a:r>
            <a:r>
              <a:rPr lang="ru-RU" sz="3200" baseline="-25000" dirty="0" smtClean="0"/>
              <a:t>2</a:t>
            </a:r>
            <a:r>
              <a:rPr lang="en-US" sz="3200" dirty="0" smtClean="0"/>
              <a:t>)=</a:t>
            </a:r>
            <a:r>
              <a:rPr lang="ru-RU" sz="3200" dirty="0" smtClean="0"/>
              <a:t> (1,5 + 0,5 = 2) моль/л</a:t>
            </a:r>
          </a:p>
          <a:p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214535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3 моль/л</a:t>
            </a:r>
          </a:p>
          <a:p>
            <a:r>
              <a:rPr lang="ru-RU" sz="3200" dirty="0" smtClean="0"/>
              <a:t>У – 2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567031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3384376" cy="487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303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00112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7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9421744"/>
              </p:ext>
            </p:extLst>
          </p:nvPr>
        </p:nvGraphicFramePr>
        <p:xfrm>
          <a:off x="457200" y="1752600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4941168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</a:t>
            </a:r>
            <a:r>
              <a:rPr lang="ru-RU" sz="3200" dirty="0" smtClean="0"/>
              <a:t>(Н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)=</a:t>
            </a:r>
            <a:r>
              <a:rPr lang="en-US" sz="3200" dirty="0" smtClean="0"/>
              <a:t>m/</a:t>
            </a:r>
            <a:r>
              <a:rPr lang="ru-RU" sz="3200" dirty="0" smtClean="0"/>
              <a:t>М=8г</a:t>
            </a:r>
            <a:r>
              <a:rPr lang="en-US" sz="3200" dirty="0" smtClean="0"/>
              <a:t>/</a:t>
            </a:r>
            <a:r>
              <a:rPr lang="ru-RU" sz="3200" dirty="0" smtClean="0"/>
              <a:t>2г</a:t>
            </a:r>
            <a:r>
              <a:rPr lang="en-US" sz="3200" dirty="0" smtClean="0"/>
              <a:t>/</a:t>
            </a:r>
            <a:r>
              <a:rPr lang="ru-RU" sz="3200" dirty="0" smtClean="0"/>
              <a:t>моль=4моль</a:t>
            </a:r>
          </a:p>
          <a:p>
            <a:r>
              <a:rPr lang="ru-RU" sz="3200" dirty="0" smtClean="0"/>
              <a:t>с(Н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)=</a:t>
            </a:r>
            <a:r>
              <a:rPr lang="en-US" sz="3200" dirty="0" smtClean="0"/>
              <a:t>n/V=</a:t>
            </a:r>
            <a:r>
              <a:rPr lang="ru-RU" sz="3200" dirty="0" smtClean="0"/>
              <a:t>4моль</a:t>
            </a:r>
            <a:r>
              <a:rPr lang="en-US" sz="3200" dirty="0" smtClean="0"/>
              <a:t>/</a:t>
            </a:r>
            <a:r>
              <a:rPr lang="ru-RU" sz="3200" dirty="0" smtClean="0"/>
              <a:t>10л=0,4моль</a:t>
            </a:r>
            <a:r>
              <a:rPr lang="en-US" sz="3200" dirty="0" smtClean="0"/>
              <a:t>/</a:t>
            </a:r>
            <a:r>
              <a:rPr lang="ru-RU" sz="3200" dirty="0" smtClean="0"/>
              <a:t>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434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8643120"/>
              </p:ext>
            </p:extLst>
          </p:nvPr>
        </p:nvGraphicFramePr>
        <p:xfrm>
          <a:off x="457200" y="1752600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4941168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</a:t>
            </a:r>
            <a:r>
              <a:rPr lang="ru-RU" sz="3200" dirty="0" smtClean="0"/>
              <a:t>(Н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)=</a:t>
            </a:r>
            <a:r>
              <a:rPr lang="en-US" sz="3200" dirty="0" smtClean="0"/>
              <a:t>m/</a:t>
            </a:r>
            <a:r>
              <a:rPr lang="ru-RU" sz="3200" dirty="0" smtClean="0"/>
              <a:t>М=8г</a:t>
            </a:r>
            <a:r>
              <a:rPr lang="en-US" sz="3200" dirty="0" smtClean="0"/>
              <a:t>/</a:t>
            </a:r>
            <a:r>
              <a:rPr lang="ru-RU" sz="3200" dirty="0" smtClean="0"/>
              <a:t>2г</a:t>
            </a:r>
            <a:r>
              <a:rPr lang="en-US" sz="3200" dirty="0" smtClean="0"/>
              <a:t>/</a:t>
            </a:r>
            <a:r>
              <a:rPr lang="ru-RU" sz="3200" dirty="0" smtClean="0"/>
              <a:t>моль=4моль</a:t>
            </a:r>
          </a:p>
          <a:p>
            <a:r>
              <a:rPr lang="ru-RU" sz="3200" dirty="0" smtClean="0"/>
              <a:t>с(Н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)=</a:t>
            </a:r>
            <a:r>
              <a:rPr lang="en-US" sz="3200" dirty="0" smtClean="0"/>
              <a:t>n/V=</a:t>
            </a:r>
            <a:r>
              <a:rPr lang="ru-RU" sz="3200" dirty="0" smtClean="0"/>
              <a:t>4моль</a:t>
            </a:r>
            <a:r>
              <a:rPr lang="en-US" sz="3200" dirty="0" smtClean="0"/>
              <a:t>/</a:t>
            </a:r>
            <a:r>
              <a:rPr lang="ru-RU" sz="3200" dirty="0" smtClean="0"/>
              <a:t>10л=0,4моль</a:t>
            </a:r>
            <a:r>
              <a:rPr lang="en-US" sz="3200" dirty="0" smtClean="0"/>
              <a:t>/</a:t>
            </a:r>
            <a:r>
              <a:rPr lang="ru-RU" sz="3200" dirty="0" smtClean="0"/>
              <a:t>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0028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0628746"/>
              </p:ext>
            </p:extLst>
          </p:nvPr>
        </p:nvGraphicFramePr>
        <p:xfrm>
          <a:off x="457200" y="1752600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63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579296" cy="1371600"/>
          </a:xfrm>
        </p:spPr>
        <p:txBody>
          <a:bodyPr/>
          <a:lstStyle/>
          <a:p>
            <a:r>
              <a:rPr lang="ru-RU" dirty="0" smtClean="0"/>
              <a:t>Стандартное задание</a:t>
            </a:r>
            <a:br>
              <a:rPr lang="ru-RU" dirty="0" smtClean="0"/>
            </a:br>
            <a:r>
              <a:rPr lang="ru-RU" dirty="0" smtClean="0"/>
              <a:t>задача №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" y="1844824"/>
            <a:ext cx="8972550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62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9172511"/>
              </p:ext>
            </p:extLst>
          </p:nvPr>
        </p:nvGraphicFramePr>
        <p:xfrm>
          <a:off x="457200" y="1752600"/>
          <a:ext cx="829126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796"/>
                <a:gridCol w="1976489"/>
                <a:gridCol w="1976489"/>
                <a:gridCol w="19764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+0,3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24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438073"/>
              </p:ext>
            </p:extLst>
          </p:nvPr>
        </p:nvGraphicFramePr>
        <p:xfrm>
          <a:off x="457200" y="1752600"/>
          <a:ext cx="836327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2308"/>
                <a:gridCol w="1993655"/>
                <a:gridCol w="1993655"/>
                <a:gridCol w="19936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+0,3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049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4980091"/>
              </p:ext>
            </p:extLst>
          </p:nvPr>
        </p:nvGraphicFramePr>
        <p:xfrm>
          <a:off x="457200" y="1752600"/>
          <a:ext cx="80752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0261"/>
                <a:gridCol w="1924993"/>
                <a:gridCol w="1924993"/>
                <a:gridCol w="192499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/>
                        <a:t>У – (1,0+0,3=1,3)</a:t>
                      </a:r>
                      <a:r>
                        <a:rPr lang="ru-RU" sz="2400" baseline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+0,3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08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060746"/>
              </p:ext>
            </p:extLst>
          </p:nvPr>
        </p:nvGraphicFramePr>
        <p:xfrm>
          <a:off x="457200" y="1752600"/>
          <a:ext cx="8003233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9749"/>
                <a:gridCol w="1907828"/>
                <a:gridCol w="1907828"/>
                <a:gridCol w="19078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/>
                        <a:t>У – (1,0+0,3=1,3)</a:t>
                      </a:r>
                      <a:r>
                        <a:rPr lang="ru-RU" sz="2400" baseline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+0,3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(0,4-0,3=0,1)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879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0,1 моль/л</a:t>
            </a:r>
          </a:p>
          <a:p>
            <a:r>
              <a:rPr lang="ru-RU" sz="3200" dirty="0" smtClean="0"/>
              <a:t>У – 1,3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384376" cy="4944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628727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719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</a:t>
            </a:r>
            <a:r>
              <a:rPr lang="ru-RU" dirty="0"/>
              <a:t>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2" y="1844824"/>
            <a:ext cx="890683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18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769648"/>
              </p:ext>
            </p:extLst>
          </p:nvPr>
        </p:nvGraphicFramePr>
        <p:xfrm>
          <a:off x="467544" y="764704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3717032"/>
            <a:ext cx="871296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</a:t>
            </a:r>
            <a:r>
              <a:rPr lang="en-US" sz="3200" baseline="-25000" dirty="0"/>
              <a:t>2</a:t>
            </a:r>
            <a:r>
              <a:rPr lang="en-US" sz="3200" dirty="0"/>
              <a:t> + 3H</a:t>
            </a:r>
            <a:r>
              <a:rPr lang="en-US" sz="3200" baseline="-25000" dirty="0"/>
              <a:t>2</a:t>
            </a:r>
            <a:r>
              <a:rPr lang="en-US" sz="3200" dirty="0"/>
              <a:t> ↔ 2NH</a:t>
            </a:r>
            <a:r>
              <a:rPr lang="en-US" sz="3200" baseline="-25000" dirty="0"/>
              <a:t>3</a:t>
            </a:r>
            <a:endParaRPr lang="ru-RU" sz="3200" dirty="0"/>
          </a:p>
          <a:p>
            <a:r>
              <a:rPr lang="en-US" sz="3200" dirty="0" smtClean="0"/>
              <a:t>n</a:t>
            </a:r>
            <a:r>
              <a:rPr lang="ru-RU" sz="3200" dirty="0" smtClean="0"/>
              <a:t>(</a:t>
            </a:r>
            <a:r>
              <a:rPr lang="en-US" sz="3200" dirty="0" smtClean="0"/>
              <a:t>N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</a:t>
            </a:r>
            <a:r>
              <a:rPr lang="en-US" sz="3200" dirty="0" smtClean="0"/>
              <a:t>/n(H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)=1/3 =&gt; n(N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) </a:t>
            </a:r>
            <a:r>
              <a:rPr lang="ru-RU" sz="3200" dirty="0" smtClean="0"/>
              <a:t>в избытке.</a:t>
            </a:r>
            <a:endParaRPr lang="en-US" sz="3200" baseline="-25000" dirty="0" smtClean="0"/>
          </a:p>
          <a:p>
            <a:r>
              <a:rPr lang="ru-RU" sz="3200" dirty="0" smtClean="0"/>
              <a:t>Максимальная концентрация аммиака </a:t>
            </a:r>
            <a:r>
              <a:rPr lang="en-US" sz="3200" dirty="0" smtClean="0"/>
              <a:t>n(NH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)=</a:t>
            </a:r>
            <a:r>
              <a:rPr lang="ru-RU" sz="3200" dirty="0" smtClean="0"/>
              <a:t>2</a:t>
            </a:r>
            <a:r>
              <a:rPr lang="en-US" sz="3200" dirty="0" smtClean="0"/>
              <a:t>/3n(H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)=4,5/3٠</a:t>
            </a:r>
            <a:r>
              <a:rPr lang="ru-RU" sz="3200" dirty="0" smtClean="0"/>
              <a:t>2</a:t>
            </a:r>
            <a:r>
              <a:rPr lang="en-US" sz="3200" dirty="0" smtClean="0"/>
              <a:t>=</a:t>
            </a:r>
            <a:r>
              <a:rPr lang="ru-RU" sz="3200" dirty="0" smtClean="0"/>
              <a:t>3моль/л</a:t>
            </a:r>
          </a:p>
          <a:p>
            <a:r>
              <a:rPr lang="ru-RU" sz="2800" dirty="0" smtClean="0"/>
              <a:t>Концентрация аммиака в реакционном сосуде 20%</a:t>
            </a:r>
          </a:p>
          <a:p>
            <a:r>
              <a:rPr lang="en-US" sz="3200" dirty="0"/>
              <a:t>n(NH</a:t>
            </a:r>
            <a:r>
              <a:rPr lang="en-US" sz="3200" baseline="-25000" dirty="0"/>
              <a:t>3</a:t>
            </a:r>
            <a:r>
              <a:rPr lang="en-US" sz="3200" dirty="0" smtClean="0"/>
              <a:t>)=</a:t>
            </a:r>
            <a:r>
              <a:rPr lang="ru-RU" sz="3200" dirty="0" smtClean="0"/>
              <a:t>3</a:t>
            </a:r>
            <a:r>
              <a:rPr lang="en-US" sz="3200" dirty="0" smtClean="0"/>
              <a:t>٠</a:t>
            </a:r>
            <a:r>
              <a:rPr lang="ru-RU" sz="3200" dirty="0" smtClean="0"/>
              <a:t>0,2=0,6моль/л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2773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997107"/>
              </p:ext>
            </p:extLst>
          </p:nvPr>
        </p:nvGraphicFramePr>
        <p:xfrm>
          <a:off x="467544" y="1772816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79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147248" cy="4373563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699257"/>
              </p:ext>
            </p:extLst>
          </p:nvPr>
        </p:nvGraphicFramePr>
        <p:xfrm>
          <a:off x="467544" y="1772816"/>
          <a:ext cx="813690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7826"/>
                <a:gridCol w="1939693"/>
                <a:gridCol w="1939693"/>
                <a:gridCol w="193969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+0,6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427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0939545"/>
              </p:ext>
            </p:extLst>
          </p:nvPr>
        </p:nvGraphicFramePr>
        <p:xfrm>
          <a:off x="1115616" y="1772816"/>
          <a:ext cx="777686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5267"/>
                <a:gridCol w="1853866"/>
                <a:gridCol w="1853866"/>
                <a:gridCol w="18538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-0,3 моль/л</a:t>
                      </a:r>
                      <a:endParaRPr lang="ru-RU" sz="2400" dirty="0" smtClean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-0,9 моль/л</a:t>
                      </a:r>
                      <a:endParaRPr lang="ru-RU" sz="2400" dirty="0" smtClean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+0,6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53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7191884"/>
              </p:ext>
            </p:extLst>
          </p:nvPr>
        </p:nvGraphicFramePr>
        <p:xfrm>
          <a:off x="457200" y="1752600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5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3981306"/>
              </p:ext>
            </p:extLst>
          </p:nvPr>
        </p:nvGraphicFramePr>
        <p:xfrm>
          <a:off x="179511" y="1772816"/>
          <a:ext cx="878497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431"/>
                <a:gridCol w="2094182"/>
                <a:gridCol w="2094182"/>
                <a:gridCol w="209418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-0,3 моль/л</a:t>
                      </a:r>
                      <a:endParaRPr lang="ru-RU" sz="2400" dirty="0" smtClean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-0,9 моль/л</a:t>
                      </a:r>
                      <a:endParaRPr lang="ru-RU" sz="2400" dirty="0" smtClean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+0,6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</a:p>
                    <a:p>
                      <a:pPr algn="ctr"/>
                      <a:r>
                        <a:rPr lang="ru-RU" sz="2400" dirty="0" smtClean="0"/>
                        <a:t>(4,5-0,9=3,6)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0,6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468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0,6 моль/л</a:t>
            </a:r>
          </a:p>
          <a:p>
            <a:r>
              <a:rPr lang="ru-RU" sz="3200" dirty="0" smtClean="0"/>
              <a:t>У – 3,6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561805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799"/>
            <a:ext cx="3168352" cy="513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1905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3" y="1772816"/>
            <a:ext cx="8800328" cy="3834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40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400357"/>
              </p:ext>
            </p:extLst>
          </p:nvPr>
        </p:nvGraphicFramePr>
        <p:xfrm>
          <a:off x="467544" y="764704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0,8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0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0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3717032"/>
            <a:ext cx="8712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2NH</a:t>
            </a:r>
            <a:r>
              <a:rPr lang="en-US" sz="3200" baseline="-25000" dirty="0" smtClean="0"/>
              <a:t>3</a:t>
            </a:r>
            <a:r>
              <a:rPr lang="ru-RU" sz="3200" baseline="-25000" dirty="0" smtClean="0"/>
              <a:t> </a:t>
            </a:r>
            <a:r>
              <a:rPr lang="en-US" sz="3200" dirty="0" smtClean="0"/>
              <a:t>↔</a:t>
            </a:r>
            <a:r>
              <a:rPr lang="ru-RU" sz="3200" dirty="0" smtClean="0"/>
              <a:t> </a:t>
            </a:r>
            <a:r>
              <a:rPr lang="en-US" sz="3200" dirty="0" smtClean="0"/>
              <a:t>N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 </a:t>
            </a:r>
            <a:r>
              <a:rPr lang="en-US" sz="3200" dirty="0"/>
              <a:t>+ 3H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endParaRPr lang="ru-RU" sz="3200" dirty="0" smtClean="0"/>
          </a:p>
          <a:p>
            <a:r>
              <a:rPr lang="ru-RU" sz="3200" dirty="0" smtClean="0"/>
              <a:t>Пусть </a:t>
            </a:r>
            <a:r>
              <a:rPr lang="ru-RU" sz="3200" dirty="0"/>
              <a:t>с</a:t>
            </a:r>
            <a:r>
              <a:rPr lang="ru-RU" sz="3200" dirty="0" smtClean="0"/>
              <a:t>(</a:t>
            </a:r>
            <a:r>
              <a:rPr lang="en-US" sz="3200" dirty="0" smtClean="0"/>
              <a:t>N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), которое образовалось в результате реакции равно Х моль/л.</a:t>
            </a:r>
            <a:endParaRPr lang="en-US" sz="3200" baseline="-25000" dirty="0" smtClean="0"/>
          </a:p>
          <a:p>
            <a:r>
              <a:rPr lang="ru-RU" sz="3200" dirty="0" smtClean="0"/>
              <a:t>Израсходованная концентрация аммиака </a:t>
            </a:r>
            <a:r>
              <a:rPr lang="ru-RU" sz="3200" dirty="0"/>
              <a:t>с</a:t>
            </a:r>
            <a:r>
              <a:rPr lang="en-US" sz="3200" dirty="0" smtClean="0"/>
              <a:t>(NH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)=</a:t>
            </a:r>
            <a:r>
              <a:rPr lang="ru-RU" sz="3200" dirty="0" smtClean="0"/>
              <a:t>2х моль/л</a:t>
            </a:r>
          </a:p>
          <a:p>
            <a:r>
              <a:rPr lang="ru-RU" sz="3200" dirty="0"/>
              <a:t>с</a:t>
            </a:r>
            <a:r>
              <a:rPr lang="en-US" sz="3200" dirty="0" smtClean="0"/>
              <a:t>(H</a:t>
            </a:r>
            <a:r>
              <a:rPr lang="ru-RU" sz="3200" baseline="-25000" dirty="0" smtClean="0"/>
              <a:t>2</a:t>
            </a:r>
            <a:r>
              <a:rPr lang="en-US" sz="3200" dirty="0" smtClean="0"/>
              <a:t>)=</a:t>
            </a:r>
            <a:r>
              <a:rPr lang="ru-RU" sz="3200" dirty="0" smtClean="0"/>
              <a:t>3х </a:t>
            </a:r>
            <a:r>
              <a:rPr lang="ru-RU" sz="3200" dirty="0"/>
              <a:t>моль/л</a:t>
            </a: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288757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602278"/>
              </p:ext>
            </p:extLst>
          </p:nvPr>
        </p:nvGraphicFramePr>
        <p:xfrm>
          <a:off x="467544" y="764704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0,8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0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0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-2х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+3х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+х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0,8 – 2х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3х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3717032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(0,8 </a:t>
            </a:r>
            <a:r>
              <a:rPr lang="ru-RU" sz="3200" dirty="0"/>
              <a:t>– </a:t>
            </a:r>
            <a:r>
              <a:rPr lang="ru-RU" sz="3200" dirty="0" smtClean="0"/>
              <a:t>2х) ٠100%    ̳   60%</a:t>
            </a:r>
          </a:p>
          <a:p>
            <a:r>
              <a:rPr lang="ru-RU" sz="3200" dirty="0"/>
              <a:t>0,8 – 2х </a:t>
            </a:r>
            <a:r>
              <a:rPr lang="ru-RU" sz="3200" dirty="0" smtClean="0"/>
              <a:t>+ 3х + х   </a:t>
            </a:r>
          </a:p>
          <a:p>
            <a:r>
              <a:rPr lang="ru-RU" sz="3200" dirty="0" smtClean="0"/>
              <a:t>Х = 0,1 моль/л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7544" y="4255642"/>
            <a:ext cx="29523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21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3240369"/>
              </p:ext>
            </p:extLst>
          </p:nvPr>
        </p:nvGraphicFramePr>
        <p:xfrm>
          <a:off x="467544" y="764704"/>
          <a:ext cx="842493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9873"/>
                <a:gridCol w="2008354"/>
                <a:gridCol w="2008354"/>
                <a:gridCol w="200835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0,8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0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0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+0,3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</a:p>
                    <a:p>
                      <a:pPr algn="ctr"/>
                      <a:r>
                        <a:rPr lang="ru-RU" sz="2400" dirty="0" smtClean="0"/>
                        <a:t>0,3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0,1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42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0,1 моль/л</a:t>
            </a:r>
          </a:p>
          <a:p>
            <a:r>
              <a:rPr lang="ru-RU" sz="3200" dirty="0" smtClean="0"/>
              <a:t>У – 0,3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127362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240360" cy="4730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373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</a:t>
            </a:r>
            <a:r>
              <a:rPr lang="ru-RU" dirty="0"/>
              <a:t>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772816"/>
            <a:ext cx="868804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9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7128234"/>
              </p:ext>
            </p:extLst>
          </p:nvPr>
        </p:nvGraphicFramePr>
        <p:xfrm>
          <a:off x="467544" y="1916832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64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9220301"/>
              </p:ext>
            </p:extLst>
          </p:nvPr>
        </p:nvGraphicFramePr>
        <p:xfrm>
          <a:off x="395536" y="836712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4005064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Пусть прореагировало </a:t>
            </a:r>
            <a:r>
              <a:rPr lang="en-US" sz="2400" dirty="0" smtClean="0"/>
              <a:t>Z</a:t>
            </a:r>
            <a:r>
              <a:rPr lang="ru-RU" sz="2400" dirty="0" smtClean="0"/>
              <a:t> моль/л угарного газа и 2</a:t>
            </a:r>
            <a:r>
              <a:rPr lang="en-US" sz="2400" dirty="0" smtClean="0"/>
              <a:t>Z</a:t>
            </a:r>
            <a:r>
              <a:rPr lang="ru-RU" sz="2400" dirty="0" smtClean="0"/>
              <a:t> моль/л водорода, тогда образовалось </a:t>
            </a:r>
            <a:r>
              <a:rPr lang="en-US" sz="2400" dirty="0" smtClean="0"/>
              <a:t>Z</a:t>
            </a:r>
            <a:r>
              <a:rPr lang="ru-RU" sz="2400" dirty="0" smtClean="0"/>
              <a:t> моль/л метанола.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04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4047107"/>
              </p:ext>
            </p:extLst>
          </p:nvPr>
        </p:nvGraphicFramePr>
        <p:xfrm>
          <a:off x="457200" y="1752600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7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266353"/>
              </p:ext>
            </p:extLst>
          </p:nvPr>
        </p:nvGraphicFramePr>
        <p:xfrm>
          <a:off x="395536" y="836712"/>
          <a:ext cx="762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816472"/>
                <a:gridCol w="1816472"/>
                <a:gridCol w="1816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-2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4005064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Вычислим равновесные концентрации веществ.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23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1779907"/>
              </p:ext>
            </p:extLst>
          </p:nvPr>
        </p:nvGraphicFramePr>
        <p:xfrm>
          <a:off x="395536" y="836712"/>
          <a:ext cx="8568952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0897"/>
                <a:gridCol w="2042685"/>
                <a:gridCol w="2042685"/>
                <a:gridCol w="204268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-2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2-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5,5-2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4005064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Если общее количество веществ снизилось на 40%, значит оно составило 60% от исходных.</a:t>
            </a:r>
          </a:p>
          <a:p>
            <a:r>
              <a:rPr lang="ru-RU" sz="2400" dirty="0" smtClean="0"/>
              <a:t>((2</a:t>
            </a:r>
            <a:r>
              <a:rPr lang="en-US" sz="2400" dirty="0" smtClean="0"/>
              <a:t>-Z)+(5,5-</a:t>
            </a:r>
            <a:r>
              <a:rPr lang="ru-RU" sz="2400" dirty="0" smtClean="0"/>
              <a:t>2</a:t>
            </a:r>
            <a:r>
              <a:rPr lang="en-US" sz="2400" dirty="0" smtClean="0"/>
              <a:t>Z)+Z) </a:t>
            </a:r>
            <a:r>
              <a:rPr lang="ru-RU" sz="2400" dirty="0" smtClean="0"/>
              <a:t>моль/л    -    60%</a:t>
            </a:r>
          </a:p>
          <a:p>
            <a:r>
              <a:rPr lang="ru-RU" sz="2400" dirty="0" smtClean="0"/>
              <a:t>(2 + 5,5) моль/л                    -    100%</a:t>
            </a:r>
          </a:p>
          <a:p>
            <a:r>
              <a:rPr lang="ru-RU" sz="2400" dirty="0" smtClean="0"/>
              <a:t>Из данного соотношения находим, что </a:t>
            </a:r>
            <a:r>
              <a:rPr lang="en-US" sz="2400" dirty="0" smtClean="0"/>
              <a:t>Z</a:t>
            </a:r>
            <a:r>
              <a:rPr lang="ru-RU" sz="2400" dirty="0" smtClean="0"/>
              <a:t>=1,5 моль/л</a:t>
            </a:r>
          </a:p>
          <a:p>
            <a:r>
              <a:rPr lang="ru-RU" sz="2400" dirty="0" smtClean="0"/>
              <a:t>Заполняем таблицу, подставляя значения </a:t>
            </a:r>
            <a:r>
              <a:rPr lang="en-US" sz="2400" dirty="0" smtClean="0"/>
              <a:t>Z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8273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119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0452415"/>
              </p:ext>
            </p:extLst>
          </p:nvPr>
        </p:nvGraphicFramePr>
        <p:xfrm>
          <a:off x="395536" y="836712"/>
          <a:ext cx="813690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7826"/>
                <a:gridCol w="1939693"/>
                <a:gridCol w="1939693"/>
                <a:gridCol w="193969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+1,5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3861048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Находим Х и 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26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3734086"/>
              </p:ext>
            </p:extLst>
          </p:nvPr>
        </p:nvGraphicFramePr>
        <p:xfrm>
          <a:off x="467544" y="1916832"/>
          <a:ext cx="835292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-3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+1,5 моль/л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(5,5-3=2,5)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</a:p>
                    <a:p>
                      <a:pPr algn="ctr"/>
                      <a:r>
                        <a:rPr lang="ru-RU" sz="2400" dirty="0" smtClean="0"/>
                        <a:t>(0+1,5=1,5)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27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2,5 моль/л</a:t>
            </a:r>
          </a:p>
          <a:p>
            <a:r>
              <a:rPr lang="ru-RU" sz="3200" dirty="0" smtClean="0"/>
              <a:t>У – 1,5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1571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799"/>
            <a:ext cx="3240360" cy="461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211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72" y="1556792"/>
            <a:ext cx="8696846" cy="508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13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872944"/>
              </p:ext>
            </p:extLst>
          </p:nvPr>
        </p:nvGraphicFramePr>
        <p:xfrm>
          <a:off x="467544" y="1916832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0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 таблице можно определить количество вещества брома исходное и при наступлении равновесия в системе.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Исходное </a:t>
            </a:r>
            <a:r>
              <a:rPr lang="en-US" dirty="0" smtClean="0"/>
              <a:t>n(Br</a:t>
            </a:r>
            <a:r>
              <a:rPr lang="ru-RU" baseline="-25000" dirty="0" smtClean="0"/>
              <a:t>2</a:t>
            </a:r>
            <a:r>
              <a:rPr lang="en-US" dirty="0" smtClean="0"/>
              <a:t>) = 2 </a:t>
            </a:r>
            <a:r>
              <a:rPr lang="ru-RU" dirty="0" smtClean="0"/>
              <a:t>моль, равновесное </a:t>
            </a:r>
            <a:r>
              <a:rPr lang="en-US" dirty="0"/>
              <a:t>n(Br</a:t>
            </a:r>
            <a:r>
              <a:rPr lang="ru-RU" baseline="-25000" dirty="0"/>
              <a:t>2</a:t>
            </a:r>
            <a:r>
              <a:rPr lang="en-US" dirty="0"/>
              <a:t>) = </a:t>
            </a:r>
            <a:r>
              <a:rPr lang="ru-RU" dirty="0" smtClean="0"/>
              <a:t>1,</a:t>
            </a:r>
            <a:r>
              <a:rPr lang="en-US" dirty="0" smtClean="0"/>
              <a:t>2 </a:t>
            </a:r>
            <a:r>
              <a:rPr lang="ru-RU" dirty="0" smtClean="0"/>
              <a:t>моль.</a:t>
            </a:r>
          </a:p>
          <a:p>
            <a:r>
              <a:rPr lang="ru-RU" dirty="0" smtClean="0"/>
              <a:t>Находим исходную и равновесную концентрацию с(</a:t>
            </a:r>
            <a:r>
              <a:rPr lang="en-US" dirty="0" smtClean="0"/>
              <a:t>Br</a:t>
            </a:r>
            <a:r>
              <a:rPr lang="ru-RU" baseline="-25000" dirty="0"/>
              <a:t>2</a:t>
            </a:r>
            <a:r>
              <a:rPr lang="en-US" dirty="0"/>
              <a:t>) = 2 </a:t>
            </a:r>
            <a:r>
              <a:rPr lang="ru-RU" dirty="0" smtClean="0"/>
              <a:t>моль : 2 л = 1 моль/л, с</a:t>
            </a:r>
            <a:r>
              <a:rPr lang="en-US" dirty="0" smtClean="0"/>
              <a:t>(Br</a:t>
            </a:r>
            <a:r>
              <a:rPr lang="ru-RU" baseline="-25000" dirty="0"/>
              <a:t>2</a:t>
            </a:r>
            <a:r>
              <a:rPr lang="en-US" dirty="0"/>
              <a:t>) = </a:t>
            </a:r>
            <a:r>
              <a:rPr lang="ru-RU" dirty="0" smtClean="0"/>
              <a:t>1,</a:t>
            </a:r>
            <a:r>
              <a:rPr lang="en-US" dirty="0" smtClean="0"/>
              <a:t>2 </a:t>
            </a:r>
            <a:r>
              <a:rPr lang="ru-RU" dirty="0" smtClean="0"/>
              <a:t>моль : 2 л = 0,6 моль/л.</a:t>
            </a:r>
          </a:p>
          <a:p>
            <a:r>
              <a:rPr lang="ru-RU" dirty="0" smtClean="0"/>
              <a:t>Заполняем таблицу.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57488"/>
            <a:ext cx="8892480" cy="119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9683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9676825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Выясняем, что идет синтез </a:t>
            </a:r>
            <a:r>
              <a:rPr lang="ru-RU" dirty="0" err="1" smtClean="0"/>
              <a:t>бромоводорода</a:t>
            </a:r>
            <a:r>
              <a:rPr lang="ru-RU" dirty="0" smtClean="0"/>
              <a:t>, т. к. концентрация брома уменьшается.</a:t>
            </a:r>
          </a:p>
          <a:p>
            <a:r>
              <a:rPr lang="en-US" b="1" dirty="0" smtClean="0"/>
              <a:t>Br</a:t>
            </a:r>
            <a:r>
              <a:rPr lang="ru-RU" b="1" baseline="-25000" dirty="0" smtClean="0"/>
              <a:t>2</a:t>
            </a:r>
            <a:r>
              <a:rPr lang="ru-RU" b="1" dirty="0" smtClean="0"/>
              <a:t> + Н</a:t>
            </a:r>
            <a:r>
              <a:rPr lang="ru-RU" b="1" baseline="-25000" dirty="0" smtClean="0"/>
              <a:t>2</a:t>
            </a:r>
            <a:r>
              <a:rPr lang="ru-RU" b="1" dirty="0" smtClean="0"/>
              <a:t> = 2</a:t>
            </a:r>
            <a:r>
              <a:rPr lang="en-US" b="1" dirty="0" err="1" smtClean="0"/>
              <a:t>HBr</a:t>
            </a:r>
            <a:endParaRPr lang="en-US" b="1" dirty="0" smtClean="0"/>
          </a:p>
          <a:p>
            <a:r>
              <a:rPr lang="ru-RU" dirty="0" smtClean="0"/>
              <a:t>Находим исходные концентрации водорода и </a:t>
            </a:r>
            <a:r>
              <a:rPr lang="ru-RU" dirty="0" err="1" smtClean="0"/>
              <a:t>бромоводорода</a:t>
            </a:r>
            <a:r>
              <a:rPr lang="ru-RU" dirty="0" smtClean="0"/>
              <a:t> по мольному соотношению.</a:t>
            </a:r>
          </a:p>
          <a:p>
            <a:r>
              <a:rPr lang="ru-RU" dirty="0" smtClean="0"/>
              <a:t>с(</a:t>
            </a:r>
            <a:r>
              <a:rPr lang="ru-RU" b="1" dirty="0" smtClean="0"/>
              <a:t>Н</a:t>
            </a:r>
            <a:r>
              <a:rPr lang="ru-RU" b="1" baseline="-25000" dirty="0" smtClean="0"/>
              <a:t>2</a:t>
            </a:r>
            <a:r>
              <a:rPr lang="ru-RU" dirty="0" smtClean="0"/>
              <a:t>)=1,5٠1=1,5 моль/л</a:t>
            </a:r>
          </a:p>
          <a:p>
            <a:r>
              <a:rPr lang="ru-RU" dirty="0" smtClean="0"/>
              <a:t>с(</a:t>
            </a:r>
            <a:r>
              <a:rPr lang="en-US" dirty="0" err="1" smtClean="0"/>
              <a:t>HBr</a:t>
            </a:r>
            <a:r>
              <a:rPr lang="ru-RU" dirty="0" smtClean="0"/>
              <a:t>)=1٠1=1 моль/л</a:t>
            </a:r>
          </a:p>
          <a:p>
            <a:r>
              <a:rPr lang="ru-RU" dirty="0" smtClean="0"/>
              <a:t>Заполняем 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4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2575851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вычисления по алгоритму.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914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1680687"/>
              </p:ext>
            </p:extLst>
          </p:nvPr>
        </p:nvGraphicFramePr>
        <p:xfrm>
          <a:off x="457200" y="1752600"/>
          <a:ext cx="8219256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1284"/>
                <a:gridCol w="1959324"/>
                <a:gridCol w="1959324"/>
                <a:gridCol w="19593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+0,4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632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398796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+0,8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Остается найти 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60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2958278"/>
              </p:ext>
            </p:extLst>
          </p:nvPr>
        </p:nvGraphicFramePr>
        <p:xfrm>
          <a:off x="395536" y="1484784"/>
          <a:ext cx="835292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1,5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+0,8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</a:p>
                    <a:p>
                      <a:pPr algn="ctr"/>
                      <a:r>
                        <a:rPr lang="ru-RU" sz="2400" dirty="0" smtClean="0"/>
                        <a:t>(1 + 0,8 = 1,8)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10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1,5 моль/л</a:t>
            </a:r>
          </a:p>
          <a:p>
            <a:r>
              <a:rPr lang="ru-RU" sz="3200" dirty="0" smtClean="0"/>
              <a:t>У – 1,8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314595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2880320" cy="422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0640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80"/>
            <a:ext cx="5791200" cy="828010"/>
          </a:xfrm>
        </p:spPr>
        <p:txBody>
          <a:bodyPr/>
          <a:lstStyle/>
          <a:p>
            <a:r>
              <a:rPr lang="ru-RU" dirty="0" smtClean="0"/>
              <a:t>Задача № 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7620000" cy="6093296"/>
          </a:xfrm>
        </p:spPr>
        <p:txBody>
          <a:bodyPr>
            <a:normAutofit/>
          </a:bodyPr>
          <a:lstStyle/>
          <a:p>
            <a:r>
              <a:rPr lang="ru-RU" b="0" dirty="0" smtClean="0"/>
              <a:t>В сосуд объемом 1 л, содержащий катализатор, при повышенной температуре ввели 0,9 моль паров циклогексана. После установления равновесия за счет протекания обратимой реакции</a:t>
            </a:r>
          </a:p>
          <a:p>
            <a:r>
              <a:rPr lang="ru-RU" dirty="0"/>
              <a:t>С</a:t>
            </a:r>
            <a:r>
              <a:rPr lang="ru-RU" baseline="-25000" dirty="0"/>
              <a:t>6</a:t>
            </a:r>
            <a:r>
              <a:rPr lang="ru-RU" dirty="0"/>
              <a:t>Н</a:t>
            </a:r>
            <a:r>
              <a:rPr lang="ru-RU" baseline="-25000" dirty="0"/>
              <a:t>12 (г)</a:t>
            </a:r>
            <a:r>
              <a:rPr lang="ru-RU" dirty="0"/>
              <a:t> ↔ С</a:t>
            </a:r>
            <a:r>
              <a:rPr lang="ru-RU" baseline="-25000" dirty="0"/>
              <a:t>6</a:t>
            </a:r>
            <a:r>
              <a:rPr lang="ru-RU" dirty="0"/>
              <a:t>Н</a:t>
            </a:r>
            <a:r>
              <a:rPr lang="ru-RU" baseline="-25000" dirty="0"/>
              <a:t>6</a:t>
            </a:r>
            <a:r>
              <a:rPr lang="ru-RU" dirty="0"/>
              <a:t> + 3Н</a:t>
            </a:r>
            <a:r>
              <a:rPr lang="ru-RU" baseline="-25000" dirty="0"/>
              <a:t>2 (г) </a:t>
            </a:r>
            <a:r>
              <a:rPr lang="ru-RU" dirty="0"/>
              <a:t>  </a:t>
            </a:r>
          </a:p>
          <a:p>
            <a:r>
              <a:rPr lang="ru-RU" b="0" dirty="0"/>
              <a:t>д</a:t>
            </a:r>
            <a:r>
              <a:rPr lang="ru-RU" b="0" dirty="0" smtClean="0"/>
              <a:t>авление в сосуде увеличилось в 2 раза. Известно, что температура в реакторе поддерживалась постоянной, а давление в сосуде прямо пропорционально концентрации газов. Определите равновесные концентрации водорода (Х) и паров бензола (У). Выберите из списка правильные ответы.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0,9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0,6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0,5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0,3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0,2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0,1 моль/л</a:t>
            </a:r>
          </a:p>
          <a:p>
            <a:endParaRPr lang="ru-RU" b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43717"/>
              </p:ext>
            </p:extLst>
          </p:nvPr>
        </p:nvGraphicFramePr>
        <p:xfrm>
          <a:off x="683568" y="6093296"/>
          <a:ext cx="1238885" cy="66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125"/>
                <a:gridCol w="619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У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13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9777894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Вычисляем исходную концентрацию циклогексана </a:t>
            </a:r>
          </a:p>
          <a:p>
            <a:r>
              <a:rPr lang="ru-RU" dirty="0" smtClean="0"/>
              <a:t>с(С</a:t>
            </a:r>
            <a:r>
              <a:rPr lang="ru-RU" baseline="-25000" dirty="0" smtClean="0"/>
              <a:t>6</a:t>
            </a:r>
            <a:r>
              <a:rPr lang="ru-RU" dirty="0" smtClean="0"/>
              <a:t>Н</a:t>
            </a:r>
            <a:r>
              <a:rPr lang="ru-RU" baseline="-25000" dirty="0" smtClean="0"/>
              <a:t>12</a:t>
            </a:r>
            <a:r>
              <a:rPr lang="ru-RU" dirty="0" smtClean="0"/>
              <a:t>)=0,9моль:1л=0,9 моль/л</a:t>
            </a:r>
          </a:p>
          <a:p>
            <a:r>
              <a:rPr lang="ru-RU" dirty="0" smtClean="0"/>
              <a:t>Заполняем 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4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6326852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0,9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Предположим, что в реакции израсходовалось </a:t>
            </a:r>
            <a:r>
              <a:rPr lang="en-US" dirty="0" smtClean="0"/>
              <a:t>Z</a:t>
            </a:r>
            <a:r>
              <a:rPr lang="ru-RU" dirty="0" smtClean="0"/>
              <a:t> моль/л циклогексана.</a:t>
            </a:r>
          </a:p>
          <a:p>
            <a:r>
              <a:rPr lang="ru-RU" dirty="0" smtClean="0"/>
              <a:t>Тогда образовалось </a:t>
            </a:r>
            <a:r>
              <a:rPr lang="en-US" dirty="0" smtClean="0"/>
              <a:t>Z</a:t>
            </a:r>
            <a:r>
              <a:rPr lang="ru-RU" dirty="0" smtClean="0"/>
              <a:t> моль/л бензола и 3</a:t>
            </a:r>
            <a:r>
              <a:rPr lang="en-US" dirty="0" smtClean="0"/>
              <a:t>Z</a:t>
            </a:r>
            <a:r>
              <a:rPr lang="ru-RU" dirty="0" smtClean="0"/>
              <a:t> моль/л водорода.</a:t>
            </a:r>
          </a:p>
          <a:p>
            <a:r>
              <a:rPr lang="ru-RU" dirty="0" smtClean="0"/>
              <a:t>Заполняем 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41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236672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0,9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+3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Высчитываем равновесные концентрации веществ.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23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711425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0,9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+3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0,9 – 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  <a:endParaRPr lang="en-US" sz="2400" dirty="0" smtClean="0"/>
                    </a:p>
                    <a:p>
                      <a:pPr algn="ctr"/>
                      <a:r>
                        <a:rPr lang="en-US" sz="2400" dirty="0" smtClean="0"/>
                        <a:t>Z </a:t>
                      </a:r>
                      <a:r>
                        <a:rPr lang="ru-RU" sz="2400" dirty="0" smtClean="0"/>
                        <a:t>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3</a:t>
                      </a:r>
                      <a:r>
                        <a:rPr lang="en-US" sz="2400" dirty="0" smtClean="0"/>
                        <a:t>Z </a:t>
                      </a:r>
                      <a:r>
                        <a:rPr lang="ru-RU" sz="2400" dirty="0" smtClean="0"/>
                        <a:t>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221088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Составляем соотношения исходных газов и газов в равновесной системе (давление в 2 раза увеличилось, значит и концентрация газов, т. е. их объем, тоже увеличилась в 2 раза).</a:t>
            </a:r>
          </a:p>
          <a:p>
            <a:r>
              <a:rPr lang="ru-RU" dirty="0" smtClean="0"/>
              <a:t>(0,9 – </a:t>
            </a:r>
            <a:r>
              <a:rPr lang="en-US" dirty="0" smtClean="0"/>
              <a:t>Z)</a:t>
            </a:r>
            <a:r>
              <a:rPr lang="ru-RU" dirty="0" smtClean="0"/>
              <a:t> + </a:t>
            </a:r>
            <a:r>
              <a:rPr lang="en-US" dirty="0" smtClean="0"/>
              <a:t>Z + 3Z = </a:t>
            </a:r>
            <a:r>
              <a:rPr lang="ru-RU" dirty="0" smtClean="0"/>
              <a:t>0,9 ٠</a:t>
            </a:r>
            <a:r>
              <a:rPr lang="en-US" dirty="0" smtClean="0"/>
              <a:t> 2</a:t>
            </a:r>
          </a:p>
          <a:p>
            <a:r>
              <a:rPr lang="ru-RU" dirty="0" smtClean="0"/>
              <a:t>Отсюда </a:t>
            </a:r>
            <a:r>
              <a:rPr lang="en-US" dirty="0" smtClean="0"/>
              <a:t>Z = 0</a:t>
            </a:r>
            <a:r>
              <a:rPr lang="ru-RU" dirty="0" smtClean="0"/>
              <a:t>,3 моль/л</a:t>
            </a:r>
          </a:p>
          <a:p>
            <a:r>
              <a:rPr lang="ru-RU" dirty="0" smtClean="0"/>
              <a:t>Осталось вычислить Х и 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7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2077797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0,9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+3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 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0,9 – </a:t>
                      </a:r>
                      <a:r>
                        <a:rPr lang="en-US" sz="2400" dirty="0" smtClean="0"/>
                        <a:t>Z</a:t>
                      </a:r>
                      <a:r>
                        <a:rPr lang="ru-RU" sz="240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  <a:endParaRPr lang="en-US" sz="2400" dirty="0" smtClean="0"/>
                    </a:p>
                    <a:p>
                      <a:pPr algn="ctr"/>
                      <a:r>
                        <a:rPr lang="ru-RU" sz="2400" dirty="0" smtClean="0"/>
                        <a:t>0,3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0,9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39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0,9 моль/л</a:t>
            </a:r>
          </a:p>
          <a:p>
            <a:r>
              <a:rPr lang="ru-RU" sz="3200" dirty="0" smtClean="0"/>
              <a:t>У – 0,3 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881445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167467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0,9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0,6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0,5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0,3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0,2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0,1 </a:t>
            </a:r>
            <a:r>
              <a:rPr lang="ru-RU" sz="2800" dirty="0" smtClean="0"/>
              <a:t>моль/л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800" dirty="0"/>
          </a:p>
          <a:p>
            <a:pPr fontAlgn="t"/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715330"/>
              </p:ext>
            </p:extLst>
          </p:nvPr>
        </p:nvGraphicFramePr>
        <p:xfrm>
          <a:off x="755576" y="4725144"/>
          <a:ext cx="1238885" cy="66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125"/>
                <a:gridCol w="619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У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064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9399078"/>
              </p:ext>
            </p:extLst>
          </p:nvPr>
        </p:nvGraphicFramePr>
        <p:xfrm>
          <a:off x="457200" y="1752600"/>
          <a:ext cx="829126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796"/>
                <a:gridCol w="1976489"/>
                <a:gridCol w="1976489"/>
                <a:gridCol w="19764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-0,8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-0,4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+0,4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43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80"/>
            <a:ext cx="5791200" cy="828010"/>
          </a:xfrm>
        </p:spPr>
        <p:txBody>
          <a:bodyPr/>
          <a:lstStyle/>
          <a:p>
            <a:r>
              <a:rPr lang="ru-RU" dirty="0" smtClean="0"/>
              <a:t>Задача № </a:t>
            </a:r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08912" cy="6093296"/>
          </a:xfrm>
        </p:spPr>
        <p:txBody>
          <a:bodyPr>
            <a:normAutofit/>
          </a:bodyPr>
          <a:lstStyle/>
          <a:p>
            <a:r>
              <a:rPr lang="ru-RU" b="0" dirty="0" smtClean="0"/>
              <a:t>Газовую смесь, полученную при термическом разложении 151,2 г нитрата цинка, поместили в замкнутый сосуд объемом 4 л, сосуд нагрели. В результате протекания обратимой реакции</a:t>
            </a:r>
            <a:endParaRPr lang="ru-RU" b="0" dirty="0" smtClean="0"/>
          </a:p>
          <a:p>
            <a:r>
              <a:rPr lang="ru-RU" dirty="0" smtClean="0"/>
              <a:t>2</a:t>
            </a:r>
            <a:r>
              <a:rPr lang="en-US" dirty="0" smtClean="0"/>
              <a:t>NO</a:t>
            </a:r>
            <a:r>
              <a:rPr lang="ru-RU" baseline="-25000" dirty="0" smtClean="0"/>
              <a:t>2 </a:t>
            </a:r>
            <a:r>
              <a:rPr lang="ru-RU" baseline="-25000" dirty="0"/>
              <a:t>(г)</a:t>
            </a:r>
            <a:r>
              <a:rPr lang="ru-RU" dirty="0"/>
              <a:t> ↔ </a:t>
            </a:r>
            <a:r>
              <a:rPr lang="en-US" dirty="0" smtClean="0"/>
              <a:t>2NO</a:t>
            </a:r>
            <a:r>
              <a:rPr lang="ru-RU" baseline="-25000" dirty="0"/>
              <a:t> (г)</a:t>
            </a:r>
            <a:r>
              <a:rPr lang="ru-RU" dirty="0" smtClean="0"/>
              <a:t> </a:t>
            </a:r>
            <a:r>
              <a:rPr lang="ru-RU" dirty="0"/>
              <a:t>+ </a:t>
            </a:r>
            <a:r>
              <a:rPr lang="en-US" dirty="0" smtClean="0"/>
              <a:t>O</a:t>
            </a:r>
            <a:r>
              <a:rPr lang="ru-RU" baseline="-25000" dirty="0" smtClean="0"/>
              <a:t>2 </a:t>
            </a:r>
            <a:r>
              <a:rPr lang="ru-RU" baseline="-25000" dirty="0"/>
              <a:t>(г) </a:t>
            </a:r>
            <a:r>
              <a:rPr lang="ru-RU" dirty="0"/>
              <a:t>  </a:t>
            </a:r>
          </a:p>
          <a:p>
            <a:r>
              <a:rPr lang="ru-RU" b="0" dirty="0"/>
              <a:t>в</a:t>
            </a:r>
            <a:r>
              <a:rPr lang="ru-RU" b="0" dirty="0" smtClean="0"/>
              <a:t> реакционной смеси установилось химическое равновесие</a:t>
            </a:r>
            <a:r>
              <a:rPr lang="ru-RU" b="0" dirty="0" smtClean="0"/>
              <a:t>. В равновесной смеси было обнаружено 0,5 моль кислорода. </a:t>
            </a:r>
            <a:r>
              <a:rPr lang="ru-RU" b="0" dirty="0" smtClean="0"/>
              <a:t>Определите равновесные </a:t>
            </a:r>
            <a:r>
              <a:rPr lang="ru-RU" b="0" dirty="0" smtClean="0"/>
              <a:t>концентрации (моль/л) </a:t>
            </a:r>
            <a:r>
              <a:rPr lang="ru-RU" b="0" dirty="0" err="1" smtClean="0"/>
              <a:t>монооксида</a:t>
            </a:r>
            <a:r>
              <a:rPr lang="ru-RU" b="0" dirty="0" smtClean="0"/>
              <a:t> азота </a:t>
            </a:r>
            <a:r>
              <a:rPr lang="ru-RU" b="0" dirty="0" smtClean="0"/>
              <a:t>(Х) и </a:t>
            </a:r>
            <a:r>
              <a:rPr lang="ru-RU" b="0" dirty="0" smtClean="0"/>
              <a:t>диоксида азота </a:t>
            </a:r>
            <a:r>
              <a:rPr lang="ru-RU" b="0" dirty="0" smtClean="0"/>
              <a:t>(У). Выберите из списка правильные ответы</a:t>
            </a:r>
            <a:r>
              <a:rPr lang="ru-RU" b="0" dirty="0" smtClean="0"/>
              <a:t>.</a:t>
            </a:r>
          </a:p>
          <a:p>
            <a:endParaRPr lang="ru-RU" b="0" dirty="0" smtClean="0"/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0,05 </a:t>
            </a:r>
            <a:r>
              <a:rPr lang="ru-RU" b="0" dirty="0" smtClean="0"/>
              <a:t>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0,15 </a:t>
            </a:r>
            <a:r>
              <a:rPr lang="ru-RU" b="0" dirty="0" smtClean="0"/>
              <a:t>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0,20 </a:t>
            </a:r>
            <a:r>
              <a:rPr lang="ru-RU" b="0" dirty="0" smtClean="0"/>
              <a:t>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0,35 </a:t>
            </a:r>
            <a:r>
              <a:rPr lang="ru-RU" b="0" dirty="0" smtClean="0"/>
              <a:t>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0,60 </a:t>
            </a:r>
            <a:r>
              <a:rPr lang="ru-RU" b="0" dirty="0" smtClean="0"/>
              <a:t>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0" dirty="0" smtClean="0"/>
              <a:t>1,00 </a:t>
            </a:r>
            <a:r>
              <a:rPr lang="ru-RU" b="0" dirty="0" smtClean="0"/>
              <a:t>моль/л</a:t>
            </a:r>
          </a:p>
          <a:p>
            <a:endParaRPr lang="ru-RU" b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476640"/>
              </p:ext>
            </p:extLst>
          </p:nvPr>
        </p:nvGraphicFramePr>
        <p:xfrm>
          <a:off x="683568" y="6093296"/>
          <a:ext cx="1238885" cy="66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125"/>
                <a:gridCol w="619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У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185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654030"/>
              </p:ext>
            </p:extLst>
          </p:nvPr>
        </p:nvGraphicFramePr>
        <p:xfrm>
          <a:off x="395536" y="1484784"/>
          <a:ext cx="835292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9361"/>
                <a:gridCol w="1991189"/>
                <a:gridCol w="1991189"/>
                <a:gridCol w="19911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4221088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Находим равновесную концентрацию кислорода:</a:t>
            </a:r>
          </a:p>
          <a:p>
            <a:r>
              <a:rPr lang="ru-RU" dirty="0" smtClean="0"/>
              <a:t>с</a:t>
            </a:r>
            <a:r>
              <a:rPr lang="ru-RU" dirty="0" smtClean="0"/>
              <a:t>(</a:t>
            </a:r>
            <a:r>
              <a:rPr lang="en-US" b="1" dirty="0"/>
              <a:t>O</a:t>
            </a:r>
            <a:r>
              <a:rPr lang="ru-RU" b="1" baseline="-25000" dirty="0" smtClean="0"/>
              <a:t>2</a:t>
            </a:r>
            <a:r>
              <a:rPr lang="ru-RU" dirty="0" smtClean="0"/>
              <a:t>) = 0,5 моль : 4 л = 0,125 моль/л</a:t>
            </a:r>
            <a:endParaRPr lang="en-US" dirty="0" smtClean="0"/>
          </a:p>
          <a:p>
            <a:r>
              <a:rPr lang="ru-RU" dirty="0" smtClean="0"/>
              <a:t>Вычисляем исходные концентрации диоксида азота и кислорода по реакции разложения нитрата цинка:</a:t>
            </a:r>
          </a:p>
          <a:p>
            <a:r>
              <a:rPr lang="ru-RU" dirty="0"/>
              <a:t>2</a:t>
            </a:r>
            <a:r>
              <a:rPr lang="en-US" dirty="0"/>
              <a:t>Zn(NO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 → 2ZnO + 4NO</a:t>
            </a:r>
            <a:r>
              <a:rPr lang="en-US" baseline="-25000" dirty="0"/>
              <a:t>2</a:t>
            </a:r>
            <a:r>
              <a:rPr lang="en-US" dirty="0"/>
              <a:t> + O</a:t>
            </a:r>
            <a:r>
              <a:rPr lang="en-US" baseline="-25000" dirty="0"/>
              <a:t>2</a:t>
            </a:r>
            <a:r>
              <a:rPr lang="en-US" dirty="0"/>
              <a:t>  </a:t>
            </a:r>
            <a:endParaRPr lang="ru-RU" dirty="0"/>
          </a:p>
          <a:p>
            <a:r>
              <a:rPr lang="en-US" dirty="0" smtClean="0"/>
              <a:t>n</a:t>
            </a:r>
            <a:r>
              <a:rPr lang="en-US" dirty="0" smtClean="0"/>
              <a:t>(</a:t>
            </a:r>
            <a:r>
              <a:rPr lang="en-US" dirty="0" smtClean="0"/>
              <a:t>Zn(NO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 ) = 151,2 : 189 = 0,8 </a:t>
            </a:r>
            <a:r>
              <a:rPr lang="ru-RU" dirty="0" smtClean="0"/>
              <a:t>моль</a:t>
            </a:r>
            <a:r>
              <a:rPr lang="en-US" dirty="0" smtClean="0"/>
              <a:t>  </a:t>
            </a:r>
            <a:endParaRPr lang="ru-RU" dirty="0"/>
          </a:p>
          <a:p>
            <a:r>
              <a:rPr lang="en-US" dirty="0" smtClean="0"/>
              <a:t>n(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 smtClean="0"/>
              <a:t>) = </a:t>
            </a:r>
            <a:r>
              <a:rPr lang="en-US" dirty="0"/>
              <a:t>n(Zn(NO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 ) </a:t>
            </a:r>
            <a:r>
              <a:rPr lang="en-US" dirty="0" smtClean="0"/>
              <a:t>: 2 = 0,8 : 2 = 0,4 </a:t>
            </a:r>
            <a:r>
              <a:rPr lang="ru-RU" dirty="0" smtClean="0"/>
              <a:t>моль, а с</a:t>
            </a:r>
            <a:r>
              <a:rPr lang="en-US" dirty="0" smtClean="0"/>
              <a:t>(O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ru-RU" dirty="0" smtClean="0"/>
              <a:t> = 0,4 моль : 4 л = 0,1 моль/л</a:t>
            </a:r>
          </a:p>
          <a:p>
            <a:r>
              <a:rPr lang="en-US" dirty="0" smtClean="0"/>
              <a:t>n(NO</a:t>
            </a:r>
            <a:r>
              <a:rPr lang="en-US" baseline="-25000" dirty="0" smtClean="0"/>
              <a:t>2</a:t>
            </a:r>
            <a:r>
              <a:rPr lang="en-US" dirty="0" smtClean="0"/>
              <a:t>) = </a:t>
            </a:r>
            <a:r>
              <a:rPr lang="en-US" dirty="0"/>
              <a:t>n(O</a:t>
            </a:r>
            <a:r>
              <a:rPr lang="en-US" baseline="-25000" dirty="0"/>
              <a:t>2</a:t>
            </a:r>
            <a:r>
              <a:rPr lang="en-US" dirty="0" smtClean="0"/>
              <a:t>) ∙ 4 = 0,4 ∙ 4 =1,6 </a:t>
            </a:r>
            <a:r>
              <a:rPr lang="ru-RU" dirty="0" smtClean="0"/>
              <a:t>моль, а с(</a:t>
            </a:r>
            <a:r>
              <a:rPr lang="en-US" dirty="0"/>
              <a:t>NO</a:t>
            </a:r>
            <a:r>
              <a:rPr lang="en-US" baseline="-25000" dirty="0"/>
              <a:t>2</a:t>
            </a:r>
            <a:r>
              <a:rPr lang="en-US" dirty="0"/>
              <a:t>) </a:t>
            </a:r>
            <a:r>
              <a:rPr lang="ru-RU" dirty="0" smtClean="0"/>
              <a:t>= 1,6 моль : 4 л = 0,4 моль/л</a:t>
            </a:r>
            <a:endParaRPr lang="ru-RU" dirty="0" smtClean="0"/>
          </a:p>
          <a:p>
            <a:r>
              <a:rPr lang="ru-RU" dirty="0" smtClean="0"/>
              <a:t>Заполняем </a:t>
            </a:r>
            <a:r>
              <a:rPr lang="ru-RU" dirty="0" smtClean="0"/>
              <a:t>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1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1778466"/>
              </p:ext>
            </p:extLst>
          </p:nvPr>
        </p:nvGraphicFramePr>
        <p:xfrm>
          <a:off x="179513" y="1484784"/>
          <a:ext cx="878497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431"/>
                <a:gridCol w="2094181"/>
                <a:gridCol w="2094181"/>
                <a:gridCol w="209418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0,125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4221088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Вычисляем концентрацию кислорода по уравнению реакции :</a:t>
            </a:r>
          </a:p>
          <a:p>
            <a:r>
              <a:rPr lang="ru-RU" dirty="0"/>
              <a:t>р</a:t>
            </a:r>
            <a:r>
              <a:rPr lang="ru-RU" dirty="0" smtClean="0"/>
              <a:t>аз произошло его увеличение, значит преобладала реакция разложения диоксида азота. </a:t>
            </a:r>
          </a:p>
          <a:p>
            <a:r>
              <a:rPr lang="ru-RU" dirty="0"/>
              <a:t>с(</a:t>
            </a:r>
            <a:r>
              <a:rPr lang="en-US" dirty="0"/>
              <a:t>NO</a:t>
            </a:r>
            <a:r>
              <a:rPr lang="en-US" baseline="-25000" dirty="0"/>
              <a:t>2</a:t>
            </a:r>
            <a:r>
              <a:rPr lang="en-US" dirty="0"/>
              <a:t>) </a:t>
            </a:r>
            <a:r>
              <a:rPr lang="ru-RU" dirty="0"/>
              <a:t>= </a:t>
            </a:r>
            <a:r>
              <a:rPr lang="ru-RU" dirty="0" smtClean="0"/>
              <a:t>0,125 – 0,1 </a:t>
            </a:r>
            <a:r>
              <a:rPr lang="ru-RU" dirty="0"/>
              <a:t>= </a:t>
            </a:r>
            <a:r>
              <a:rPr lang="ru-RU" dirty="0" smtClean="0"/>
              <a:t>0,025 </a:t>
            </a:r>
            <a:r>
              <a:rPr lang="ru-RU" dirty="0"/>
              <a:t>моль/л</a:t>
            </a:r>
            <a:endParaRPr lang="ru-RU" dirty="0"/>
          </a:p>
          <a:p>
            <a:r>
              <a:rPr lang="ru-RU" dirty="0" smtClean="0"/>
              <a:t>Заполняем </a:t>
            </a:r>
            <a:r>
              <a:rPr lang="ru-RU" dirty="0" smtClean="0"/>
              <a:t>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58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7581329"/>
              </p:ext>
            </p:extLst>
          </p:nvPr>
        </p:nvGraphicFramePr>
        <p:xfrm>
          <a:off x="179513" y="1484784"/>
          <a:ext cx="8784974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431"/>
                <a:gridCol w="2094181"/>
                <a:gridCol w="2094181"/>
                <a:gridCol w="209418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+0,025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0,125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4221088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Вычисляем концентрации диоксида и </a:t>
            </a:r>
            <a:r>
              <a:rPr lang="ru-RU" dirty="0" err="1" smtClean="0"/>
              <a:t>монооксида</a:t>
            </a:r>
            <a:r>
              <a:rPr lang="ru-RU" dirty="0" smtClean="0"/>
              <a:t> азота по уравнению реакции :</a:t>
            </a:r>
          </a:p>
          <a:p>
            <a:r>
              <a:rPr lang="ru-RU" dirty="0" smtClean="0"/>
              <a:t>с(</a:t>
            </a:r>
            <a:r>
              <a:rPr lang="en-US" dirty="0"/>
              <a:t>NO</a:t>
            </a:r>
            <a:r>
              <a:rPr lang="en-US" baseline="-25000" dirty="0"/>
              <a:t>2</a:t>
            </a:r>
            <a:r>
              <a:rPr lang="en-US" dirty="0"/>
              <a:t>) </a:t>
            </a:r>
            <a:r>
              <a:rPr lang="ru-RU" dirty="0"/>
              <a:t>= с(</a:t>
            </a:r>
            <a:r>
              <a:rPr lang="en-US" dirty="0" smtClean="0"/>
              <a:t>NO) </a:t>
            </a:r>
            <a:r>
              <a:rPr lang="ru-RU" dirty="0" smtClean="0"/>
              <a:t>= с(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/>
              <a:t>) </a:t>
            </a:r>
            <a:r>
              <a:rPr lang="ru-RU" dirty="0" smtClean="0"/>
              <a:t>∙ 2 </a:t>
            </a:r>
            <a:r>
              <a:rPr lang="ru-RU" dirty="0"/>
              <a:t>= </a:t>
            </a:r>
            <a:r>
              <a:rPr lang="ru-RU" dirty="0" smtClean="0"/>
              <a:t>0,025 ∙ 2 = 0,05 </a:t>
            </a:r>
            <a:r>
              <a:rPr lang="ru-RU" dirty="0"/>
              <a:t>моль/л</a:t>
            </a:r>
            <a:endParaRPr lang="ru-RU" dirty="0"/>
          </a:p>
          <a:p>
            <a:r>
              <a:rPr lang="ru-RU" dirty="0" smtClean="0"/>
              <a:t>Заполняем </a:t>
            </a:r>
            <a:r>
              <a:rPr lang="ru-RU" dirty="0" smtClean="0"/>
              <a:t>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75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3552472"/>
              </p:ext>
            </p:extLst>
          </p:nvPr>
        </p:nvGraphicFramePr>
        <p:xfrm>
          <a:off x="179513" y="1484784"/>
          <a:ext cx="8784974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431"/>
                <a:gridCol w="2094181"/>
                <a:gridCol w="2094181"/>
                <a:gridCol w="209418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-0,05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+0,05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+0,025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0,125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450912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Вычисляем равновесные концентрации диоксида и </a:t>
            </a:r>
            <a:r>
              <a:rPr lang="ru-RU" dirty="0" err="1" smtClean="0"/>
              <a:t>монооксида</a:t>
            </a:r>
            <a:r>
              <a:rPr lang="ru-RU" dirty="0" smtClean="0"/>
              <a:t> азота :</a:t>
            </a:r>
          </a:p>
          <a:p>
            <a:r>
              <a:rPr lang="ru-RU" dirty="0" smtClean="0"/>
              <a:t>с(</a:t>
            </a:r>
            <a:r>
              <a:rPr lang="en-US" dirty="0"/>
              <a:t>NO</a:t>
            </a:r>
            <a:r>
              <a:rPr lang="en-US" baseline="-25000" dirty="0"/>
              <a:t>2</a:t>
            </a:r>
            <a:r>
              <a:rPr lang="en-US" dirty="0"/>
              <a:t>) </a:t>
            </a:r>
            <a:r>
              <a:rPr lang="ru-RU" dirty="0"/>
              <a:t>= </a:t>
            </a:r>
            <a:r>
              <a:rPr lang="ru-RU" dirty="0" smtClean="0"/>
              <a:t>0,4 – 0,05 = 0,35 моль/л</a:t>
            </a:r>
          </a:p>
          <a:p>
            <a:r>
              <a:rPr lang="ru-RU" dirty="0" smtClean="0"/>
              <a:t>с(</a:t>
            </a:r>
            <a:r>
              <a:rPr lang="en-US" dirty="0" smtClean="0"/>
              <a:t>NO) </a:t>
            </a:r>
            <a:r>
              <a:rPr lang="ru-RU" dirty="0" smtClean="0"/>
              <a:t>= 0 + 0,05 = 0,05 </a:t>
            </a:r>
            <a:r>
              <a:rPr lang="ru-RU" dirty="0"/>
              <a:t>моль/л</a:t>
            </a:r>
            <a:endParaRPr lang="ru-RU" dirty="0"/>
          </a:p>
          <a:p>
            <a:r>
              <a:rPr lang="ru-RU" dirty="0" smtClean="0"/>
              <a:t>Заполняем </a:t>
            </a:r>
            <a:r>
              <a:rPr lang="ru-RU" dirty="0" smtClean="0"/>
              <a:t>соответствующие ячейки таблицы.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30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18805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800613"/>
              </p:ext>
            </p:extLst>
          </p:nvPr>
        </p:nvGraphicFramePr>
        <p:xfrm>
          <a:off x="179513" y="1484784"/>
          <a:ext cx="8784974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431"/>
                <a:gridCol w="2094181"/>
                <a:gridCol w="2094181"/>
                <a:gridCol w="209418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ru-RU" sz="2400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eaLnBrk="1" fontAlgn="auto" latinLnBrk="0" hangingPunct="1"/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-0,05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+0,05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+0,025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 – </a:t>
                      </a:r>
                    </a:p>
                    <a:p>
                      <a:pPr algn="ctr"/>
                      <a:r>
                        <a:rPr lang="ru-RU" sz="2400" dirty="0" smtClean="0"/>
                        <a:t>0,35</a:t>
                      </a:r>
                      <a:r>
                        <a:rPr lang="ru-RU" sz="2400" baseline="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 – </a:t>
                      </a:r>
                    </a:p>
                    <a:p>
                      <a:pPr algn="ctr"/>
                      <a:r>
                        <a:rPr lang="ru-RU" sz="2400" dirty="0" smtClean="0"/>
                        <a:t>0,05</a:t>
                      </a:r>
                      <a:r>
                        <a:rPr lang="ru-RU" sz="2400" baseline="0" dirty="0" smtClean="0"/>
                        <a:t>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0,125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7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752600"/>
            <a:ext cx="3577208" cy="4373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 – </a:t>
            </a:r>
            <a:r>
              <a:rPr lang="ru-RU" sz="3200" dirty="0" smtClean="0"/>
              <a:t>0,05 </a:t>
            </a:r>
            <a:r>
              <a:rPr lang="ru-RU" sz="3200" dirty="0" smtClean="0"/>
              <a:t>моль/л</a:t>
            </a:r>
          </a:p>
          <a:p>
            <a:r>
              <a:rPr lang="ru-RU" sz="3200" dirty="0" smtClean="0"/>
              <a:t>У </a:t>
            </a:r>
            <a:r>
              <a:rPr lang="ru-RU" sz="3200" smtClean="0"/>
              <a:t>– </a:t>
            </a:r>
            <a:r>
              <a:rPr lang="ru-RU" sz="3200" smtClean="0"/>
              <a:t>0,35 </a:t>
            </a:r>
            <a:r>
              <a:rPr lang="ru-RU" sz="3200" dirty="0" smtClean="0"/>
              <a:t>моль/л</a:t>
            </a:r>
          </a:p>
          <a:p>
            <a:endParaRPr lang="ru-RU" sz="3200" dirty="0"/>
          </a:p>
          <a:p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529661"/>
              </p:ext>
            </p:extLst>
          </p:nvPr>
        </p:nvGraphicFramePr>
        <p:xfrm>
          <a:off x="5004048" y="392929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167467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0,05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0,15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0,20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0,35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0,60 моль/л</a:t>
            </a: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sz="2800" dirty="0"/>
              <a:t>1,00 моль/л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800" dirty="0"/>
          </a:p>
          <a:p>
            <a:pPr fontAlgn="t"/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389262"/>
              </p:ext>
            </p:extLst>
          </p:nvPr>
        </p:nvGraphicFramePr>
        <p:xfrm>
          <a:off x="755576" y="4725144"/>
          <a:ext cx="1238885" cy="66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125"/>
                <a:gridCol w="6197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tx1"/>
                          </a:solidFill>
                          <a:effectLst/>
                        </a:rPr>
                        <a:t>У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563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492940"/>
              </p:ext>
            </p:extLst>
          </p:nvPr>
        </p:nvGraphicFramePr>
        <p:xfrm>
          <a:off x="457200" y="1752600"/>
          <a:ext cx="8363273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2308"/>
                <a:gridCol w="1993655"/>
                <a:gridCol w="1993655"/>
                <a:gridCol w="19936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-0,8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-0,4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+0,4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r>
                        <a:rPr lang="ru-RU" sz="2400" baseline="0" dirty="0" smtClean="0"/>
                        <a:t> –          </a:t>
                      </a:r>
                    </a:p>
                    <a:p>
                      <a:pPr algn="ctr"/>
                      <a:r>
                        <a:rPr lang="ru-RU" sz="2400" baseline="0" dirty="0" smtClean="0"/>
                        <a:t>(2-0,4=1,6)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080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674304"/>
              </p:ext>
            </p:extLst>
          </p:nvPr>
        </p:nvGraphicFramePr>
        <p:xfrm>
          <a:off x="457200" y="1752600"/>
          <a:ext cx="8363273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2308"/>
                <a:gridCol w="1993655"/>
                <a:gridCol w="1993655"/>
                <a:gridCol w="199365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Вещества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Исходная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– (0,8+1,2=2)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 уравнению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-0,8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-0,4 моль/л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+0,4 моль/л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Равновесная концентрация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1,2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</a:t>
                      </a:r>
                      <a:r>
                        <a:rPr lang="ru-RU" sz="2400" baseline="0" dirty="0" smtClean="0"/>
                        <a:t> –          (2-0,4=1,6) моль/л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0,4 моль/л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2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752600"/>
            <a:ext cx="4153272" cy="4373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Х – 1,6 моль/л</a:t>
            </a:r>
          </a:p>
          <a:p>
            <a:endParaRPr lang="ru-RU" sz="4000" dirty="0"/>
          </a:p>
          <a:p>
            <a:r>
              <a:rPr lang="ru-RU" sz="4000" dirty="0" smtClean="0"/>
              <a:t>У – 2,0 моль/л</a:t>
            </a:r>
          </a:p>
          <a:p>
            <a:endParaRPr lang="ru-RU" sz="4000" dirty="0"/>
          </a:p>
          <a:p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168352" cy="487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847606"/>
              </p:ext>
            </p:extLst>
          </p:nvPr>
        </p:nvGraphicFramePr>
        <p:xfrm>
          <a:off x="4644008" y="4941168"/>
          <a:ext cx="1800200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00"/>
                <a:gridCol w="9001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48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322</TotalTime>
  <Words>2347</Words>
  <Application>Microsoft Office PowerPoint</Application>
  <PresentationFormat>Экран (4:3)</PresentationFormat>
  <Paragraphs>861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Главная</vt:lpstr>
      <vt:lpstr>Задание 23 ЕГЭ</vt:lpstr>
      <vt:lpstr>Стандартное задание задача № 1</vt:lpstr>
      <vt:lpstr>решение</vt:lpstr>
      <vt:lpstr>решение</vt:lpstr>
      <vt:lpstr>решение</vt:lpstr>
      <vt:lpstr>решение</vt:lpstr>
      <vt:lpstr>решение</vt:lpstr>
      <vt:lpstr>решение</vt:lpstr>
      <vt:lpstr>ответ</vt:lpstr>
      <vt:lpstr>Задача № 2</vt:lpstr>
      <vt:lpstr>решение</vt:lpstr>
      <vt:lpstr>решение</vt:lpstr>
      <vt:lpstr>решение</vt:lpstr>
      <vt:lpstr>решение</vt:lpstr>
      <vt:lpstr>ответ</vt:lpstr>
      <vt:lpstr>Задача № 3</vt:lpstr>
      <vt:lpstr>решение</vt:lpstr>
      <vt:lpstr>решение</vt:lpstr>
      <vt:lpstr>решение</vt:lpstr>
      <vt:lpstr>решение</vt:lpstr>
      <vt:lpstr>решение</vt:lpstr>
      <vt:lpstr>решение</vt:lpstr>
      <vt:lpstr>решение</vt:lpstr>
      <vt:lpstr>ответ</vt:lpstr>
      <vt:lpstr>Задача № 4</vt:lpstr>
      <vt:lpstr>решение</vt:lpstr>
      <vt:lpstr>решение</vt:lpstr>
      <vt:lpstr>решение</vt:lpstr>
      <vt:lpstr>решение</vt:lpstr>
      <vt:lpstr>решение</vt:lpstr>
      <vt:lpstr>ответ</vt:lpstr>
      <vt:lpstr>Задача № 5</vt:lpstr>
      <vt:lpstr>решение</vt:lpstr>
      <vt:lpstr>решение</vt:lpstr>
      <vt:lpstr>решение</vt:lpstr>
      <vt:lpstr>ответ</vt:lpstr>
      <vt:lpstr>Задача № 6</vt:lpstr>
      <vt:lpstr>решение</vt:lpstr>
      <vt:lpstr>решение</vt:lpstr>
      <vt:lpstr>решение</vt:lpstr>
      <vt:lpstr>решение</vt:lpstr>
      <vt:lpstr>решение</vt:lpstr>
      <vt:lpstr>решение</vt:lpstr>
      <vt:lpstr>ответ</vt:lpstr>
      <vt:lpstr>Задача № 7</vt:lpstr>
      <vt:lpstr>решение</vt:lpstr>
      <vt:lpstr>решение</vt:lpstr>
      <vt:lpstr>решение</vt:lpstr>
      <vt:lpstr>решение</vt:lpstr>
      <vt:lpstr>решение</vt:lpstr>
      <vt:lpstr>решение</vt:lpstr>
      <vt:lpstr>ответ</vt:lpstr>
      <vt:lpstr>Задача № 8</vt:lpstr>
      <vt:lpstr>решение</vt:lpstr>
      <vt:lpstr>решение</vt:lpstr>
      <vt:lpstr>решение</vt:lpstr>
      <vt:lpstr>решение</vt:lpstr>
      <vt:lpstr>решение</vt:lpstr>
      <vt:lpstr>ответ</vt:lpstr>
      <vt:lpstr>Задача № 9</vt:lpstr>
      <vt:lpstr>решение</vt:lpstr>
      <vt:lpstr>решение</vt:lpstr>
      <vt:lpstr>решение</vt:lpstr>
      <vt:lpstr>решение</vt:lpstr>
      <vt:lpstr>решение</vt:lpstr>
      <vt:lpstr>ответ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23 ЕГЭ</dc:title>
  <dc:creator>PC</dc:creator>
  <cp:lastModifiedBy>PC</cp:lastModifiedBy>
  <cp:revision>28</cp:revision>
  <dcterms:created xsi:type="dcterms:W3CDTF">2024-03-26T07:07:57Z</dcterms:created>
  <dcterms:modified xsi:type="dcterms:W3CDTF">2024-03-27T04:50:55Z</dcterms:modified>
</cp:coreProperties>
</file>