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0" r:id="rId11"/>
    <p:sldId id="272" r:id="rId12"/>
    <p:sldId id="273" r:id="rId13"/>
    <p:sldId id="276" r:id="rId14"/>
    <p:sldId id="264" r:id="rId15"/>
    <p:sldId id="265" r:id="rId16"/>
    <p:sldId id="271" r:id="rId17"/>
    <p:sldId id="275" r:id="rId18"/>
    <p:sldId id="279" r:id="rId19"/>
    <p:sldId id="277" r:id="rId20"/>
    <p:sldId id="278" r:id="rId21"/>
    <p:sldId id="280" r:id="rId22"/>
    <p:sldId id="266" r:id="rId23"/>
    <p:sldId id="267" r:id="rId24"/>
    <p:sldId id="268" r:id="rId25"/>
    <p:sldId id="26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21E06-63EB-4ABD-8F3D-E4B75ABD0DBA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218FF-C14B-4A90-A9F1-DC54016AFC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49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218FF-C14B-4A90-A9F1-DC54016AFC1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04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1218FF-C14B-4A90-A9F1-DC54016AFC1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022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E99CD5-45BF-0D98-36E4-180B73AB2C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19CA25-74D4-6804-C5CE-D464FC1D59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B24ACC-D26D-51D8-C366-20340EC91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FB0C94-F2C3-DD42-7931-CF897E8D4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B2082-7B4F-4A68-F3B2-EBB8D97BB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248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00885-D5EF-4EBF-888E-F21B31D63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52ACAA8-87C0-1699-2953-93CDBE04D3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4055E1-F009-07C0-7CD3-F3CD36825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110047-2F83-C30B-9E9D-5EC810EE7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FD74FAF-731D-D9FB-7057-416D04CF1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34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0BA62C-05F6-A0C8-6831-C8523CB993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7988F8-E473-1E87-3867-B5BF5181E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8717BD-37D5-8CAF-1740-FC4F7F1A2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37AB48-94CD-57CC-ACA6-B37152D32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5E17E9-00A7-226E-253A-59C4C9FDB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85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9A49D5-3A18-56BF-1435-0D82FF491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050666-4184-495C-3DF7-792B8B85D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85FD9A-578A-8289-21AD-9FC973895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34A159-C48E-E332-2A34-B331D75C7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DB5C09-DA18-A18F-EDD7-6D0CBC56A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702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2A483-69AC-5340-0601-48777668A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0A8447-A6B4-0164-B0A3-3EDE2C5D8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2A1488-79C8-564B-3F02-4B6958CE1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12D035-36D1-4B6F-6BAB-9F560D610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2511E7F-B3D5-A796-5727-90BE95DF5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40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7AAFD9-097B-495D-6BDD-371B88376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251786-3F61-37F4-5A96-AF04F2D54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31D95C-2D38-2FF6-2783-7293D98590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D2D9102-63D2-00E3-0023-BBC91CB77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C54D79-49FD-246F-E3FA-A38555E17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AB8D88-4616-F783-B0E1-5F5554A7A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32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701E84-B260-6146-3E05-A3D9EA4A2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D12E08-4EE2-7FB4-AF26-958F5AE91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752F05-8E32-FBA8-B2D5-5627B6B43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8787F96-1C2E-03D2-1AAD-C10D6D93E8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5E23BBC-9F34-F9B7-7682-8D6BBF333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4415545-3898-79EE-6F79-CF4D558B5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0CC53E-6BA8-C0C5-7F75-97682BBF0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AED8E1F-B316-5CD8-3D52-8F814C7A4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756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A4B191-ADCD-934D-3833-D629202E6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30BBA2B-8315-EAB1-32BC-4283450913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5708620-8991-0F07-38FC-40661199C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9A48AA2-3BFC-E62E-F4BB-35DFAFE6C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882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5077CA7-69C0-B343-1BFF-A2DFA470C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7FE3D95-B5FA-C56E-E53B-F1630B65F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BA299F-FFE2-3BEC-0093-4708C28C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384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448B7B-2630-6086-03B9-E2A669DF9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FFA8F1-2308-C048-575E-5BEAAA222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A2AC35-3176-2D7A-743E-13BEE50A12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AC4471A-254A-3B8F-7E31-A3A8C6B77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1F68D6-4127-F272-A851-7622802A8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B28F57-EE6B-574A-23AF-47B4FD673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01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74870-FB92-04A2-10A2-12F48438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CD6310C-9844-FD64-C5C5-78DA4EE303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D3195FF-8A50-A71A-DE2C-39DFF01BFA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42044D-1B64-DB7A-3587-A57456A64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CB213D2-A801-5E3E-BC15-A1A982AD4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894614-48AB-D22D-1B49-EC945C7BA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06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D41613-4BB3-0438-8663-E1AA8BB6A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9DD664-46BD-90A8-FF64-0C8C240F08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3C5613-A1B3-0994-287D-BAEA862AB9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38C64-9E30-4D5E-8DF2-ACA9CD394D7F}" type="datetimeFigureOut">
              <a:rPr lang="ru-RU" smtClean="0"/>
              <a:t>ср 25.02.26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850471-B3CC-8C1A-3185-2C0AAE45A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7AC7AD-DE9D-8ED8-30EA-D0F3242006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0E4C8-17B1-4BC9-9BC4-08AD36E0D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83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79106-1A5A-A299-8BC0-F53DB074F9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современного урока в условиях обновленных ФГОС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59B9721-F13A-75A3-9453-8CC6E72C62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Скоморохова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Лариса Владимировна, учитель истории высшей квалификационной категории МАОУ «Шарлыкская СОШ №2»</a:t>
            </a:r>
          </a:p>
        </p:txBody>
      </p:sp>
    </p:spTree>
    <p:extLst>
      <p:ext uri="{BB962C8B-B14F-4D97-AF65-F5344CB8AC3E}">
        <p14:creationId xmlns:p14="http://schemas.microsoft.com/office/powerpoint/2010/main" val="3413971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icture background">
            <a:extLst>
              <a:ext uri="{FF2B5EF4-FFF2-40B4-BE49-F238E27FC236}">
                <a16:creationId xmlns:a16="http://schemas.microsoft.com/office/drawing/2014/main" id="{15A273F3-844B-0DC1-3F54-F1AA4F3EB86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86" b="96714" l="10000" r="90000">
                        <a14:foregroundMark x1="24783" y1="25857" x2="24783" y2="25857"/>
                        <a14:foregroundMark x1="24130" y1="53143" x2="24130" y2="53143"/>
                        <a14:foregroundMark x1="29783" y1="82571" x2="29783" y2="82571"/>
                        <a14:foregroundMark x1="48913" y1="84857" x2="48913" y2="84857"/>
                        <a14:foregroundMark x1="75870" y1="81714" x2="75870" y2="81714"/>
                        <a14:foregroundMark x1="79022" y1="45000" x2="79022" y2="45000"/>
                        <a14:foregroundMark x1="75870" y1="19571" x2="75870" y2="19571"/>
                        <a14:foregroundMark x1="55217" y1="10000" x2="55217" y2="10000"/>
                        <a14:foregroundMark x1="52391" y1="2286" x2="52391" y2="2286"/>
                        <a14:foregroundMark x1="49565" y1="96714" x2="49565" y2="967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9" y="1881855"/>
            <a:ext cx="3381182" cy="257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icture background">
            <a:extLst>
              <a:ext uri="{FF2B5EF4-FFF2-40B4-BE49-F238E27FC236}">
                <a16:creationId xmlns:a16="http://schemas.microsoft.com/office/drawing/2014/main" id="{DCA1EA8A-140B-60E8-4C7A-35D71E24C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88" y="1670978"/>
            <a:ext cx="2850208" cy="275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icture background">
            <a:extLst>
              <a:ext uri="{FF2B5EF4-FFF2-40B4-BE49-F238E27FC236}">
                <a16:creationId xmlns:a16="http://schemas.microsoft.com/office/drawing/2014/main" id="{7A4F2904-4B1E-F473-6ED7-B02159AEC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637" y="1907107"/>
            <a:ext cx="2522136" cy="252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icture background">
            <a:extLst>
              <a:ext uri="{FF2B5EF4-FFF2-40B4-BE49-F238E27FC236}">
                <a16:creationId xmlns:a16="http://schemas.microsoft.com/office/drawing/2014/main" id="{B9326839-B7B1-2E45-3B05-154F83D5B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rgbClr val="44546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4655" y="1907107"/>
            <a:ext cx="2280844" cy="22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237DCF2-7840-753C-D987-04E17B0595CD}"/>
              </a:ext>
            </a:extLst>
          </p:cNvPr>
          <p:cNvSpPr txBox="1"/>
          <p:nvPr/>
        </p:nvSpPr>
        <p:spPr>
          <a:xfrm>
            <a:off x="2359152" y="228600"/>
            <a:ext cx="67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Инфографика</a:t>
            </a:r>
          </a:p>
        </p:txBody>
      </p:sp>
    </p:spTree>
    <p:extLst>
      <p:ext uri="{BB962C8B-B14F-4D97-AF65-F5344CB8AC3E}">
        <p14:creationId xmlns:p14="http://schemas.microsoft.com/office/powerpoint/2010/main" val="3371300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56566261-9E79-5B45-F0C6-6AA2A9E4F10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033737" y="1030096"/>
            <a:ext cx="10500120" cy="45203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9625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2\Desktop\Ивван царевич\30.jpg">
            <a:extLst>
              <a:ext uri="{FF2B5EF4-FFF2-40B4-BE49-F238E27FC236}">
                <a16:creationId xmlns:a16="http://schemas.microsoft.com/office/drawing/2014/main" id="{B7D75465-4DE8-D794-13BB-34B7B2E6116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0968" y="667512"/>
            <a:ext cx="9105808" cy="5136610"/>
          </a:xfrm>
          <a:prstGeom prst="rect">
            <a:avLst/>
          </a:prstGeom>
          <a:noFill/>
        </p:spPr>
      </p:pic>
      <p:sp>
        <p:nvSpPr>
          <p:cNvPr id="5" name="Облако 4">
            <a:extLst>
              <a:ext uri="{FF2B5EF4-FFF2-40B4-BE49-F238E27FC236}">
                <a16:creationId xmlns:a16="http://schemas.microsoft.com/office/drawing/2014/main" id="{FF400E09-48CC-C54B-60E9-FE6E3BEBCBAE}"/>
              </a:ext>
            </a:extLst>
          </p:cNvPr>
          <p:cNvSpPr/>
          <p:nvPr/>
        </p:nvSpPr>
        <p:spPr>
          <a:xfrm>
            <a:off x="7191017" y="182880"/>
            <a:ext cx="3263462" cy="226424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Как передавалась княжеская власть?</a:t>
            </a:r>
          </a:p>
        </p:txBody>
      </p:sp>
      <p:sp>
        <p:nvSpPr>
          <p:cNvPr id="6" name="Облако 5">
            <a:extLst>
              <a:ext uri="{FF2B5EF4-FFF2-40B4-BE49-F238E27FC236}">
                <a16:creationId xmlns:a16="http://schemas.microsoft.com/office/drawing/2014/main" id="{1775BFDA-063B-53DD-7E88-494897E3FF68}"/>
              </a:ext>
            </a:extLst>
          </p:cNvPr>
          <p:cNvSpPr/>
          <p:nvPr/>
        </p:nvSpPr>
        <p:spPr>
          <a:xfrm>
            <a:off x="1362860" y="1412112"/>
            <a:ext cx="2944368" cy="1563624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Старшему в роду</a:t>
            </a:r>
          </a:p>
        </p:txBody>
      </p:sp>
    </p:spTree>
    <p:extLst>
      <p:ext uri="{BB962C8B-B14F-4D97-AF65-F5344CB8AC3E}">
        <p14:creationId xmlns:p14="http://schemas.microsoft.com/office/powerpoint/2010/main" val="310670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2" descr="земледелие">
            <a:extLst>
              <a:ext uri="{FF2B5EF4-FFF2-40B4-BE49-F238E27FC236}">
                <a16:creationId xmlns:a16="http://schemas.microsoft.com/office/drawing/2014/main" id="{A2883D56-DFC5-0F66-7293-5B92F108E3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443" b="53540"/>
          <a:stretch>
            <a:fillRect/>
          </a:stretch>
        </p:blipFill>
        <p:spPr bwMode="auto">
          <a:xfrm>
            <a:off x="1057656" y="201983"/>
            <a:ext cx="10515600" cy="2734014"/>
          </a:xfrm>
          <a:prstGeom prst="rect">
            <a:avLst/>
          </a:prstGeom>
        </p:spPr>
      </p:pic>
      <p:pic>
        <p:nvPicPr>
          <p:cNvPr id="4" name="Изображение 1" descr="земледелие">
            <a:extLst>
              <a:ext uri="{FF2B5EF4-FFF2-40B4-BE49-F238E27FC236}">
                <a16:creationId xmlns:a16="http://schemas.microsoft.com/office/drawing/2014/main" id="{F8BAD7C8-9DDC-417A-0548-044D815BEC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3540"/>
          <a:stretch>
            <a:fillRect/>
          </a:stretch>
        </p:blipFill>
        <p:spPr bwMode="auto">
          <a:xfrm>
            <a:off x="1057656" y="3672886"/>
            <a:ext cx="10515600" cy="27603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07FE49-973D-A1C2-8704-A734E7CB2D48}"/>
              </a:ext>
            </a:extLst>
          </p:cNvPr>
          <p:cNvSpPr txBox="1"/>
          <p:nvPr/>
        </p:nvSpPr>
        <p:spPr>
          <a:xfrm>
            <a:off x="1298448" y="3163824"/>
            <a:ext cx="10104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С опорой на картинки и текст учебника, подготовьте краткий пересказ каждого способа земледелия. 1 вариант - подсечно-огневое, 2 вариант - переложное. На подготовку у вас 2 минуты. </a:t>
            </a:r>
          </a:p>
        </p:txBody>
      </p:sp>
    </p:spTree>
    <p:extLst>
      <p:ext uri="{BB962C8B-B14F-4D97-AF65-F5344CB8AC3E}">
        <p14:creationId xmlns:p14="http://schemas.microsoft.com/office/powerpoint/2010/main" val="11663493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14E2B022-4A6D-AB10-6384-230084798E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" y="91440"/>
            <a:ext cx="1987423" cy="198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8F89A4-DD2D-1B69-363B-0E21F25C7F5B}"/>
              </a:ext>
            </a:extLst>
          </p:cNvPr>
          <p:cNvSpPr txBox="1"/>
          <p:nvPr/>
        </p:nvSpPr>
        <p:spPr>
          <a:xfrm>
            <a:off x="676656" y="2274838"/>
            <a:ext cx="990295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Организационный этап.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Постановка цели и задач урока. Мотивация учебной деятельности учащихся.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Актуализация знаний.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Первичное усвоение новых знаний.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Первичная проверка понимания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Первичное закрепление.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Информация о домашнем задании, инструктаж по его выполнению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8) Рефлексия (подведение итогов занятия)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3A9742-5E8D-F3B3-0843-C332F256AACC}"/>
              </a:ext>
            </a:extLst>
          </p:cNvPr>
          <p:cNvSpPr txBox="1"/>
          <p:nvPr/>
        </p:nvSpPr>
        <p:spPr>
          <a:xfrm>
            <a:off x="3090672" y="621792"/>
            <a:ext cx="7452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урока усвоения новых знаний: </a:t>
            </a:r>
          </a:p>
        </p:txBody>
      </p:sp>
    </p:spTree>
    <p:extLst>
      <p:ext uri="{BB962C8B-B14F-4D97-AF65-F5344CB8AC3E}">
        <p14:creationId xmlns:p14="http://schemas.microsoft.com/office/powerpoint/2010/main" val="19514280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4ACF711F-ED73-3971-C7A2-6D1E52BDC1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560238"/>
              </p:ext>
            </p:extLst>
          </p:nvPr>
        </p:nvGraphicFramePr>
        <p:xfrm>
          <a:off x="838200" y="896112"/>
          <a:ext cx="10515597" cy="43962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41192">
                  <a:extLst>
                    <a:ext uri="{9D8B030D-6E8A-4147-A177-3AD203B41FA5}">
                      <a16:colId xmlns:a16="http://schemas.microsoft.com/office/drawing/2014/main" val="2473222858"/>
                    </a:ext>
                  </a:extLst>
                </a:gridCol>
                <a:gridCol w="3569206">
                  <a:extLst>
                    <a:ext uri="{9D8B030D-6E8A-4147-A177-3AD203B41FA5}">
                      <a16:colId xmlns:a16="http://schemas.microsoft.com/office/drawing/2014/main" val="719655351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34249164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Родился 5 ноября 1693 года в родовом селе Наволок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Город Константинополь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Январь 1742 года по указу императрицы Елизаветы Петровны Иван Неплюев был назначен начальником Оренбургской экспедиции. </a:t>
                      </a:r>
                    </a:p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3014306"/>
                  </a:ext>
                </a:extLst>
              </a:tr>
              <a:tr h="16916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Генерал-губернатор Малороссии</a:t>
                      </a:r>
                    </a:p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(1740-1741)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248376"/>
                  </a:ext>
                </a:extLst>
              </a:tr>
              <a:tr h="1536191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 лет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Дипломат</a:t>
                      </a:r>
                    </a:p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1714 году поступил в Новгородскую математическую школу, затем в только что открывшуюся Санкт-Петербургскую морскую академию. 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7104115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DB2E306-D997-6783-2A46-A64601FC73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310" y="2174640"/>
            <a:ext cx="1224785" cy="15155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196F066-F5D6-F907-D0A4-A3CD4C6BA7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153" y="2093570"/>
            <a:ext cx="2393188" cy="159664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142F337-38C3-4312-DD42-633949B4F017}"/>
              </a:ext>
            </a:extLst>
          </p:cNvPr>
          <p:cNvSpPr txBox="1"/>
          <p:nvPr/>
        </p:nvSpPr>
        <p:spPr>
          <a:xfrm>
            <a:off x="1252728" y="347472"/>
            <a:ext cx="4123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Раздаточный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2845540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1CECBA5-131D-F54F-F7AB-803244DDF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86384"/>
            <a:ext cx="9128760" cy="5449823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dirty="0">
                <a:latin typeface="Montserrat"/>
                <a:ea typeface="Calibri"/>
                <a:cs typeface="Times New Roman"/>
              </a:rPr>
              <a:t>1. После смерти Василия III регентом при его малолетнем сыне стал Иван Овчина Телепнев-Оболенский.</a:t>
            </a:r>
            <a:endParaRPr lang="ru-RU"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dirty="0">
                <a:latin typeface="Montserrat"/>
                <a:ea typeface="Calibri"/>
                <a:cs typeface="Times New Roman"/>
              </a:rPr>
              <a:t>2. Суть денежной реформы заключалась в ведении новой денежной единицы – копейки. </a:t>
            </a:r>
            <a:endParaRPr lang="ru-RU"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dirty="0">
                <a:latin typeface="Montserrat"/>
                <a:ea typeface="Calibri"/>
                <a:cs typeface="Times New Roman"/>
              </a:rPr>
              <a:t>3. Период истории после смерти Елены Глинской до воцарения Ивана Грозного назывался временем смуты.</a:t>
            </a:r>
            <a:endParaRPr lang="ru-RU"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dirty="0">
                <a:latin typeface="Montserrat"/>
                <a:ea typeface="Calibri"/>
                <a:cs typeface="Times New Roman"/>
              </a:rPr>
              <a:t>4. Одной из черт периода правления после смерти Елены Глинской было расхищение государственной казны. </a:t>
            </a:r>
            <a:endParaRPr lang="ru-RU" dirty="0"/>
          </a:p>
          <a:p>
            <a:pPr>
              <a:defRPr/>
            </a:pPr>
            <a:r>
              <a:rPr lang="ru-RU" dirty="0">
                <a:latin typeface="Montserrat"/>
                <a:ea typeface="Calibri"/>
              </a:rPr>
              <a:t>5. События периода детства сильно повлияли на становление личности юного Ивана IV.</a:t>
            </a:r>
            <a:endParaRPr lang="ru-RU" dirty="0">
              <a:latin typeface="Montserrat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509A1F-AAD8-6255-DF4C-D87DF36C0C26}"/>
              </a:ext>
            </a:extLst>
          </p:cNvPr>
          <p:cNvSpPr txBox="1"/>
          <p:nvPr/>
        </p:nvSpPr>
        <p:spPr bwMode="auto">
          <a:xfrm>
            <a:off x="10629935" y="1858264"/>
            <a:ext cx="1361181" cy="3758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solidFill>
                  <a:srgbClr val="C00000"/>
                </a:solidFill>
                <a:latin typeface="Montserrat Bold"/>
                <a:ea typeface="Calibri"/>
                <a:cs typeface="Times New Roman"/>
              </a:rPr>
              <a:t>1. –</a:t>
            </a:r>
            <a:endParaRPr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solidFill>
                  <a:srgbClr val="C00000"/>
                </a:solidFill>
                <a:latin typeface="Montserrat Bold"/>
                <a:ea typeface="Calibri"/>
                <a:cs typeface="Times New Roman"/>
              </a:rPr>
              <a:t>2. +</a:t>
            </a:r>
            <a:endParaRPr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solidFill>
                  <a:srgbClr val="C00000"/>
                </a:solidFill>
                <a:latin typeface="Montserrat Bold"/>
                <a:ea typeface="Calibri"/>
                <a:cs typeface="Times New Roman"/>
              </a:rPr>
              <a:t>3. –</a:t>
            </a:r>
            <a:endParaRPr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solidFill>
                  <a:srgbClr val="C00000"/>
                </a:solidFill>
                <a:latin typeface="Montserrat Bold"/>
                <a:ea typeface="Calibri"/>
                <a:cs typeface="Times New Roman"/>
              </a:rPr>
              <a:t>4. +</a:t>
            </a:r>
            <a:endParaRPr dirty="0"/>
          </a:p>
          <a:p>
            <a:pPr algn="just">
              <a:lnSpc>
                <a:spcPct val="107000"/>
              </a:lnSpc>
              <a:spcAft>
                <a:spcPts val="800"/>
              </a:spcAft>
              <a:defRPr/>
            </a:pPr>
            <a:r>
              <a:rPr lang="ru-RU" sz="4000" dirty="0">
                <a:solidFill>
                  <a:srgbClr val="C00000"/>
                </a:solidFill>
                <a:latin typeface="Montserrat Bold"/>
                <a:ea typeface="Calibri"/>
                <a:cs typeface="Times New Roman"/>
              </a:rPr>
              <a:t>5. +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711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id="{85EF64C5-90BD-9D56-8865-F476F30862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478399"/>
              </p:ext>
            </p:extLst>
          </p:nvPr>
        </p:nvGraphicFramePr>
        <p:xfrm>
          <a:off x="1947672" y="1241014"/>
          <a:ext cx="8796528" cy="4515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5659">
                  <a:extLst>
                    <a:ext uri="{9D8B030D-6E8A-4147-A177-3AD203B41FA5}">
                      <a16:colId xmlns:a16="http://schemas.microsoft.com/office/drawing/2014/main" val="466381729"/>
                    </a:ext>
                  </a:extLst>
                </a:gridCol>
                <a:gridCol w="6370869">
                  <a:extLst>
                    <a:ext uri="{9D8B030D-6E8A-4147-A177-3AD203B41FA5}">
                      <a16:colId xmlns:a16="http://schemas.microsoft.com/office/drawing/2014/main" val="1857968303"/>
                    </a:ext>
                  </a:extLst>
                </a:gridCol>
              </a:tblGrid>
              <a:tr h="904189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Перелог           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Форма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земледелия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при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которой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земля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после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использования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оставляется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несколько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лет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восстановления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плодородия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0290923"/>
                  </a:ext>
                </a:extLst>
              </a:tr>
              <a:tr h="516680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Вече                  </a:t>
                      </a:r>
                      <a:endParaRPr lang="ru-RU" sz="1800" b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Вождь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племени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правитель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государства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73948"/>
                  </a:ext>
                </a:extLst>
              </a:tr>
              <a:tr h="516680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Перелог</a:t>
                      </a: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Форма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земледелия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при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которой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земля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после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использования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оставляется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несколько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лет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для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восстановления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плодородия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4239089"/>
                  </a:ext>
                </a:extLst>
              </a:tr>
              <a:tr h="516680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Вече</a:t>
                      </a: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Вождь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племени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правитель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государства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algn="ctr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499894"/>
                  </a:ext>
                </a:extLst>
              </a:tr>
              <a:tr h="516680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Князь</a:t>
                      </a: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Община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славян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algn="ctr">
                      <a:solidFill>
                        <a:schemeClr val="tx1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5048045"/>
                  </a:ext>
                </a:extLst>
              </a:tr>
              <a:tr h="516680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Дань</a:t>
                      </a: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Народное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собрание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славян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9079420"/>
                  </a:ext>
                </a:extLst>
              </a:tr>
              <a:tr h="904189"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Вервь</a:t>
                      </a: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  <a:defRPr/>
                      </a:pPr>
                      <a:r>
                        <a:rPr lang="ru-RU"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5)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Побор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виде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части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доходов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продуктов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с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подчиненного</a:t>
                      </a:r>
                      <a:r>
                        <a:rPr sz="1800" b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b="0" dirty="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населения</a:t>
                      </a:r>
                      <a:endParaRPr lang="ru-RU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184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92154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>
            <a:extLst>
              <a:ext uri="{FF2B5EF4-FFF2-40B4-BE49-F238E27FC236}">
                <a16:creationId xmlns:a16="http://schemas.microsoft.com/office/drawing/2014/main" id="{A6DB03F2-4007-CE9A-5FC7-C3D94F3366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1345FA3D-FDFB-8F2B-042D-5401B15F8EDE}"/>
              </a:ext>
            </a:extLst>
          </p:cNvPr>
          <p:cNvGrpSpPr/>
          <p:nvPr/>
        </p:nvGrpSpPr>
        <p:grpSpPr>
          <a:xfrm>
            <a:off x="312866" y="130437"/>
            <a:ext cx="11570590" cy="6557749"/>
            <a:chOff x="312866" y="130437"/>
            <a:chExt cx="11570590" cy="6557749"/>
          </a:xfrm>
        </p:grpSpPr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A219D0DB-05DD-99A2-1C98-5BCE7B83AA6B}"/>
                </a:ext>
              </a:extLst>
            </p:cNvPr>
            <p:cNvSpPr/>
            <p:nvPr/>
          </p:nvSpPr>
          <p:spPr>
            <a:xfrm>
              <a:off x="9363314" y="6065190"/>
              <a:ext cx="2507175" cy="622996"/>
            </a:xfrm>
            <a:prstGeom prst="roundRect">
              <a:avLst/>
            </a:prstGeom>
            <a:solidFill>
              <a:srgbClr val="C8FF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cxnSp>
          <p:nvCxnSpPr>
            <p:cNvPr id="11" name="Прямая со стрелкой 10">
              <a:extLst>
                <a:ext uri="{FF2B5EF4-FFF2-40B4-BE49-F238E27FC236}">
                  <a16:creationId xmlns:a16="http://schemas.microsoft.com/office/drawing/2014/main" id="{08F21718-9A04-5D69-4E9B-64CC5BACA96D}"/>
                </a:ext>
              </a:extLst>
            </p:cNvPr>
            <p:cNvCxnSpPr>
              <a:cxnSpLocks/>
              <a:endCxn id="10" idx="1"/>
            </p:cNvCxnSpPr>
            <p:nvPr/>
          </p:nvCxnSpPr>
          <p:spPr>
            <a:xfrm>
              <a:off x="8955597" y="5889946"/>
              <a:ext cx="407717" cy="48674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: скругленные углы 11">
              <a:extLst>
                <a:ext uri="{FF2B5EF4-FFF2-40B4-BE49-F238E27FC236}">
                  <a16:creationId xmlns:a16="http://schemas.microsoft.com/office/drawing/2014/main" id="{7F3239BE-3329-D2A3-5B7D-E811D840FBA1}"/>
                </a:ext>
              </a:extLst>
            </p:cNvPr>
            <p:cNvSpPr/>
            <p:nvPr/>
          </p:nvSpPr>
          <p:spPr>
            <a:xfrm>
              <a:off x="321510" y="134570"/>
              <a:ext cx="2507175" cy="622996"/>
            </a:xfrm>
            <a:prstGeom prst="roundRect">
              <a:avLst/>
            </a:prstGeom>
            <a:solidFill>
              <a:srgbClr val="FFF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Эффективный приказной аппарат</a:t>
              </a:r>
            </a:p>
          </p:txBody>
        </p:sp>
        <p:cxnSp>
          <p:nvCxnSpPr>
            <p:cNvPr id="13" name="Прямая со стрелкой 12">
              <a:extLst>
                <a:ext uri="{FF2B5EF4-FFF2-40B4-BE49-F238E27FC236}">
                  <a16:creationId xmlns:a16="http://schemas.microsoft.com/office/drawing/2014/main" id="{EADD9766-BCCE-A93B-A310-ABCD87975A2C}"/>
                </a:ext>
              </a:extLst>
            </p:cNvPr>
            <p:cNvCxnSpPr>
              <a:cxnSpLocks/>
              <a:endCxn id="12" idx="3"/>
            </p:cNvCxnSpPr>
            <p:nvPr/>
          </p:nvCxnSpPr>
          <p:spPr>
            <a:xfrm flipH="1" flipV="1">
              <a:off x="2828685" y="446068"/>
              <a:ext cx="424373" cy="497583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рямоугольник: скругленные углы 13">
              <a:extLst>
                <a:ext uri="{FF2B5EF4-FFF2-40B4-BE49-F238E27FC236}">
                  <a16:creationId xmlns:a16="http://schemas.microsoft.com/office/drawing/2014/main" id="{67BC65CA-EF66-344D-80C5-025B4A958422}"/>
                </a:ext>
              </a:extLst>
            </p:cNvPr>
            <p:cNvSpPr/>
            <p:nvPr/>
          </p:nvSpPr>
          <p:spPr>
            <a:xfrm>
              <a:off x="9363313" y="156451"/>
              <a:ext cx="2507175" cy="622996"/>
            </a:xfrm>
            <a:prstGeom prst="roundRect">
              <a:avLst/>
            </a:prstGeom>
            <a:solidFill>
              <a:srgbClr val="B4E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cxnSp>
          <p:nvCxnSpPr>
            <p:cNvPr id="15" name="Прямая со стрелкой 14">
              <a:extLst>
                <a:ext uri="{FF2B5EF4-FFF2-40B4-BE49-F238E27FC236}">
                  <a16:creationId xmlns:a16="http://schemas.microsoft.com/office/drawing/2014/main" id="{884BFC5A-777C-0386-3669-B0D4E35C4AB1}"/>
                </a:ext>
              </a:extLst>
            </p:cNvPr>
            <p:cNvCxnSpPr>
              <a:cxnSpLocks/>
              <a:endCxn id="14" idx="1"/>
            </p:cNvCxnSpPr>
            <p:nvPr/>
          </p:nvCxnSpPr>
          <p:spPr>
            <a:xfrm flipV="1">
              <a:off x="8955597" y="467949"/>
              <a:ext cx="407716" cy="47306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: скругленные углы 15">
              <a:extLst>
                <a:ext uri="{FF2B5EF4-FFF2-40B4-BE49-F238E27FC236}">
                  <a16:creationId xmlns:a16="http://schemas.microsoft.com/office/drawing/2014/main" id="{601BCF59-979A-DDD7-717B-0EE86DAF80B3}"/>
                </a:ext>
              </a:extLst>
            </p:cNvPr>
            <p:cNvSpPr/>
            <p:nvPr/>
          </p:nvSpPr>
          <p:spPr>
            <a:xfrm>
              <a:off x="321511" y="6065190"/>
              <a:ext cx="2507175" cy="622996"/>
            </a:xfrm>
            <a:prstGeom prst="roundRect">
              <a:avLst/>
            </a:prstGeom>
            <a:solidFill>
              <a:srgbClr val="D9B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Массовые бегства крестьян </a:t>
              </a:r>
            </a:p>
          </p:txBody>
        </p:sp>
        <p:cxnSp>
          <p:nvCxnSpPr>
            <p:cNvPr id="17" name="Прямая со стрелкой 16">
              <a:extLst>
                <a:ext uri="{FF2B5EF4-FFF2-40B4-BE49-F238E27FC236}">
                  <a16:creationId xmlns:a16="http://schemas.microsoft.com/office/drawing/2014/main" id="{E3FF1675-A071-7B61-04BD-3406AE368FE3}"/>
                </a:ext>
              </a:extLst>
            </p:cNvPr>
            <p:cNvCxnSpPr>
              <a:cxnSpLocks/>
              <a:endCxn id="16" idx="3"/>
            </p:cNvCxnSpPr>
            <p:nvPr/>
          </p:nvCxnSpPr>
          <p:spPr>
            <a:xfrm flipH="1">
              <a:off x="2828686" y="5889946"/>
              <a:ext cx="397338" cy="48674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9B7AD7-4982-2C6A-91B0-2C16C4392989}"/>
                </a:ext>
              </a:extLst>
            </p:cNvPr>
            <p:cNvSpPr txBox="1"/>
            <p:nvPr/>
          </p:nvSpPr>
          <p:spPr>
            <a:xfrm>
              <a:off x="4842409" y="2851919"/>
              <a:ext cx="2507176" cy="11541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ru-RU" sz="2500" b="1" dirty="0">
                  <a:effectLst/>
                  <a:latin typeface="Montserrat" panose="00000500000000000000" pitchFamily="2" charset="-52"/>
                  <a:ea typeface="Calibri" panose="020F0502020204030204" pitchFamily="34" charset="0"/>
                </a:rPr>
                <a:t>Итоги царствования Ивана </a:t>
              </a:r>
              <a:r>
                <a:rPr lang="en-US" sz="2500" b="1" dirty="0">
                  <a:effectLst/>
                  <a:latin typeface="Montserrat" panose="00000500000000000000" pitchFamily="2" charset="-52"/>
                  <a:ea typeface="Calibri" panose="020F0502020204030204" pitchFamily="34" charset="0"/>
                </a:rPr>
                <a:t>IV</a:t>
              </a:r>
              <a:endParaRPr lang="ru-RU" sz="2500" b="1" dirty="0">
                <a:effectLst/>
                <a:latin typeface="Montserrat" panose="00000500000000000000" pitchFamily="2" charset="-52"/>
                <a:ea typeface="Times New Roman" panose="02020603050405020304" pitchFamily="18" charset="0"/>
              </a:endParaRPr>
            </a:p>
          </p:txBody>
        </p:sp>
        <p:sp>
          <p:nvSpPr>
            <p:cNvPr id="19" name="Прямоугольник: скругленные углы 18">
              <a:extLst>
                <a:ext uri="{FF2B5EF4-FFF2-40B4-BE49-F238E27FC236}">
                  <a16:creationId xmlns:a16="http://schemas.microsoft.com/office/drawing/2014/main" id="{3C7EB203-0B29-929D-7D45-0023EFEEF7C0}"/>
                </a:ext>
              </a:extLst>
            </p:cNvPr>
            <p:cNvSpPr/>
            <p:nvPr/>
          </p:nvSpPr>
          <p:spPr>
            <a:xfrm>
              <a:off x="4842408" y="1904378"/>
              <a:ext cx="2507175" cy="622996"/>
            </a:xfrm>
            <a:prstGeom prst="roundRect">
              <a:avLst/>
            </a:prstGeom>
            <a:solidFill>
              <a:srgbClr val="D5B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000" b="1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Положительные</a:t>
              </a:r>
            </a:p>
          </p:txBody>
        </p:sp>
        <p:sp>
          <p:nvSpPr>
            <p:cNvPr id="20" name="Прямоугольник: скругленные углы 19">
              <a:extLst>
                <a:ext uri="{FF2B5EF4-FFF2-40B4-BE49-F238E27FC236}">
                  <a16:creationId xmlns:a16="http://schemas.microsoft.com/office/drawing/2014/main" id="{BFF38E75-EEFF-7DB4-394C-10767751FC1C}"/>
                </a:ext>
              </a:extLst>
            </p:cNvPr>
            <p:cNvSpPr/>
            <p:nvPr/>
          </p:nvSpPr>
          <p:spPr>
            <a:xfrm>
              <a:off x="4842412" y="4435647"/>
              <a:ext cx="2507175" cy="622996"/>
            </a:xfrm>
            <a:prstGeom prst="roundRect">
              <a:avLst/>
            </a:prstGeom>
            <a:solidFill>
              <a:srgbClr val="D5B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2000" b="1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Отрицательные</a:t>
              </a:r>
            </a:p>
          </p:txBody>
        </p:sp>
        <p:cxnSp>
          <p:nvCxnSpPr>
            <p:cNvPr id="21" name="Прямая со стрелкой 20">
              <a:extLst>
                <a:ext uri="{FF2B5EF4-FFF2-40B4-BE49-F238E27FC236}">
                  <a16:creationId xmlns:a16="http://schemas.microsoft.com/office/drawing/2014/main" id="{7C60DC53-75EB-19B7-AF68-B67D828899A5}"/>
                </a:ext>
              </a:extLst>
            </p:cNvPr>
            <p:cNvCxnSpPr>
              <a:cxnSpLocks/>
              <a:stCxn id="18" idx="0"/>
              <a:endCxn id="19" idx="2"/>
            </p:cNvCxnSpPr>
            <p:nvPr/>
          </p:nvCxnSpPr>
          <p:spPr>
            <a:xfrm flipH="1" flipV="1">
              <a:off x="6095996" y="2527374"/>
              <a:ext cx="1" cy="32454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>
              <a:extLst>
                <a:ext uri="{FF2B5EF4-FFF2-40B4-BE49-F238E27FC236}">
                  <a16:creationId xmlns:a16="http://schemas.microsoft.com/office/drawing/2014/main" id="{2A5797B0-5FCA-D664-89C8-3FDA6C4E94F1}"/>
                </a:ext>
              </a:extLst>
            </p:cNvPr>
            <p:cNvCxnSpPr>
              <a:cxnSpLocks/>
              <a:stCxn id="18" idx="2"/>
              <a:endCxn id="20" idx="0"/>
            </p:cNvCxnSpPr>
            <p:nvPr/>
          </p:nvCxnSpPr>
          <p:spPr>
            <a:xfrm>
              <a:off x="6095997" y="4006081"/>
              <a:ext cx="3" cy="42956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: скругленные углы 22">
              <a:extLst>
                <a:ext uri="{FF2B5EF4-FFF2-40B4-BE49-F238E27FC236}">
                  <a16:creationId xmlns:a16="http://schemas.microsoft.com/office/drawing/2014/main" id="{BE5D37D2-4E20-684F-7752-AFE0A16D328E}"/>
                </a:ext>
              </a:extLst>
            </p:cNvPr>
            <p:cNvSpPr/>
            <p:nvPr/>
          </p:nvSpPr>
          <p:spPr>
            <a:xfrm>
              <a:off x="3164457" y="5278382"/>
              <a:ext cx="2507175" cy="622996"/>
            </a:xfrm>
            <a:prstGeom prst="roundRect">
              <a:avLst/>
            </a:prstGeom>
            <a:solidFill>
              <a:srgbClr val="D2D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Ливонская война</a:t>
              </a:r>
            </a:p>
          </p:txBody>
        </p:sp>
        <p:sp>
          <p:nvSpPr>
            <p:cNvPr id="24" name="Прямоугольник: скругленные углы 23">
              <a:extLst>
                <a:ext uri="{FF2B5EF4-FFF2-40B4-BE49-F238E27FC236}">
                  <a16:creationId xmlns:a16="http://schemas.microsoft.com/office/drawing/2014/main" id="{43DE712A-274A-BE88-459C-62A4DA65422B}"/>
                </a:ext>
              </a:extLst>
            </p:cNvPr>
            <p:cNvSpPr/>
            <p:nvPr/>
          </p:nvSpPr>
          <p:spPr>
            <a:xfrm>
              <a:off x="321511" y="5278382"/>
              <a:ext cx="2507175" cy="622996"/>
            </a:xfrm>
            <a:prstGeom prst="roundRect">
              <a:avLst/>
            </a:prstGeom>
            <a:solidFill>
              <a:srgbClr val="D9B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ru-RU" sz="14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25" name="Прямоугольник: скругленные углы 24">
              <a:extLst>
                <a:ext uri="{FF2B5EF4-FFF2-40B4-BE49-F238E27FC236}">
                  <a16:creationId xmlns:a16="http://schemas.microsoft.com/office/drawing/2014/main" id="{EEA2DB00-F3C6-9ADF-48DB-94ADF72C219E}"/>
                </a:ext>
              </a:extLst>
            </p:cNvPr>
            <p:cNvSpPr/>
            <p:nvPr/>
          </p:nvSpPr>
          <p:spPr>
            <a:xfrm>
              <a:off x="3164457" y="6065190"/>
              <a:ext cx="2507175" cy="622996"/>
            </a:xfrm>
            <a:prstGeom prst="roundRect">
              <a:avLst/>
            </a:prstGeom>
            <a:solidFill>
              <a:srgbClr val="D9B2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cxnSp>
          <p:nvCxnSpPr>
            <p:cNvPr id="26" name="Прямая со стрелкой 25">
              <a:extLst>
                <a:ext uri="{FF2B5EF4-FFF2-40B4-BE49-F238E27FC236}">
                  <a16:creationId xmlns:a16="http://schemas.microsoft.com/office/drawing/2014/main" id="{8FAFEC0B-F7B8-B6F0-B8D4-253DB97A81FC}"/>
                </a:ext>
              </a:extLst>
            </p:cNvPr>
            <p:cNvCxnSpPr>
              <a:cxnSpLocks/>
              <a:stCxn id="20" idx="2"/>
              <a:endCxn id="23" idx="0"/>
            </p:cNvCxnSpPr>
            <p:nvPr/>
          </p:nvCxnSpPr>
          <p:spPr>
            <a:xfrm flipH="1">
              <a:off x="4418045" y="5058643"/>
              <a:ext cx="1677955" cy="2197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: скругленные углы 26">
              <a:extLst>
                <a:ext uri="{FF2B5EF4-FFF2-40B4-BE49-F238E27FC236}">
                  <a16:creationId xmlns:a16="http://schemas.microsoft.com/office/drawing/2014/main" id="{1A4997FE-FD1A-0D8E-4E0C-C0B14A7A59F2}"/>
                </a:ext>
              </a:extLst>
            </p:cNvPr>
            <p:cNvSpPr/>
            <p:nvPr/>
          </p:nvSpPr>
          <p:spPr>
            <a:xfrm>
              <a:off x="6520369" y="5278382"/>
              <a:ext cx="2507175" cy="622996"/>
            </a:xfrm>
            <a:prstGeom prst="roundRect">
              <a:avLst/>
            </a:prstGeom>
            <a:solidFill>
              <a:srgbClr val="D2D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Опричнина</a:t>
              </a:r>
            </a:p>
          </p:txBody>
        </p: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1B0B74D2-B1F1-B01D-1A01-7959B5D9DDE9}"/>
                </a:ext>
              </a:extLst>
            </p:cNvPr>
            <p:cNvCxnSpPr>
              <a:cxnSpLocks/>
              <a:stCxn id="20" idx="2"/>
              <a:endCxn id="27" idx="0"/>
            </p:cNvCxnSpPr>
            <p:nvPr/>
          </p:nvCxnSpPr>
          <p:spPr>
            <a:xfrm>
              <a:off x="6096000" y="5058643"/>
              <a:ext cx="1677957" cy="21973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рямоугольник: скругленные углы 28">
              <a:extLst>
                <a:ext uri="{FF2B5EF4-FFF2-40B4-BE49-F238E27FC236}">
                  <a16:creationId xmlns:a16="http://schemas.microsoft.com/office/drawing/2014/main" id="{449E7A00-53EB-7F6B-F54D-F6DB3CCBD988}"/>
                </a:ext>
              </a:extLst>
            </p:cNvPr>
            <p:cNvSpPr/>
            <p:nvPr/>
          </p:nvSpPr>
          <p:spPr>
            <a:xfrm>
              <a:off x="9376281" y="2434685"/>
              <a:ext cx="2507175" cy="622996"/>
            </a:xfrm>
            <a:prstGeom prst="roundRect">
              <a:avLst/>
            </a:prstGeom>
            <a:solidFill>
              <a:srgbClr val="D2D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Культурные новшества</a:t>
              </a:r>
            </a:p>
          </p:txBody>
        </p:sp>
        <p:sp>
          <p:nvSpPr>
            <p:cNvPr id="30" name="Прямоугольник: скругленные углы 29">
              <a:extLst>
                <a:ext uri="{FF2B5EF4-FFF2-40B4-BE49-F238E27FC236}">
                  <a16:creationId xmlns:a16="http://schemas.microsoft.com/office/drawing/2014/main" id="{2A119D38-1E88-D468-AF10-81D500400751}"/>
                </a:ext>
              </a:extLst>
            </p:cNvPr>
            <p:cNvSpPr/>
            <p:nvPr/>
          </p:nvSpPr>
          <p:spPr>
            <a:xfrm>
              <a:off x="9371959" y="4187285"/>
              <a:ext cx="2507175" cy="622996"/>
            </a:xfrm>
            <a:prstGeom prst="roundRect">
              <a:avLst/>
            </a:prstGeom>
            <a:solidFill>
              <a:srgbClr val="FFD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Освоение европейского опыта</a:t>
              </a:r>
            </a:p>
          </p:txBody>
        </p:sp>
        <p:sp>
          <p:nvSpPr>
            <p:cNvPr id="31" name="Прямоугольник: скругленные углы 30">
              <a:extLst>
                <a:ext uri="{FF2B5EF4-FFF2-40B4-BE49-F238E27FC236}">
                  <a16:creationId xmlns:a16="http://schemas.microsoft.com/office/drawing/2014/main" id="{46DE4830-14EA-2545-0256-D8F468FBA19C}"/>
                </a:ext>
              </a:extLst>
            </p:cNvPr>
            <p:cNvSpPr/>
            <p:nvPr/>
          </p:nvSpPr>
          <p:spPr>
            <a:xfrm>
              <a:off x="9371959" y="3310985"/>
              <a:ext cx="2507175" cy="622996"/>
            </a:xfrm>
            <a:prstGeom prst="roundRect">
              <a:avLst/>
            </a:prstGeom>
            <a:solidFill>
              <a:srgbClr val="FFD4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cxnSp>
          <p:nvCxnSpPr>
            <p:cNvPr id="32" name="Прямая со стрелкой 31">
              <a:extLst>
                <a:ext uri="{FF2B5EF4-FFF2-40B4-BE49-F238E27FC236}">
                  <a16:creationId xmlns:a16="http://schemas.microsoft.com/office/drawing/2014/main" id="{541F5098-2C09-1B82-1E38-BD0831BD2E32}"/>
                </a:ext>
              </a:extLst>
            </p:cNvPr>
            <p:cNvCxnSpPr>
              <a:cxnSpLocks/>
              <a:stCxn id="19" idx="3"/>
              <a:endCxn id="29" idx="1"/>
            </p:cNvCxnSpPr>
            <p:nvPr/>
          </p:nvCxnSpPr>
          <p:spPr>
            <a:xfrm>
              <a:off x="7349583" y="2215876"/>
              <a:ext cx="2026698" cy="530307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>
              <a:extLst>
                <a:ext uri="{FF2B5EF4-FFF2-40B4-BE49-F238E27FC236}">
                  <a16:creationId xmlns:a16="http://schemas.microsoft.com/office/drawing/2014/main" id="{3F6D2531-D076-61B2-5D7E-7DDB3E4E6710}"/>
                </a:ext>
              </a:extLst>
            </p:cNvPr>
            <p:cNvCxnSpPr>
              <a:cxnSpLocks/>
              <a:stCxn id="29" idx="2"/>
              <a:endCxn id="31" idx="0"/>
            </p:cNvCxnSpPr>
            <p:nvPr/>
          </p:nvCxnSpPr>
          <p:spPr>
            <a:xfrm flipH="1">
              <a:off x="10625547" y="3057681"/>
              <a:ext cx="4322" cy="25330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>
              <a:extLst>
                <a:ext uri="{FF2B5EF4-FFF2-40B4-BE49-F238E27FC236}">
                  <a16:creationId xmlns:a16="http://schemas.microsoft.com/office/drawing/2014/main" id="{1D8DD197-1EAC-5B8B-978F-7444E82F94D1}"/>
                </a:ext>
              </a:extLst>
            </p:cNvPr>
            <p:cNvCxnSpPr>
              <a:cxnSpLocks/>
              <a:stCxn id="31" idx="2"/>
              <a:endCxn id="30" idx="0"/>
            </p:cNvCxnSpPr>
            <p:nvPr/>
          </p:nvCxnSpPr>
          <p:spPr>
            <a:xfrm>
              <a:off x="10625547" y="3933981"/>
              <a:ext cx="0" cy="25330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Прямоугольник: скругленные углы 34">
              <a:extLst>
                <a:ext uri="{FF2B5EF4-FFF2-40B4-BE49-F238E27FC236}">
                  <a16:creationId xmlns:a16="http://schemas.microsoft.com/office/drawing/2014/main" id="{F6E1CD2A-0484-BE6C-4A61-4EBC42C1C20B}"/>
                </a:ext>
              </a:extLst>
            </p:cNvPr>
            <p:cNvSpPr/>
            <p:nvPr/>
          </p:nvSpPr>
          <p:spPr>
            <a:xfrm>
              <a:off x="9363314" y="5278382"/>
              <a:ext cx="2507175" cy="622996"/>
            </a:xfrm>
            <a:prstGeom prst="roundRect">
              <a:avLst/>
            </a:prstGeom>
            <a:solidFill>
              <a:srgbClr val="C8FF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cxnSp>
          <p:nvCxnSpPr>
            <p:cNvPr id="36" name="Прямая со стрелкой 35">
              <a:extLst>
                <a:ext uri="{FF2B5EF4-FFF2-40B4-BE49-F238E27FC236}">
                  <a16:creationId xmlns:a16="http://schemas.microsoft.com/office/drawing/2014/main" id="{ABADD9AC-01F4-199A-501B-9CB6AA8C3831}"/>
                </a:ext>
              </a:extLst>
            </p:cNvPr>
            <p:cNvCxnSpPr>
              <a:cxnSpLocks/>
              <a:stCxn id="27" idx="3"/>
              <a:endCxn id="35" idx="1"/>
            </p:cNvCxnSpPr>
            <p:nvPr/>
          </p:nvCxnSpPr>
          <p:spPr>
            <a:xfrm>
              <a:off x="9027544" y="5589880"/>
              <a:ext cx="33577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Прямоугольник: скругленные углы 36">
              <a:extLst>
                <a:ext uri="{FF2B5EF4-FFF2-40B4-BE49-F238E27FC236}">
                  <a16:creationId xmlns:a16="http://schemas.microsoft.com/office/drawing/2014/main" id="{C553D1B9-FE22-EE6A-107B-90CF66952D82}"/>
                </a:ext>
              </a:extLst>
            </p:cNvPr>
            <p:cNvSpPr/>
            <p:nvPr/>
          </p:nvSpPr>
          <p:spPr>
            <a:xfrm>
              <a:off x="6520369" y="895241"/>
              <a:ext cx="2507175" cy="622996"/>
            </a:xfrm>
            <a:prstGeom prst="roundRect">
              <a:avLst/>
            </a:prstGeom>
            <a:solidFill>
              <a:srgbClr val="D2D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Развитие ремесел, промыслов, торговли</a:t>
              </a:r>
            </a:p>
          </p:txBody>
        </p:sp>
        <p:sp>
          <p:nvSpPr>
            <p:cNvPr id="38" name="Прямоугольник: скругленные углы 37">
              <a:extLst>
                <a:ext uri="{FF2B5EF4-FFF2-40B4-BE49-F238E27FC236}">
                  <a16:creationId xmlns:a16="http://schemas.microsoft.com/office/drawing/2014/main" id="{AB162625-710B-5E74-278B-FDECC05CAE7E}"/>
                </a:ext>
              </a:extLst>
            </p:cNvPr>
            <p:cNvSpPr/>
            <p:nvPr/>
          </p:nvSpPr>
          <p:spPr>
            <a:xfrm>
              <a:off x="6520369" y="154209"/>
              <a:ext cx="2507175" cy="622996"/>
            </a:xfrm>
            <a:prstGeom prst="roundRect">
              <a:avLst/>
            </a:prstGeom>
            <a:solidFill>
              <a:srgbClr val="B4E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ru-RU" sz="16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Поставщик товаров для кораблестроения</a:t>
              </a:r>
            </a:p>
          </p:txBody>
        </p:sp>
        <p:sp>
          <p:nvSpPr>
            <p:cNvPr id="39" name="Прямоугольник: скругленные углы 38">
              <a:extLst>
                <a:ext uri="{FF2B5EF4-FFF2-40B4-BE49-F238E27FC236}">
                  <a16:creationId xmlns:a16="http://schemas.microsoft.com/office/drawing/2014/main" id="{9CA4694A-C345-EA3F-705D-9491F27EA38C}"/>
                </a:ext>
              </a:extLst>
            </p:cNvPr>
            <p:cNvSpPr/>
            <p:nvPr/>
          </p:nvSpPr>
          <p:spPr>
            <a:xfrm>
              <a:off x="9371959" y="896236"/>
              <a:ext cx="2507175" cy="622996"/>
            </a:xfrm>
            <a:prstGeom prst="roundRect">
              <a:avLst/>
            </a:prstGeom>
            <a:solidFill>
              <a:srgbClr val="B4ED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40" name="Прямоугольник: скругленные углы 39">
              <a:extLst>
                <a:ext uri="{FF2B5EF4-FFF2-40B4-BE49-F238E27FC236}">
                  <a16:creationId xmlns:a16="http://schemas.microsoft.com/office/drawing/2014/main" id="{F5995699-8EBA-AA5F-A16A-A55FC7CC5E17}"/>
                </a:ext>
              </a:extLst>
            </p:cNvPr>
            <p:cNvSpPr/>
            <p:nvPr/>
          </p:nvSpPr>
          <p:spPr>
            <a:xfrm>
              <a:off x="312866" y="2440413"/>
              <a:ext cx="2507175" cy="622996"/>
            </a:xfrm>
            <a:prstGeom prst="roundRect">
              <a:avLst/>
            </a:prstGeom>
            <a:solidFill>
              <a:srgbClr val="D2D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Наступательная внешняя политика</a:t>
              </a:r>
            </a:p>
          </p:txBody>
        </p:sp>
        <p:sp>
          <p:nvSpPr>
            <p:cNvPr id="41" name="Прямоугольник: скругленные углы 40">
              <a:extLst>
                <a:ext uri="{FF2B5EF4-FFF2-40B4-BE49-F238E27FC236}">
                  <a16:creationId xmlns:a16="http://schemas.microsoft.com/office/drawing/2014/main" id="{C2E92118-D3A1-B56A-9AA3-B24580656A2C}"/>
                </a:ext>
              </a:extLst>
            </p:cNvPr>
            <p:cNvSpPr/>
            <p:nvPr/>
          </p:nvSpPr>
          <p:spPr>
            <a:xfrm>
              <a:off x="321511" y="4187285"/>
              <a:ext cx="2507175" cy="622996"/>
            </a:xfrm>
            <a:prstGeom prst="roundRect">
              <a:avLst/>
            </a:prstGeom>
            <a:solidFill>
              <a:srgbClr val="FFA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42" name="Прямоугольник: скругленные углы 41">
              <a:extLst>
                <a:ext uri="{FF2B5EF4-FFF2-40B4-BE49-F238E27FC236}">
                  <a16:creationId xmlns:a16="http://schemas.microsoft.com/office/drawing/2014/main" id="{F3CA47DD-5828-F071-3B2F-313A9176099B}"/>
                </a:ext>
              </a:extLst>
            </p:cNvPr>
            <p:cNvSpPr/>
            <p:nvPr/>
          </p:nvSpPr>
          <p:spPr>
            <a:xfrm>
              <a:off x="321511" y="3301201"/>
              <a:ext cx="2507175" cy="622996"/>
            </a:xfrm>
            <a:prstGeom prst="roundRect">
              <a:avLst/>
            </a:prstGeom>
            <a:solidFill>
              <a:srgbClr val="FFA4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43" name="Прямоугольник: скругленные углы 42">
              <a:extLst>
                <a:ext uri="{FF2B5EF4-FFF2-40B4-BE49-F238E27FC236}">
                  <a16:creationId xmlns:a16="http://schemas.microsoft.com/office/drawing/2014/main" id="{DF742EB6-952B-F921-DAED-4F9916A07D67}"/>
                </a:ext>
              </a:extLst>
            </p:cNvPr>
            <p:cNvSpPr/>
            <p:nvPr/>
          </p:nvSpPr>
          <p:spPr>
            <a:xfrm>
              <a:off x="3164453" y="895241"/>
              <a:ext cx="2507175" cy="622996"/>
            </a:xfrm>
            <a:prstGeom prst="roundRect">
              <a:avLst/>
            </a:prstGeom>
            <a:solidFill>
              <a:srgbClr val="D2D2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Успешные реформы 1550-х гг.</a:t>
              </a:r>
            </a:p>
          </p:txBody>
        </p:sp>
        <p:sp>
          <p:nvSpPr>
            <p:cNvPr id="44" name="Прямоугольник: скругленные углы 43">
              <a:extLst>
                <a:ext uri="{FF2B5EF4-FFF2-40B4-BE49-F238E27FC236}">
                  <a16:creationId xmlns:a16="http://schemas.microsoft.com/office/drawing/2014/main" id="{0527EB8E-05D0-616C-BB3F-32C3CCFE8E53}"/>
                </a:ext>
              </a:extLst>
            </p:cNvPr>
            <p:cNvSpPr/>
            <p:nvPr/>
          </p:nvSpPr>
          <p:spPr>
            <a:xfrm>
              <a:off x="321510" y="1655796"/>
              <a:ext cx="2507175" cy="622996"/>
            </a:xfrm>
            <a:prstGeom prst="roundRect">
              <a:avLst/>
            </a:prstGeom>
            <a:solidFill>
              <a:srgbClr val="FFF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700" dirty="0">
                  <a:solidFill>
                    <a:schemeClr val="tx1"/>
                  </a:solidFill>
                  <a:latin typeface="Montserrat" panose="00000500000000000000" pitchFamily="2" charset="-52"/>
                </a:rPr>
                <a:t>Стали собираться Земские соборы</a:t>
              </a:r>
            </a:p>
          </p:txBody>
        </p:sp>
        <p:sp>
          <p:nvSpPr>
            <p:cNvPr id="45" name="Прямоугольник: скругленные углы 44">
              <a:extLst>
                <a:ext uri="{FF2B5EF4-FFF2-40B4-BE49-F238E27FC236}">
                  <a16:creationId xmlns:a16="http://schemas.microsoft.com/office/drawing/2014/main" id="{6CABC89F-C288-D907-658E-EFE11EFF789F}"/>
                </a:ext>
              </a:extLst>
            </p:cNvPr>
            <p:cNvSpPr/>
            <p:nvPr/>
          </p:nvSpPr>
          <p:spPr>
            <a:xfrm>
              <a:off x="321510" y="901562"/>
              <a:ext cx="2507175" cy="622996"/>
            </a:xfrm>
            <a:prstGeom prst="roundRect">
              <a:avLst/>
            </a:prstGeom>
            <a:solidFill>
              <a:srgbClr val="FFF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ru-RU" sz="16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sp>
          <p:nvSpPr>
            <p:cNvPr id="46" name="Прямоугольник: скругленные углы 45">
              <a:extLst>
                <a:ext uri="{FF2B5EF4-FFF2-40B4-BE49-F238E27FC236}">
                  <a16:creationId xmlns:a16="http://schemas.microsoft.com/office/drawing/2014/main" id="{8802F0EF-53FB-36F8-2962-172658FE8256}"/>
                </a:ext>
              </a:extLst>
            </p:cNvPr>
            <p:cNvSpPr/>
            <p:nvPr/>
          </p:nvSpPr>
          <p:spPr>
            <a:xfrm>
              <a:off x="3164457" y="130437"/>
              <a:ext cx="2507175" cy="622996"/>
            </a:xfrm>
            <a:prstGeom prst="roundRect">
              <a:avLst/>
            </a:prstGeom>
            <a:solidFill>
              <a:srgbClr val="FFF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700" dirty="0">
                <a:solidFill>
                  <a:schemeClr val="tx1"/>
                </a:solidFill>
                <a:latin typeface="Montserrat" panose="00000500000000000000" pitchFamily="2" charset="-52"/>
              </a:endParaRPr>
            </a:p>
          </p:txBody>
        </p:sp>
        <p:cxnSp>
          <p:nvCxnSpPr>
            <p:cNvPr id="47" name="Прямая со стрелкой 46">
              <a:extLst>
                <a:ext uri="{FF2B5EF4-FFF2-40B4-BE49-F238E27FC236}">
                  <a16:creationId xmlns:a16="http://schemas.microsoft.com/office/drawing/2014/main" id="{E527D523-CDC1-97FF-E1C8-6CF1788A7D5F}"/>
                </a:ext>
              </a:extLst>
            </p:cNvPr>
            <p:cNvCxnSpPr>
              <a:cxnSpLocks/>
              <a:stCxn id="23" idx="1"/>
              <a:endCxn id="24" idx="3"/>
            </p:cNvCxnSpPr>
            <p:nvPr/>
          </p:nvCxnSpPr>
          <p:spPr>
            <a:xfrm flipH="1">
              <a:off x="2828686" y="5589880"/>
              <a:ext cx="33577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7">
              <a:extLst>
                <a:ext uri="{FF2B5EF4-FFF2-40B4-BE49-F238E27FC236}">
                  <a16:creationId xmlns:a16="http://schemas.microsoft.com/office/drawing/2014/main" id="{CC0B047C-41B3-9E0C-045B-FFE80252B46D}"/>
                </a:ext>
              </a:extLst>
            </p:cNvPr>
            <p:cNvCxnSpPr>
              <a:cxnSpLocks/>
              <a:stCxn id="23" idx="2"/>
              <a:endCxn id="25" idx="0"/>
            </p:cNvCxnSpPr>
            <p:nvPr/>
          </p:nvCxnSpPr>
          <p:spPr>
            <a:xfrm>
              <a:off x="4418045" y="5901378"/>
              <a:ext cx="0" cy="16381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 стрелкой 48">
              <a:extLst>
                <a:ext uri="{FF2B5EF4-FFF2-40B4-BE49-F238E27FC236}">
                  <a16:creationId xmlns:a16="http://schemas.microsoft.com/office/drawing/2014/main" id="{187151F9-B203-17EC-816B-DE72A15418BF}"/>
                </a:ext>
              </a:extLst>
            </p:cNvPr>
            <p:cNvCxnSpPr>
              <a:cxnSpLocks/>
              <a:stCxn id="19" idx="0"/>
              <a:endCxn id="37" idx="2"/>
            </p:cNvCxnSpPr>
            <p:nvPr/>
          </p:nvCxnSpPr>
          <p:spPr>
            <a:xfrm flipV="1">
              <a:off x="6095996" y="1518237"/>
              <a:ext cx="1677961" cy="38614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>
              <a:extLst>
                <a:ext uri="{FF2B5EF4-FFF2-40B4-BE49-F238E27FC236}">
                  <a16:creationId xmlns:a16="http://schemas.microsoft.com/office/drawing/2014/main" id="{A6E68992-414E-8633-CC26-8C1488E5ACBE}"/>
                </a:ext>
              </a:extLst>
            </p:cNvPr>
            <p:cNvCxnSpPr>
              <a:cxnSpLocks/>
              <a:stCxn id="37" idx="3"/>
              <a:endCxn id="39" idx="1"/>
            </p:cNvCxnSpPr>
            <p:nvPr/>
          </p:nvCxnSpPr>
          <p:spPr>
            <a:xfrm>
              <a:off x="9027544" y="1206739"/>
              <a:ext cx="344415" cy="99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>
              <a:extLst>
                <a:ext uri="{FF2B5EF4-FFF2-40B4-BE49-F238E27FC236}">
                  <a16:creationId xmlns:a16="http://schemas.microsoft.com/office/drawing/2014/main" id="{CBC9A303-0FAD-A6FA-6D4A-CF3E268CC179}"/>
                </a:ext>
              </a:extLst>
            </p:cNvPr>
            <p:cNvCxnSpPr>
              <a:cxnSpLocks/>
              <a:stCxn id="37" idx="0"/>
              <a:endCxn id="38" idx="2"/>
            </p:cNvCxnSpPr>
            <p:nvPr/>
          </p:nvCxnSpPr>
          <p:spPr>
            <a:xfrm flipV="1">
              <a:off x="7773957" y="777205"/>
              <a:ext cx="0" cy="118036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>
              <a:extLst>
                <a:ext uri="{FF2B5EF4-FFF2-40B4-BE49-F238E27FC236}">
                  <a16:creationId xmlns:a16="http://schemas.microsoft.com/office/drawing/2014/main" id="{52203EEA-1A73-38C8-DD8A-5EB82C218312}"/>
                </a:ext>
              </a:extLst>
            </p:cNvPr>
            <p:cNvCxnSpPr>
              <a:cxnSpLocks/>
              <a:stCxn id="40" idx="2"/>
              <a:endCxn id="42" idx="0"/>
            </p:cNvCxnSpPr>
            <p:nvPr/>
          </p:nvCxnSpPr>
          <p:spPr>
            <a:xfrm>
              <a:off x="1566454" y="3063409"/>
              <a:ext cx="8645" cy="237792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>
              <a:extLst>
                <a:ext uri="{FF2B5EF4-FFF2-40B4-BE49-F238E27FC236}">
                  <a16:creationId xmlns:a16="http://schemas.microsoft.com/office/drawing/2014/main" id="{0F81C135-57EC-AA70-B9DB-030EB641BE2C}"/>
                </a:ext>
              </a:extLst>
            </p:cNvPr>
            <p:cNvCxnSpPr>
              <a:cxnSpLocks/>
              <a:stCxn id="42" idx="2"/>
              <a:endCxn id="41" idx="0"/>
            </p:cNvCxnSpPr>
            <p:nvPr/>
          </p:nvCxnSpPr>
          <p:spPr>
            <a:xfrm>
              <a:off x="1575099" y="3924197"/>
              <a:ext cx="0" cy="2630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>
              <a:extLst>
                <a:ext uri="{FF2B5EF4-FFF2-40B4-BE49-F238E27FC236}">
                  <a16:creationId xmlns:a16="http://schemas.microsoft.com/office/drawing/2014/main" id="{A13AF706-6860-D25B-A118-1039CD69D174}"/>
                </a:ext>
              </a:extLst>
            </p:cNvPr>
            <p:cNvCxnSpPr>
              <a:cxnSpLocks/>
              <a:stCxn id="19" idx="1"/>
              <a:endCxn id="40" idx="3"/>
            </p:cNvCxnSpPr>
            <p:nvPr/>
          </p:nvCxnSpPr>
          <p:spPr>
            <a:xfrm flipH="1">
              <a:off x="2820041" y="2215876"/>
              <a:ext cx="2022367" cy="53603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 стрелкой 54">
              <a:extLst>
                <a:ext uri="{FF2B5EF4-FFF2-40B4-BE49-F238E27FC236}">
                  <a16:creationId xmlns:a16="http://schemas.microsoft.com/office/drawing/2014/main" id="{CAC68B5C-0E97-6CC7-E39B-E6B6C69E7CC4}"/>
                </a:ext>
              </a:extLst>
            </p:cNvPr>
            <p:cNvCxnSpPr>
              <a:cxnSpLocks/>
              <a:stCxn id="19" idx="0"/>
              <a:endCxn id="43" idx="2"/>
            </p:cNvCxnSpPr>
            <p:nvPr/>
          </p:nvCxnSpPr>
          <p:spPr>
            <a:xfrm flipH="1" flipV="1">
              <a:off x="4418041" y="1518237"/>
              <a:ext cx="1677955" cy="38614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>
              <a:extLst>
                <a:ext uri="{FF2B5EF4-FFF2-40B4-BE49-F238E27FC236}">
                  <a16:creationId xmlns:a16="http://schemas.microsoft.com/office/drawing/2014/main" id="{3356F5E0-23F9-6EA2-C37E-EA0C4B264847}"/>
                </a:ext>
              </a:extLst>
            </p:cNvPr>
            <p:cNvCxnSpPr>
              <a:cxnSpLocks/>
              <a:stCxn id="43" idx="1"/>
              <a:endCxn id="45" idx="3"/>
            </p:cNvCxnSpPr>
            <p:nvPr/>
          </p:nvCxnSpPr>
          <p:spPr>
            <a:xfrm flipH="1">
              <a:off x="2828685" y="1206739"/>
              <a:ext cx="335768" cy="632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>
              <a:extLst>
                <a:ext uri="{FF2B5EF4-FFF2-40B4-BE49-F238E27FC236}">
                  <a16:creationId xmlns:a16="http://schemas.microsoft.com/office/drawing/2014/main" id="{DE73AFDB-BD76-2671-288B-F613BE449C84}"/>
                </a:ext>
              </a:extLst>
            </p:cNvPr>
            <p:cNvCxnSpPr>
              <a:cxnSpLocks/>
              <a:endCxn id="44" idx="3"/>
            </p:cNvCxnSpPr>
            <p:nvPr/>
          </p:nvCxnSpPr>
          <p:spPr>
            <a:xfrm flipH="1">
              <a:off x="2828685" y="1494175"/>
              <a:ext cx="424366" cy="47311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>
              <a:extLst>
                <a:ext uri="{FF2B5EF4-FFF2-40B4-BE49-F238E27FC236}">
                  <a16:creationId xmlns:a16="http://schemas.microsoft.com/office/drawing/2014/main" id="{0691585F-54AE-13C2-EE77-9869A3472775}"/>
                </a:ext>
              </a:extLst>
            </p:cNvPr>
            <p:cNvCxnSpPr>
              <a:cxnSpLocks/>
              <a:stCxn id="43" idx="0"/>
              <a:endCxn id="46" idx="2"/>
            </p:cNvCxnSpPr>
            <p:nvPr/>
          </p:nvCxnSpPr>
          <p:spPr>
            <a:xfrm flipV="1">
              <a:off x="4418041" y="753433"/>
              <a:ext cx="4" cy="14180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2">
              <a:extLst>
                <a:ext uri="{FF2B5EF4-FFF2-40B4-BE49-F238E27FC236}">
                  <a16:creationId xmlns:a16="http://schemas.microsoft.com/office/drawing/2014/main" id="{C806E7E3-B64E-3035-682D-99790A5820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6667" b="95705" l="10000" r="92783">
                          <a14:foregroundMark x1="47913" y1="6667" x2="47739" y2="21859"/>
                          <a14:foregroundMark x1="39565" y1="36795" x2="39565" y2="48718"/>
                          <a14:foregroundMark x1="44783" y1="39038" x2="46435" y2="58526"/>
                          <a14:foregroundMark x1="52087" y1="72436" x2="69304" y2="66795"/>
                          <a14:foregroundMark x1="69304" y1="66795" x2="73652" y2="62692"/>
                          <a14:foregroundMark x1="66783" y1="57051" x2="70174" y2="59167"/>
                          <a14:foregroundMark x1="85478" y1="65128" x2="90348" y2="77308"/>
                          <a14:foregroundMark x1="90348" y1="77308" x2="89130" y2="87885"/>
                          <a14:foregroundMark x1="89130" y1="87885" x2="82261" y2="97436"/>
                          <a14:foregroundMark x1="82261" y1="97436" x2="50087" y2="90833"/>
                          <a14:foregroundMark x1="50087" y1="90833" x2="30870" y2="93141"/>
                          <a14:foregroundMark x1="30870" y1="93141" x2="18435" y2="98462"/>
                          <a14:foregroundMark x1="18435" y1="98462" x2="14870" y2="90449"/>
                          <a14:foregroundMark x1="14870" y1="90449" x2="17652" y2="83013"/>
                          <a14:foregroundMark x1="17652" y1="83013" x2="18087" y2="82628"/>
                          <a14:foregroundMark x1="12783" y1="95769" x2="39478" y2="95897"/>
                          <a14:foregroundMark x1="39478" y1="95897" x2="91478" y2="95449"/>
                          <a14:foregroundMark x1="91478" y1="95449" x2="92783" y2="95705"/>
                          <a14:foregroundMark x1="56435" y1="71795" x2="58870" y2="75833"/>
                          <a14:foregroundMark x1="32609" y1="48397" x2="34261" y2="47692"/>
                          <a14:foregroundMark x1="77043" y1="78782" x2="85739" y2="81923"/>
                          <a14:foregroundMark x1="80783" y1="64423" x2="86087" y2="77756"/>
                          <a14:foregroundMark x1="77913" y1="94872" x2="81739" y2="8365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44" r="6694" b="6374"/>
            <a:stretch/>
          </p:blipFill>
          <p:spPr bwMode="auto">
            <a:xfrm>
              <a:off x="7197464" y="2584705"/>
              <a:ext cx="912253" cy="1371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1848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карта, текст, диаграмма, План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2E9E3AE1-F030-AB5D-DB99-12B8832FB5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8469" y="641286"/>
            <a:ext cx="9937771" cy="4351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3E265A-EC5D-1BEB-DB2F-EBD7FB053B55}"/>
              </a:ext>
            </a:extLst>
          </p:cNvPr>
          <p:cNvSpPr txBox="1"/>
          <p:nvPr/>
        </p:nvSpPr>
        <p:spPr>
          <a:xfrm>
            <a:off x="878469" y="4992624"/>
            <a:ext cx="10369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карте покажите очаги международной напряженности в 1964-1985 гг. Интересы каких стран сталкивались в данных регионах? Закрась государства , входившие в ОВД. Предположите, почему именно эти регионы были толчком международной напряженности.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7A9741-D1B8-8CD1-97D6-E813C4F42983}"/>
              </a:ext>
            </a:extLst>
          </p:cNvPr>
          <p:cNvSpPr txBox="1"/>
          <p:nvPr/>
        </p:nvSpPr>
        <p:spPr>
          <a:xfrm>
            <a:off x="3246120" y="228600"/>
            <a:ext cx="6181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карте.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6141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B0855A41-3A3E-45F2-FA58-472CE7804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40" y="137033"/>
            <a:ext cx="1618615" cy="161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E7069C27-901B-700F-1020-83D72B7477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00" y="2423159"/>
            <a:ext cx="3609695" cy="2551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9CD335-F049-3A51-1176-F7CB6F87F46F}"/>
              </a:ext>
            </a:extLst>
          </p:cNvPr>
          <p:cNvSpPr txBox="1"/>
          <p:nvPr/>
        </p:nvSpPr>
        <p:spPr>
          <a:xfrm>
            <a:off x="1298448" y="3291840"/>
            <a:ext cx="2779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Системно-деятельностный подход</a:t>
            </a:r>
          </a:p>
        </p:txBody>
      </p:sp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325BAD6C-7DDA-CDE8-D881-08BF99ED0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295" y="2310002"/>
            <a:ext cx="2856738" cy="1786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Picture background">
            <a:extLst>
              <a:ext uri="{FF2B5EF4-FFF2-40B4-BE49-F238E27FC236}">
                <a16:creationId xmlns:a16="http://schemas.microsoft.com/office/drawing/2014/main" id="{8E130030-651A-A807-3C7E-A4A31697F2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249" y="201041"/>
            <a:ext cx="4965193" cy="495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" name="TextBox 1028">
            <a:extLst>
              <a:ext uri="{FF2B5EF4-FFF2-40B4-BE49-F238E27FC236}">
                <a16:creationId xmlns:a16="http://schemas.microsoft.com/office/drawing/2014/main" id="{E39EEA1F-00AB-A71A-BD72-A7DD0908ADDA}"/>
              </a:ext>
            </a:extLst>
          </p:cNvPr>
          <p:cNvSpPr txBox="1"/>
          <p:nvPr/>
        </p:nvSpPr>
        <p:spPr>
          <a:xfrm>
            <a:off x="8906256" y="2496312"/>
            <a:ext cx="1764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деятельности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E4AB6DE3-9AAF-1DD9-D1F8-E3A642A92CC2}"/>
              </a:ext>
            </a:extLst>
          </p:cNvPr>
          <p:cNvSpPr txBox="1"/>
          <p:nvPr/>
        </p:nvSpPr>
        <p:spPr>
          <a:xfrm rot="1788678">
            <a:off x="7286019" y="1783329"/>
            <a:ext cx="1598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BC0DB4CA-F593-80C5-2A1D-F671A87A7CA8}"/>
              </a:ext>
            </a:extLst>
          </p:cNvPr>
          <p:cNvSpPr txBox="1"/>
          <p:nvPr/>
        </p:nvSpPr>
        <p:spPr>
          <a:xfrm rot="19956172">
            <a:off x="7285866" y="3464116"/>
            <a:ext cx="1808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цели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212F4E08-77A6-E04B-E0AB-AEC17BF9EC0C}"/>
              </a:ext>
            </a:extLst>
          </p:cNvPr>
          <p:cNvSpPr txBox="1"/>
          <p:nvPr/>
        </p:nvSpPr>
        <p:spPr>
          <a:xfrm rot="5142653">
            <a:off x="8307759" y="4126400"/>
            <a:ext cx="2023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и средства достижения цели</a:t>
            </a:r>
          </a:p>
        </p:txBody>
      </p:sp>
      <p:sp>
        <p:nvSpPr>
          <p:cNvPr id="1039" name="TextBox 1038">
            <a:extLst>
              <a:ext uri="{FF2B5EF4-FFF2-40B4-BE49-F238E27FC236}">
                <a16:creationId xmlns:a16="http://schemas.microsoft.com/office/drawing/2014/main" id="{B0E3CB07-EE91-B29C-4D18-311C76F59CBA}"/>
              </a:ext>
            </a:extLst>
          </p:cNvPr>
          <p:cNvSpPr txBox="1"/>
          <p:nvPr/>
        </p:nvSpPr>
        <p:spPr>
          <a:xfrm rot="20118282">
            <a:off x="10273923" y="1863668"/>
            <a:ext cx="1762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и самоконтроль</a:t>
            </a:r>
          </a:p>
        </p:txBody>
      </p:sp>
      <p:sp>
        <p:nvSpPr>
          <p:cNvPr id="1040" name="TextBox 1039">
            <a:extLst>
              <a:ext uri="{FF2B5EF4-FFF2-40B4-BE49-F238E27FC236}">
                <a16:creationId xmlns:a16="http://schemas.microsoft.com/office/drawing/2014/main" id="{A77AE493-2DC7-57CD-6C80-09B1E0FAC8E2}"/>
              </a:ext>
            </a:extLst>
          </p:cNvPr>
          <p:cNvSpPr txBox="1"/>
          <p:nvPr/>
        </p:nvSpPr>
        <p:spPr>
          <a:xfrm rot="18699469">
            <a:off x="9183731" y="1074274"/>
            <a:ext cx="14610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и самооценка</a:t>
            </a:r>
          </a:p>
        </p:txBody>
      </p:sp>
    </p:spTree>
    <p:extLst>
      <p:ext uri="{BB962C8B-B14F-4D97-AF65-F5344CB8AC3E}">
        <p14:creationId xmlns:p14="http://schemas.microsoft.com/office/powerpoint/2010/main" val="2468023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1DFEB19-CA7B-AC2B-D498-19DA56C37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94360"/>
            <a:ext cx="10515600" cy="55826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фото и запишите, как изменился интерьер типовой советской квартиры конца 1970-х гг. по сравнению с предыдущим десятилетием?</a:t>
            </a:r>
          </a:p>
        </p:txBody>
      </p:sp>
      <p:pic>
        <p:nvPicPr>
          <p:cNvPr id="5" name="Рисунок 4" descr="Изображение выглядит как в помещении, стена, часы, Столярные изделия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6947BB5C-AAB8-874D-69CE-03382718E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594" y="1816849"/>
            <a:ext cx="4760569" cy="3440951"/>
          </a:xfrm>
          <a:prstGeom prst="rect">
            <a:avLst/>
          </a:prstGeom>
        </p:spPr>
      </p:pic>
      <p:pic>
        <p:nvPicPr>
          <p:cNvPr id="7" name="Рисунок 6" descr="Изображение выглядит как в помещении, стена, выдвижной ящик, комод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158EEF0-7135-C36F-0375-46409E2E4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2966" y="1816849"/>
            <a:ext cx="3286506" cy="358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27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текст, плакат, снимок экрана, скеле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9051593-F079-DCD0-40AF-424A37C6DB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0248" y="1499191"/>
            <a:ext cx="3463952" cy="42592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DB7C39-85AA-EA7C-F868-2E950B3EA3C0}"/>
              </a:ext>
            </a:extLst>
          </p:cNvPr>
          <p:cNvSpPr txBox="1"/>
          <p:nvPr/>
        </p:nvSpPr>
        <p:spPr>
          <a:xfrm>
            <a:off x="1389888" y="402336"/>
            <a:ext cx="873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Проанализируйте изображение. Какие отрасли экономики были ведущими в РСФСР?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901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2DB6F1D-4EF9-ECC6-51BF-5E208593D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 Формы</a:t>
            </a:r>
          </a:p>
          <a:p>
            <a:pPr marL="0" indent="0" algn="ctr">
              <a:buNone/>
            </a:pPr>
            <a:r>
              <a:rPr lang="ru-RU" dirty="0"/>
              <a:t>устная</a:t>
            </a:r>
          </a:p>
          <a:p>
            <a:pPr marL="0" indent="0" algn="ctr">
              <a:buNone/>
            </a:pPr>
            <a:r>
              <a:rPr lang="ru-RU" dirty="0"/>
              <a:t>письменная</a:t>
            </a:r>
          </a:p>
          <a:p>
            <a:pPr marL="0" indent="0" algn="ctr">
              <a:buNone/>
            </a:pPr>
            <a:r>
              <a:rPr lang="ru-RU" dirty="0"/>
              <a:t>игровые приёмы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86C9BA95-B289-8D0D-EEDC-01087A498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54" y="154488"/>
            <a:ext cx="1468531" cy="14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43AE74-CB22-FC72-D584-9ECA3593DB69}"/>
              </a:ext>
            </a:extLst>
          </p:cNvPr>
          <p:cNvSpPr txBox="1"/>
          <p:nvPr/>
        </p:nvSpPr>
        <p:spPr>
          <a:xfrm>
            <a:off x="3630168" y="585216"/>
            <a:ext cx="5696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</p:spTree>
    <p:extLst>
      <p:ext uri="{BB962C8B-B14F-4D97-AF65-F5344CB8AC3E}">
        <p14:creationId xmlns:p14="http://schemas.microsoft.com/office/powerpoint/2010/main" val="18774061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4ED9180-9173-BBBD-2B73-525299A90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ts val="3500"/>
              </a:lnSpc>
              <a:buNone/>
              <a:defRPr/>
            </a:pP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Для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всех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прочитать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полностью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§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26-27, 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выучить записи в тетради. Рубрика «Вопросы и задания» №1, 2, 3.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sz="1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Дополнительное</a:t>
            </a:r>
            <a:r>
              <a:rPr lang="en-US" sz="18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: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прочитать статью по </a:t>
            </a:r>
            <a:r>
              <a:rPr lang="en-US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QR-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коду «Русско-Ордынский словарь». Выбрать один термин и сделать к нему иллюстрацию на листе А4. Требования: по иллюстрации можно легко догадаться, что это за термин, однако сам термин на ней </a:t>
            </a:r>
            <a:r>
              <a:rPr lang="ru-RU" sz="1800" b="1" u="sng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не подписан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0E2952E3-AB82-E167-3D46-C7AEC46EA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192" y="92946"/>
            <a:ext cx="2205228" cy="173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Изображение 2">
            <a:extLst>
              <a:ext uri="{FF2B5EF4-FFF2-40B4-BE49-F238E27FC236}">
                <a16:creationId xmlns:a16="http://schemas.microsoft.com/office/drawing/2014/main" id="{76207E35-4793-539A-7DE1-BAC950E1A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91272" y="3922776"/>
            <a:ext cx="2322594" cy="229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46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CB40D6-36D1-B92E-F7CA-2270F20E0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ts val="3500"/>
              </a:lnSpc>
              <a:buNone/>
              <a:defRPr/>
            </a:pPr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Для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всех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: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прочитать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§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30 и </a:t>
            </a:r>
            <a:r>
              <a:rPr lang="en-US" altLang="zh-CN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§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31,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выучить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записи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в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тетради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.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Подготовка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к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проверочной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работе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по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материалу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обоих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параграфов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. 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sz="2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Дополнительное</a:t>
            </a:r>
            <a:r>
              <a:rPr lang="en-US" sz="2600" b="1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: 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с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помощью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дополнительных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Интернет-ресурсов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ответьте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на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вопрос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-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как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связаны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между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собой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шапка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Мономаха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Владимир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Мономах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и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Иван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Калита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?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Подготовьте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письменный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ответ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(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до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10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предложений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), в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котором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обязательно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укажите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: 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1.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Кто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такой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Владимир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Мономах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2.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Кто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такой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Иван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Калита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ts val="3500"/>
              </a:lnSpc>
              <a:buNone/>
              <a:defRPr/>
            </a:pP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3.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Что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такое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“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шапка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Мономаха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”,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ее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основная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функция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и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связь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с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Мономахом</a:t>
            </a:r>
            <a:r>
              <a:rPr lang="en-US" sz="2600" dirty="0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 и </a:t>
            </a:r>
            <a:r>
              <a:rPr lang="en-US" sz="2600" dirty="0" err="1">
                <a:solidFill>
                  <a:srgbClr val="000000"/>
                </a:solidFill>
                <a:latin typeface="Times New Roman" panose="02020603050405020304" pitchFamily="18" charset="0"/>
                <a:ea typeface="Montserrat"/>
                <a:cs typeface="Times New Roman" panose="02020603050405020304" pitchFamily="18" charset="0"/>
              </a:rPr>
              <a:t>Калитой</a:t>
            </a:r>
            <a:endParaRPr lang="en-US" sz="2600" dirty="0">
              <a:solidFill>
                <a:srgbClr val="000000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E08527D1-2699-D706-C761-703EB1310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52" y="169139"/>
            <a:ext cx="2404872" cy="156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Изображение 2">
            <a:extLst>
              <a:ext uri="{FF2B5EF4-FFF2-40B4-BE49-F238E27FC236}">
                <a16:creationId xmlns:a16="http://schemas.microsoft.com/office/drawing/2014/main" id="{971ED79A-87FF-290B-9A4B-8143B3EFE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 rot="719999">
            <a:off x="9040066" y="4129805"/>
            <a:ext cx="1381200" cy="137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4147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Picture background">
            <a:extLst>
              <a:ext uri="{FF2B5EF4-FFF2-40B4-BE49-F238E27FC236}">
                <a16:creationId xmlns:a16="http://schemas.microsoft.com/office/drawing/2014/main" id="{F3EDFEA8-D340-2CBF-9B60-74DF62FA7E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7186" y="430276"/>
            <a:ext cx="8537628" cy="5689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2766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922A3B08-D200-054E-68C0-9B3E83F4D7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78" y="117912"/>
            <a:ext cx="1468531" cy="146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8D5A3A4C-5E4A-4E69-8A22-74865B4BA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748633"/>
              </p:ext>
            </p:extLst>
          </p:nvPr>
        </p:nvGraphicFramePr>
        <p:xfrm>
          <a:off x="1517904" y="1856232"/>
          <a:ext cx="9244584" cy="4398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22292">
                  <a:extLst>
                    <a:ext uri="{9D8B030D-6E8A-4147-A177-3AD203B41FA5}">
                      <a16:colId xmlns:a16="http://schemas.microsoft.com/office/drawing/2014/main" val="1051873815"/>
                    </a:ext>
                  </a:extLst>
                </a:gridCol>
                <a:gridCol w="4622292">
                  <a:extLst>
                    <a:ext uri="{9D8B030D-6E8A-4147-A177-3AD203B41FA5}">
                      <a16:colId xmlns:a16="http://schemas.microsoft.com/office/drawing/2014/main" val="1985522231"/>
                    </a:ext>
                  </a:extLst>
                </a:gridCol>
              </a:tblGrid>
              <a:tr h="418882"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31140"/>
                  </a:ext>
                </a:extLst>
              </a:tr>
              <a:tr h="1047206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просто объясняет новый материал, а создаёт ситуацию, когда ученики сами его «открывают» для себя.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Формулирует задачи урока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6277274"/>
                  </a:ext>
                </a:extLst>
              </a:tr>
              <a:tr h="418882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Организует исследовательскую деятельность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Планирует способ достижения цели 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623305"/>
                  </a:ext>
                </a:extLst>
              </a:tr>
              <a:tr h="733044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Поддерживает инициативу ученика в нужном направлении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Осуществляет учебные действия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722347"/>
                  </a:ext>
                </a:extLst>
              </a:tr>
              <a:tr h="418882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Использует активные методы обучения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Формулирует затруднения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1279675"/>
                  </a:ext>
                </a:extLst>
              </a:tr>
              <a:tr h="13613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 подведении итога урока учитель не выясняет, что запомнили учащиеся, а проводит рефлексию.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Самостоятельно осуществляет коррекционную работу под руководством учителя</a:t>
                      </a:r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1293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821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A14EDCDA-204C-6E3C-D20D-8D5E41A2690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" y="316865"/>
            <a:ext cx="2333124" cy="161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ABED333-75F4-B6BA-29BB-F3AE87C38921}"/>
              </a:ext>
            </a:extLst>
          </p:cNvPr>
          <p:cNvSpPr txBox="1"/>
          <p:nvPr/>
        </p:nvSpPr>
        <p:spPr>
          <a:xfrm>
            <a:off x="886968" y="2286000"/>
            <a:ext cx="101406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Прочитать введение учебника.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Прочитать параграф.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Сформулировать цели урока.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Выделить планируемые результаты и виды деятельности.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Продумать мотивацию.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Отобрать содержание параграфа для рассказа учителя и познавательной деятельности обучающихся.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Выстроить логическую структуру урока.</a:t>
            </a:r>
          </a:p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64AC83-AE5D-EFFA-D03B-F2C582FE684B}"/>
              </a:ext>
            </a:extLst>
          </p:cNvPr>
          <p:cNvSpPr txBox="1"/>
          <p:nvPr/>
        </p:nvSpPr>
        <p:spPr>
          <a:xfrm>
            <a:off x="3191256" y="749808"/>
            <a:ext cx="7488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подготовки учителя</a:t>
            </a:r>
          </a:p>
        </p:txBody>
      </p:sp>
    </p:spTree>
    <p:extLst>
      <p:ext uri="{BB962C8B-B14F-4D97-AF65-F5344CB8AC3E}">
        <p14:creationId xmlns:p14="http://schemas.microsoft.com/office/powerpoint/2010/main" val="29382031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 descr="Picture background">
            <a:extLst>
              <a:ext uri="{FF2B5EF4-FFF2-40B4-BE49-F238E27FC236}">
                <a16:creationId xmlns:a16="http://schemas.microsoft.com/office/drawing/2014/main" id="{33571D8B-0021-412E-866A-3F9C7284E4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45" y="124841"/>
            <a:ext cx="2692847" cy="1786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540EC39D-3245-AB5B-36C5-04BFC2ED82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963977"/>
              </p:ext>
            </p:extLst>
          </p:nvPr>
        </p:nvGraphicFramePr>
        <p:xfrm>
          <a:off x="786384" y="1984246"/>
          <a:ext cx="11009376" cy="41513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58384">
                  <a:extLst>
                    <a:ext uri="{9D8B030D-6E8A-4147-A177-3AD203B41FA5}">
                      <a16:colId xmlns:a16="http://schemas.microsoft.com/office/drawing/2014/main" val="450974283"/>
                    </a:ext>
                  </a:extLst>
                </a:gridCol>
                <a:gridCol w="5650992">
                  <a:extLst>
                    <a:ext uri="{9D8B030D-6E8A-4147-A177-3AD203B41FA5}">
                      <a16:colId xmlns:a16="http://schemas.microsoft.com/office/drawing/2014/main" val="1046783408"/>
                    </a:ext>
                  </a:extLst>
                </a:gridCol>
              </a:tblGrid>
              <a:tr h="176784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Недостаток сложившейся практики в школе.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Методические требования к современному уроку.</a:t>
                      </a:r>
                      <a:endParaRPr lang="ru-RU" sz="1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9634966"/>
                  </a:ext>
                </a:extLst>
              </a:tr>
              <a:tr h="353568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Привычка к прямому заимствованию «готовых» методических разработок уроков.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Стремление учителя самостоятельно разрабатывать поурочные планы своих уроков.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3032504"/>
                  </a:ext>
                </a:extLst>
              </a:tr>
              <a:tr h="353568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Шаблонная структура (комбинированный урок при постоянно одном и том же наборе структурных частей).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Знание каждым учителем типологии уроков и только обоснованный выбор типа урока.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16294494"/>
                  </a:ext>
                </a:extLst>
              </a:tr>
              <a:tr h="353568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Неоправданное стремление к игровым формам урока.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Использование игровой формы только в том случае, когда это служит лучшему выполнению целей урока.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8887075"/>
                  </a:ext>
                </a:extLst>
              </a:tr>
              <a:tr h="530352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Слабое знание личности школьника и классных коллективов и, как следствие этого, уроки-близнецы в разных классах.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Учет обученности, учебных и воспитательных возможностей учащихся разных возрастов, классов, склонностей, запросов учащихся.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207470"/>
                  </a:ext>
                </a:extLst>
              </a:tr>
              <a:tr h="353568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Игнорирование возможностей воспитания в процессе обучения.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Продуманная деятельность учителя по обеспечению не только учебной, но и воспитательной составляющей урока.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8171497"/>
                  </a:ext>
                </a:extLst>
              </a:tr>
              <a:tr h="530352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Перегруженность содержания учебного материала.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Обязательное выделение в содержании учебного материала главного, существенного, и отработка на уроке именно этого материала.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2795339"/>
                  </a:ext>
                </a:extLst>
              </a:tr>
              <a:tr h="530352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Отсутствие какого бы ни было стремления к раскрытию личностного смысла конкретных заданий для большинства учеников.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Стремление учителя помочь раскрыть для себя личностный смысл любого изучаемого на уроке материала.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1792586"/>
                  </a:ext>
                </a:extLst>
              </a:tr>
              <a:tr h="530352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Игнорирование межпредметных связей.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  <a:buNone/>
                      </a:pPr>
                      <a:r>
                        <a:rPr lang="ru-RU" sz="1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Опора на межпредметные связи с целью их использования для формирования целостного представления о системе знаний.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0342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6053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1105B56F-9DCB-104D-266A-440B5AA0FF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30" y="124841"/>
            <a:ext cx="1768625" cy="1429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14E311-434C-087C-4F3A-A27FAC384BB8}"/>
              </a:ext>
            </a:extLst>
          </p:cNvPr>
          <p:cNvSpPr txBox="1"/>
          <p:nvPr/>
        </p:nvSpPr>
        <p:spPr>
          <a:xfrm>
            <a:off x="2715768" y="566928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уроков для основных типов урока по ФГОС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0EEC87A6-6515-2A60-644E-290280B897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890306"/>
              </p:ext>
            </p:extLst>
          </p:nvPr>
        </p:nvGraphicFramePr>
        <p:xfrm>
          <a:off x="594360" y="1554481"/>
          <a:ext cx="11301984" cy="4365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00984">
                  <a:extLst>
                    <a:ext uri="{9D8B030D-6E8A-4147-A177-3AD203B41FA5}">
                      <a16:colId xmlns:a16="http://schemas.microsoft.com/office/drawing/2014/main" val="2889587016"/>
                    </a:ext>
                  </a:extLst>
                </a:gridCol>
                <a:gridCol w="8001000">
                  <a:extLst>
                    <a:ext uri="{9D8B030D-6E8A-4147-A177-3AD203B41FA5}">
                      <a16:colId xmlns:a16="http://schemas.microsoft.com/office/drawing/2014/main" val="3750416749"/>
                    </a:ext>
                  </a:extLst>
                </a:gridCol>
              </a:tblGrid>
              <a:tr h="288305"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Тип урока по ФГОС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Виды уроков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646296"/>
                  </a:ext>
                </a:extLst>
              </a:tr>
              <a:tr h="93699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 открытия нового знания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Лекция, путешествие, инсценировка, экспедиция, проблемный урок, экскурсия, беседа, конференция, мультимедиа-урок, игра, уроки смешанного типа.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149079"/>
                  </a:ext>
                </a:extLst>
              </a:tr>
              <a:tr h="93699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 рефлексии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Сочинение, практикум, диалог, ролевая игра, деловая игра,</a:t>
                      </a:r>
                    </a:p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комбинированный урок.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963689"/>
                  </a:ext>
                </a:extLst>
              </a:tr>
              <a:tr h="27916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</a:t>
                      </a:r>
                    </a:p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общеметодологической</a:t>
                      </a:r>
                    </a:p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направленности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Конкурс, конференция, экскурсия, консультация, урок-игра, диспут, обсуждение, обзорная лекция, беседа, урок-суд, урок-откровение, урок-совершенствование.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6228975"/>
                  </a:ext>
                </a:extLst>
              </a:tr>
              <a:tr h="936990">
                <a:tc>
                  <a:txBody>
                    <a:bodyPr/>
                    <a:lstStyle/>
                    <a:p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Урок развивающего контроля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Письменные работы, устные опросы, викторина, смотр знаний,</a:t>
                      </a:r>
                    </a:p>
                    <a:p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творческий отчет, защита проектов, рефератов, тестирование, конкурсы.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65401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133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BBBC4DAD-F9E9-EA40-FB4B-63C1ADE3F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75" y="122961"/>
            <a:ext cx="1503049" cy="151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1F5782-8E63-0893-DAA7-67F9EDA82BAD}"/>
              </a:ext>
            </a:extLst>
          </p:cNvPr>
          <p:cNvSpPr txBox="1"/>
          <p:nvPr/>
        </p:nvSpPr>
        <p:spPr>
          <a:xfrm>
            <a:off x="2386584" y="576072"/>
            <a:ext cx="8092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ситуация</a:t>
            </a:r>
          </a:p>
        </p:txBody>
      </p:sp>
      <p:pic>
        <p:nvPicPr>
          <p:cNvPr id="12" name="Изображение 1">
            <a:extLst>
              <a:ext uri="{FF2B5EF4-FFF2-40B4-BE49-F238E27FC236}">
                <a16:creationId xmlns:a16="http://schemas.microsoft.com/office/drawing/2014/main" id="{63DEB5D7-D947-AB0C-4064-BBBB34B3EE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b="7608"/>
          <a:stretch/>
        </p:blipFill>
        <p:spPr bwMode="auto">
          <a:xfrm>
            <a:off x="750592" y="1711134"/>
            <a:ext cx="5259280" cy="43513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Изображение 2">
            <a:extLst>
              <a:ext uri="{FF2B5EF4-FFF2-40B4-BE49-F238E27FC236}">
                <a16:creationId xmlns:a16="http://schemas.microsoft.com/office/drawing/2014/main" id="{0DE807B6-174A-E4F9-1166-70A13DC6B4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25" r="7394" b="20833"/>
          <a:stretch/>
        </p:blipFill>
        <p:spPr bwMode="auto">
          <a:xfrm>
            <a:off x="7296912" y="2531920"/>
            <a:ext cx="3785898" cy="363113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FE5F001-9667-83FA-C58D-00886AF3ADCC}"/>
              </a:ext>
            </a:extLst>
          </p:cNvPr>
          <p:cNvSpPr txBox="1"/>
          <p:nvPr/>
        </p:nvSpPr>
        <p:spPr>
          <a:xfrm>
            <a:off x="6432804" y="1164860"/>
            <a:ext cx="50086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Князья Литвы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Гедимин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Ольгерд и Витовт</a:t>
            </a:r>
          </a:p>
          <a:p>
            <a:endParaRPr lang="ru-RU" dirty="0"/>
          </a:p>
        </p:txBody>
      </p:sp>
      <p:cxnSp>
        <p:nvCxnSpPr>
          <p:cNvPr id="2064" name="Прямое соединение 3">
            <a:extLst>
              <a:ext uri="{FF2B5EF4-FFF2-40B4-BE49-F238E27FC236}">
                <a16:creationId xmlns:a16="http://schemas.microsoft.com/office/drawing/2014/main" id="{FF11F187-F334-BAB1-B755-DC62DD374ED0}"/>
              </a:ext>
            </a:extLst>
          </p:cNvPr>
          <p:cNvCxnSpPr>
            <a:cxnSpLocks/>
          </p:cNvCxnSpPr>
          <p:nvPr/>
        </p:nvCxnSpPr>
        <p:spPr bwMode="auto">
          <a:xfrm flipV="1">
            <a:off x="3969946" y="1633247"/>
            <a:ext cx="4433390" cy="1914625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65" name="Прямое соединение 4">
            <a:extLst>
              <a:ext uri="{FF2B5EF4-FFF2-40B4-BE49-F238E27FC236}">
                <a16:creationId xmlns:a16="http://schemas.microsoft.com/office/drawing/2014/main" id="{F162FB08-391E-6903-2058-079B5E1621D1}"/>
              </a:ext>
            </a:extLst>
          </p:cNvPr>
          <p:cNvCxnSpPr>
            <a:cxnSpLocks/>
          </p:cNvCxnSpPr>
          <p:nvPr/>
        </p:nvCxnSpPr>
        <p:spPr bwMode="auto">
          <a:xfrm>
            <a:off x="8403336" y="1633247"/>
            <a:ext cx="243230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66" name="Овал 2065">
            <a:extLst>
              <a:ext uri="{FF2B5EF4-FFF2-40B4-BE49-F238E27FC236}">
                <a16:creationId xmlns:a16="http://schemas.microsoft.com/office/drawing/2014/main" id="{263CD6F1-F412-3FB9-C5F4-28046E00492A}"/>
              </a:ext>
            </a:extLst>
          </p:cNvPr>
          <p:cNvSpPr/>
          <p:nvPr/>
        </p:nvSpPr>
        <p:spPr bwMode="auto">
          <a:xfrm>
            <a:off x="3736901" y="3509236"/>
            <a:ext cx="233045" cy="2330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925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97806CE-0373-3383-C306-37D4D1531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         Москва                                 Тверь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2C162293-3C54-8C19-8B86-DDFF23553E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6951"/>
            <a:ext cx="1502536" cy="1503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Изображение 1">
            <a:extLst>
              <a:ext uri="{FF2B5EF4-FFF2-40B4-BE49-F238E27FC236}">
                <a16:creationId xmlns:a16="http://schemas.microsoft.com/office/drawing/2014/main" id="{AD88C330-F0D8-1C06-612A-BEC0776CD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40155" y="2436114"/>
            <a:ext cx="2827020" cy="2827020"/>
          </a:xfrm>
          <a:prstGeom prst="rect">
            <a:avLst/>
          </a:prstGeom>
        </p:spPr>
      </p:pic>
      <p:pic>
        <p:nvPicPr>
          <p:cNvPr id="8" name="Изображение 6">
            <a:extLst>
              <a:ext uri="{FF2B5EF4-FFF2-40B4-BE49-F238E27FC236}">
                <a16:creationId xmlns:a16="http://schemas.microsoft.com/office/drawing/2014/main" id="{6005FD5F-6775-8FFD-3068-30FC554FD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 flipH="1">
            <a:off x="4469130" y="2436114"/>
            <a:ext cx="3253740" cy="3051810"/>
          </a:xfrm>
          <a:prstGeom prst="rect">
            <a:avLst/>
          </a:prstGeom>
        </p:spPr>
      </p:pic>
      <p:pic>
        <p:nvPicPr>
          <p:cNvPr id="9" name="Изображение 3">
            <a:extLst>
              <a:ext uri="{FF2B5EF4-FFF2-40B4-BE49-F238E27FC236}">
                <a16:creationId xmlns:a16="http://schemas.microsoft.com/office/drawing/2014/main" id="{9577DFBA-B1DE-4B97-172A-2138FEECED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8284806" y="2115629"/>
            <a:ext cx="2800985" cy="28009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05D453-9B4B-47F8-5C03-F35CEA678D60}"/>
              </a:ext>
            </a:extLst>
          </p:cNvPr>
          <p:cNvSpPr txBox="1"/>
          <p:nvPr/>
        </p:nvSpPr>
        <p:spPr>
          <a:xfrm>
            <a:off x="3118104" y="43525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7A3029-7736-DCE3-001C-61AE8A6E4491}"/>
              </a:ext>
            </a:extLst>
          </p:cNvPr>
          <p:cNvSpPr txBox="1"/>
          <p:nvPr/>
        </p:nvSpPr>
        <p:spPr>
          <a:xfrm>
            <a:off x="3794760" y="384048"/>
            <a:ext cx="5596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Интернет-мемы /рисунки</a:t>
            </a:r>
          </a:p>
        </p:txBody>
      </p:sp>
    </p:spTree>
    <p:extLst>
      <p:ext uri="{BB962C8B-B14F-4D97-AF65-F5344CB8AC3E}">
        <p14:creationId xmlns:p14="http://schemas.microsoft.com/office/powerpoint/2010/main" val="3575073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4">
            <a:extLst>
              <a:ext uri="{FF2B5EF4-FFF2-40B4-BE49-F238E27FC236}">
                <a16:creationId xmlns:a16="http://schemas.microsoft.com/office/drawing/2014/main" id="{F8A9814A-DCA8-32A2-5055-BC5317FB78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97167" y="2658426"/>
            <a:ext cx="3019425" cy="1514475"/>
          </a:xfrm>
          <a:prstGeom prst="rect">
            <a:avLst/>
          </a:prstGeom>
        </p:spPr>
      </p:pic>
      <p:pic>
        <p:nvPicPr>
          <p:cNvPr id="5" name="Изображение 5" descr="Торговец">
            <a:extLst>
              <a:ext uri="{FF2B5EF4-FFF2-40B4-BE49-F238E27FC236}">
                <a16:creationId xmlns:a16="http://schemas.microsoft.com/office/drawing/2014/main" id="{D9EC8C47-5038-5B85-9771-A090C93FF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120218" y="1902522"/>
            <a:ext cx="1393190" cy="2804160"/>
          </a:xfrm>
          <a:prstGeom prst="rect">
            <a:avLst/>
          </a:prstGeom>
        </p:spPr>
      </p:pic>
      <p:pic>
        <p:nvPicPr>
          <p:cNvPr id="6" name="Изображение 10">
            <a:extLst>
              <a:ext uri="{FF2B5EF4-FFF2-40B4-BE49-F238E27FC236}">
                <a16:creationId xmlns:a16="http://schemas.microsoft.com/office/drawing/2014/main" id="{68367152-EA5B-84B6-31B2-57B33B7FE2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356225" y="2251075"/>
            <a:ext cx="4696460" cy="2355850"/>
          </a:xfrm>
          <a:prstGeom prst="rect">
            <a:avLst/>
          </a:prstGeom>
        </p:spPr>
      </p:pic>
      <p:pic>
        <p:nvPicPr>
          <p:cNvPr id="7" name="Изображение 18">
            <a:extLst>
              <a:ext uri="{FF2B5EF4-FFF2-40B4-BE49-F238E27FC236}">
                <a16:creationId xmlns:a16="http://schemas.microsoft.com/office/drawing/2014/main" id="{04567F06-ABF7-8B36-7B58-2DAFC6B4F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853847" y="2658426"/>
            <a:ext cx="1306830" cy="15278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389BC7-FCFC-7F27-9AC0-B1CF7264C2E7}"/>
              </a:ext>
            </a:extLst>
          </p:cNvPr>
          <p:cNvSpPr txBox="1"/>
          <p:nvPr/>
        </p:nvSpPr>
        <p:spPr>
          <a:xfrm>
            <a:off x="1216152" y="539496"/>
            <a:ext cx="822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 взяты из игры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Майнкрафт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52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1151</Words>
  <Application>Microsoft Office PowerPoint</Application>
  <PresentationFormat>Широкоэкранный</PresentationFormat>
  <Paragraphs>152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Montserrat</vt:lpstr>
      <vt:lpstr>Montserrat Bold</vt:lpstr>
      <vt:lpstr>Times New Roman</vt:lpstr>
      <vt:lpstr>Тема Office</vt:lpstr>
      <vt:lpstr>Проектирование современного урока в условиях обновленных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Dmitiry Golovin</dc:creator>
  <cp:lastModifiedBy>Dmitiry Golovin</cp:lastModifiedBy>
  <cp:revision>57</cp:revision>
  <dcterms:created xsi:type="dcterms:W3CDTF">2026-02-20T13:31:54Z</dcterms:created>
  <dcterms:modified xsi:type="dcterms:W3CDTF">2026-02-25T14:39:32Z</dcterms:modified>
</cp:coreProperties>
</file>