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45.xml" ContentType="application/vnd.openxmlformats-officedocument.presentationml.slide+xml"/>
  <Override PartName="/ppt/slides/slide43.xml" ContentType="application/vnd.openxmlformats-officedocument.presentationml.slide+xml"/>
  <Override PartName="/ppt/slides/slide46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47.xml" ContentType="application/vnd.openxmlformats-officedocument.presentationml.slide+xml"/>
  <Override PartName="/ppt/slides/slide22.xml" ContentType="application/vnd.openxmlformats-officedocument.presentationml.slide+xml"/>
  <Override PartName="/ppt/slides/slide19.xml" ContentType="application/vnd.openxmlformats-officedocument.presentationml.slide+xml"/>
  <Override PartName="/ppt/slides/slide42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10.xml" ContentType="application/vnd.openxmlformats-officedocument.presentationml.slide+xml"/>
  <Override PartName="/ppt/slides/slide33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21.xml" ContentType="application/vnd.openxmlformats-officedocument.presentationml.slide+xml"/>
  <Override PartName="/ppt/slides/slide48.xml" ContentType="application/vnd.openxmlformats-officedocument.presentationml.slide+xml"/>
  <Override PartName="/ppt/slides/slide27.xml" ContentType="application/vnd.openxmlformats-officedocument.presentationml.slide+xml"/>
  <Override PartName="/ppt/slides/slide4.xml" ContentType="application/vnd.openxmlformats-officedocument.presentationml.slide+xml"/>
  <Override PartName="/ppt/slides/slide44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15.xml" ContentType="application/vnd.openxmlformats-officedocument.presentationml.slide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40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14.xml" ContentType="application/vnd.openxmlformats-officedocument.presentationml.slide+xml"/>
  <Override PartName="/ppt/tableStyles.xml" ContentType="application/vnd.openxmlformats-officedocument.presentationml.tableStyles+xml"/>
  <Override PartName="/ppt/slides/slide39.xml" ContentType="application/vnd.openxmlformats-officedocument.presentationml.slide+xml"/>
  <Override PartName="/ppt/viewProps.xml" ContentType="application/vnd.openxmlformats-officedocument.presentationml.viewProps+xml"/>
  <Override PartName="/ppt/slides/slide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Override PartName="/ppt/slides/slide28.xml" ContentType="application/vnd.openxmlformats-officedocument.presentationml.slide+xml"/>
  <Override PartName="/ppt/theme/theme1.xml" ContentType="application/vnd.openxmlformats-officedocument.theme+xml"/>
  <Override PartName="/ppt/slides/slide18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</p:sldIdLst>
  <p:sldSz cx="9144000" cy="6858000" type="screen4x3"/>
  <p:notesSz cx="9144000" cy="6858000"/>
  <p:defaultTextStyle>
    <a:lvl1pPr marL="0" indent="0" algn="l" defTabSz="914400">
      <a:lnSpc>
        <a:spcPct val="100000"/>
      </a:lnSpc>
      <a:spcBef>
        <a:spcPts val="0"/>
      </a:spcBef>
      <a:spcAft>
        <a:spcPts val="0"/>
      </a:spcAft>
      <a:buNone/>
      <a:defRPr lang="ru-RU" sz="1800" b="0" i="0">
        <a:solidFill>
          <a:schemeClr val="dk1"/>
        </a:solidFill>
        <a:latin typeface="Arial"/>
        <a:ea typeface="Arial"/>
      </a:defRPr>
    </a:lvl1pPr>
    <a:lvl2pPr marL="457200" indent="457200" algn="l" defTabSz="914400">
      <a:lnSpc>
        <a:spcPct val="100000"/>
      </a:lnSpc>
      <a:spcBef>
        <a:spcPts val="0"/>
      </a:spcBef>
      <a:spcAft>
        <a:spcPts val="0"/>
      </a:spcAft>
      <a:buNone/>
      <a:defRPr lang="ru-RU" sz="1800" b="0" i="0">
        <a:solidFill>
          <a:schemeClr val="dk1"/>
        </a:solidFill>
        <a:latin typeface="Arial"/>
        <a:ea typeface="Arial"/>
      </a:defRPr>
    </a:lvl2pPr>
    <a:lvl3pPr marL="914400" indent="914400" algn="l" defTabSz="914400">
      <a:lnSpc>
        <a:spcPct val="100000"/>
      </a:lnSpc>
      <a:spcBef>
        <a:spcPts val="0"/>
      </a:spcBef>
      <a:spcAft>
        <a:spcPts val="0"/>
      </a:spcAft>
      <a:buNone/>
      <a:defRPr lang="ru-RU" sz="1800" b="0" i="0">
        <a:solidFill>
          <a:schemeClr val="dk1"/>
        </a:solidFill>
        <a:latin typeface="Arial"/>
        <a:ea typeface="Arial"/>
      </a:defRPr>
    </a:lvl3pPr>
    <a:lvl4pPr marL="1371600" indent="1371600" algn="l" defTabSz="914400">
      <a:lnSpc>
        <a:spcPct val="100000"/>
      </a:lnSpc>
      <a:spcBef>
        <a:spcPts val="0"/>
      </a:spcBef>
      <a:spcAft>
        <a:spcPts val="0"/>
      </a:spcAft>
      <a:buNone/>
      <a:defRPr lang="ru-RU" sz="1800" b="0" i="0">
        <a:solidFill>
          <a:schemeClr val="dk1"/>
        </a:solidFill>
        <a:latin typeface="Arial"/>
        <a:ea typeface="Arial"/>
      </a:defRPr>
    </a:lvl4pPr>
    <a:lvl5pPr marL="1828800" indent="1828800" algn="l" defTabSz="914400">
      <a:lnSpc>
        <a:spcPct val="100000"/>
      </a:lnSpc>
      <a:spcBef>
        <a:spcPts val="0"/>
      </a:spcBef>
      <a:spcAft>
        <a:spcPts val="0"/>
      </a:spcAft>
      <a:buNone/>
      <a:defRPr lang="ru-RU" sz="1800" b="0" i="0">
        <a:solidFill>
          <a:schemeClr val="dk1"/>
        </a:solidFill>
        <a:latin typeface="Arial"/>
        <a:ea typeface="Arial"/>
      </a:defRPr>
    </a:lvl5pPr>
    <a:lvl6pPr>
      <a:defRPr lang="ru-RU" sz="1800"/>
    </a:lvl6pPr>
    <a:lvl7pPr>
      <a:defRPr lang="ru-RU" sz="1800"/>
    </a:lvl7pPr>
    <a:lvl8pPr>
      <a:defRPr lang="ru-RU" sz="1800"/>
    </a:lvl8pPr>
    <a:lvl9pPr>
      <a:defRPr lang="ru-RU" sz="1800"/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50" Type="http://schemas.openxmlformats.org/officeDocument/2006/relationships/slide" Target="slides/slide48.xml"/><Relationship Id="rId51" Type="http://schemas.openxmlformats.org/officeDocument/2006/relationships/presProps" Target="presProps.xml" /><Relationship Id="rId52" Type="http://schemas.openxmlformats.org/officeDocument/2006/relationships/tableStyles" Target="tableStyles.xml" /><Relationship Id="rId53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itle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6" name="Shape 1026"/>
          <p:cNvSpPr>
            <a:spLocks noChangeShapeType="1" noGrp="1"/>
          </p:cNvSpPr>
          <p:nvPr>
            <p:ph type="title" idx="0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/>
              <a:t>Образец заголовка</a:t>
            </a:r>
            <a:endParaRPr/>
          </a:p>
        </p:txBody>
      </p:sp>
      <p:sp>
        <p:nvSpPr>
          <p:cNvPr id="1027" name="Shape 1027"/>
          <p:cNvSpPr>
            <a:spLocks noChangeShapeType="1" noGrp="1"/>
          </p:cNvSpPr>
          <p:nvPr>
            <p:ph idx="1"/>
          </p:nvPr>
        </p:nvSpPr>
        <p:spPr bwMode="auto">
          <a:xfrm>
            <a:off x="457200" y="1600200"/>
            <a:ext cx="8229600" cy="4525962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342900" lvl="0" indent="-342900">
              <a:spcBef>
                <a:spcPts val="0"/>
              </a:spcBef>
              <a:buFont typeface="Arial"/>
              <a:buChar char="•"/>
              <a:defRPr/>
            </a:pPr>
            <a:r>
              <a:rPr/>
              <a:t>Образец текста</a:t>
            </a:r>
            <a:endParaRPr/>
          </a:p>
          <a:p>
            <a:pPr marL="742950" lvl="1" indent="-285750">
              <a:spcBef>
                <a:spcPts val="0"/>
              </a:spcBef>
              <a:buChar char="–"/>
              <a:defRPr/>
            </a:pPr>
            <a:r>
              <a:rPr/>
              <a:t>Второй уровень</a:t>
            </a:r>
            <a:endParaRPr/>
          </a:p>
          <a:p>
            <a:pPr marL="1143000" lvl="2" indent="-228600">
              <a:spcBef>
                <a:spcPts val="0"/>
              </a:spcBef>
              <a:buChar char="•"/>
              <a:defRPr/>
            </a:pPr>
            <a:r>
              <a:rPr/>
              <a:t>Третий уровень</a:t>
            </a:r>
            <a:endParaRPr/>
          </a:p>
          <a:p>
            <a:pPr marL="1600200" lvl="3" indent="-228600">
              <a:spcBef>
                <a:spcPts val="0"/>
              </a:spcBef>
              <a:buChar char="–"/>
              <a:defRPr/>
            </a:pPr>
            <a:r>
              <a:rPr/>
              <a:t>Четвертый уровень</a:t>
            </a:r>
            <a:endParaRPr/>
          </a:p>
          <a:p>
            <a:pPr marL="2057400" lvl="4" indent="-228600">
              <a:spcBef>
                <a:spcPts val="0"/>
              </a:spcBef>
              <a:buChar char="»"/>
              <a:defRPr/>
            </a:pPr>
            <a:r>
              <a:rPr/>
              <a:t>Пятый уровень</a:t>
            </a:r>
            <a:endParaRPr/>
          </a:p>
        </p:txBody>
      </p:sp>
      <p:sp>
        <p:nvSpPr>
          <p:cNvPr id="1028" name="Shape 1028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Calibri"/>
              </a:defRPr>
            </a:lvl1pPr>
            <a:lvl2pPr marL="45720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Calibri"/>
              </a:defRPr>
            </a:lvl2pPr>
            <a:lvl3pPr marL="9144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Calibri"/>
              </a:defRPr>
            </a:lvl3pPr>
            <a:lvl4pPr marL="13716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Calibri"/>
              </a:defRPr>
            </a:lvl4pPr>
            <a:lvl5pPr marL="18288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endParaRPr lang="en-US" sz="1200"/>
          </a:p>
        </p:txBody>
      </p:sp>
      <p:sp>
        <p:nvSpPr>
          <p:cNvPr id="1029" name="Shape 1029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030" name="Shape 1030"/>
          <p:cNvSpPr>
            <a:spLocks noChangeShapeType="1" noGrp="1"/>
          </p:cNvSpPr>
          <p:nvPr>
            <p:ph type="sldNum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Calibri"/>
              </a:defRPr>
            </a:lvl1pPr>
            <a:lvl2pPr marL="45720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Calibri"/>
              </a:defRPr>
            </a:lvl2pPr>
            <a:lvl3pPr marL="9144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Calibri"/>
              </a:defRPr>
            </a:lvl3pPr>
            <a:lvl4pPr marL="13716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Calibri"/>
              </a:defRPr>
            </a:lvl4pPr>
            <a:lvl5pPr marL="18288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 algn="r">
              <a:spcBef>
                <a:spcPts val="0"/>
              </a:spcBef>
              <a:buNone/>
              <a:defRPr/>
            </a:pPr>
            <a:fld id="{D038279B-FC19-497E-A7D1-5ADD9CAF016F}" type="slidenum">
              <a:rPr sz="1200">
                <a:solidFill>
                  <a:srgbClr val="898989"/>
                </a:solidFill>
                <a:latin typeface="Calibri"/>
              </a:rPr>
              <a:t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blank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blipFill>
          <a:blip r:embed="rId4"/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ChangeShapeType="1" noGrp="1"/>
          </p:cNvSpPr>
          <p:nvPr>
            <p:ph type="title" idx="0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/>
              <a:t>Образец заголовка</a:t>
            </a:r>
            <a:endParaRPr/>
          </a:p>
        </p:txBody>
      </p:sp>
      <p:sp>
        <p:nvSpPr>
          <p:cNvPr id="1027" name="Текст 2"/>
          <p:cNvSpPr>
            <a:spLocks noChangeShapeType="1" noGrp="1"/>
          </p:cNvSpPr>
          <p:nvPr>
            <p:ph type="body" idx="1"/>
          </p:nvPr>
        </p:nvSpPr>
        <p:spPr bwMode="auto">
          <a:xfrm>
            <a:off x="457200" y="1600200"/>
            <a:ext cx="8229600" cy="4525962"/>
          </a:xfrm>
          <a:prstGeom prst="rect">
            <a:avLst/>
          </a:prstGeom>
          <a:noFill/>
        </p:spPr>
        <p:txBody>
          <a:bodyPr lIns="91440" tIns="45720" rIns="91440" bIns="45720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342900" lvl="0" indent="-342900">
              <a:spcBef>
                <a:spcPts val="0"/>
              </a:spcBef>
              <a:buFont typeface="Arial"/>
              <a:buChar char="•"/>
              <a:defRPr/>
            </a:pPr>
            <a:r>
              <a:rPr/>
              <a:t>Образец текста</a:t>
            </a:r>
            <a:endParaRPr/>
          </a:p>
          <a:p>
            <a:pPr marL="742950" lvl="1" indent="-285750">
              <a:spcBef>
                <a:spcPts val="0"/>
              </a:spcBef>
              <a:buChar char="–"/>
              <a:defRPr/>
            </a:pPr>
            <a:r>
              <a:rPr/>
              <a:t>Второй уровень</a:t>
            </a:r>
            <a:endParaRPr/>
          </a:p>
          <a:p>
            <a:pPr marL="1143000" lvl="2" indent="-228600">
              <a:spcBef>
                <a:spcPts val="0"/>
              </a:spcBef>
              <a:buChar char="•"/>
              <a:defRPr/>
            </a:pPr>
            <a:r>
              <a:rPr/>
              <a:t>Третий уровень</a:t>
            </a:r>
            <a:endParaRPr/>
          </a:p>
          <a:p>
            <a:pPr marL="1600200" lvl="3" indent="-228600">
              <a:spcBef>
                <a:spcPts val="0"/>
              </a:spcBef>
              <a:buChar char="–"/>
              <a:defRPr/>
            </a:pPr>
            <a:r>
              <a:rPr/>
              <a:t>Четвертый уровень</a:t>
            </a:r>
            <a:endParaRPr/>
          </a:p>
          <a:p>
            <a:pPr marL="2057400" lvl="4" indent="-228600">
              <a:spcBef>
                <a:spcPts val="0"/>
              </a:spcBef>
              <a:buChar char="»"/>
              <a:defRPr/>
            </a:pPr>
            <a:r>
              <a:rPr/>
              <a:t>Пятый уровень</a:t>
            </a:r>
            <a:endParaRPr/>
          </a:p>
        </p:txBody>
      </p:sp>
      <p:sp>
        <p:nvSpPr>
          <p:cNvPr id="1028" name="Дата 3"/>
          <p:cNvSpPr>
            <a:spLocks noChangeShapeType="1" noGrp="1"/>
          </p:cNvSpPr>
          <p:nvPr>
            <p:ph type="dt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Calibri"/>
              </a:defRPr>
            </a:lvl1pPr>
            <a:lvl2pPr marL="45720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Calibri"/>
              </a:defRPr>
            </a:lvl2pPr>
            <a:lvl3pPr marL="9144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Calibri"/>
              </a:defRPr>
            </a:lvl3pPr>
            <a:lvl4pPr marL="13716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Calibri"/>
              </a:defRPr>
            </a:lvl4pPr>
            <a:lvl5pPr marL="18288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sz="1200">
                <a:solidFill>
                  <a:srgbClr val="898989"/>
                </a:solidFill>
                <a:latin typeface="Calibri"/>
              </a:rPr>
              <a:t>*</a:t>
            </a:r>
            <a:endParaRPr/>
          </a:p>
        </p:txBody>
      </p:sp>
      <p:sp>
        <p:nvSpPr>
          <p:cNvPr id="1029" name="Нижний колонтитул 4"/>
          <p:cNvSpPr>
            <a:spLocks noChangeShapeType="1" noGrp="1"/>
          </p:cNvSpPr>
          <p:nvPr>
            <p:ph type="ft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030" name="Номер слайда 5"/>
          <p:cNvSpPr>
            <a:spLocks noChangeShapeType="1" noGrp="1"/>
          </p:cNvSpPr>
          <p:nvPr>
            <p:ph type="sldNum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>
            <a:lvl1pPr mar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Calibri"/>
              </a:defRPr>
            </a:lvl1pPr>
            <a:lvl2pPr marL="45720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Calibri"/>
              </a:defRPr>
            </a:lvl2pPr>
            <a:lvl3pPr marL="9144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Calibri"/>
              </a:defRPr>
            </a:lvl3pPr>
            <a:lvl4pPr marL="13716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Calibri"/>
              </a:defRPr>
            </a:lvl4pPr>
            <a:lvl5pPr marL="18288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 algn="r">
              <a:spcBef>
                <a:spcPts val="0"/>
              </a:spcBef>
              <a:buNone/>
              <a:defRPr/>
            </a:pPr>
            <a:fld id="{D038279B-FC19-497E-A7D1-5ADD9CAF016F}" type="slidenum">
              <a:rPr sz="1200">
                <a:solidFill>
                  <a:srgbClr val="898989"/>
                </a:solidFill>
                <a:latin typeface="Calibri"/>
              </a:rPr>
              <a:t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2pPr>
      <a:lvl3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3pPr>
      <a:lvl4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4pPr>
      <a:lvl5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5pPr>
      <a:lvl6pPr marL="4572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6pPr>
      <a:lvl7pPr marL="9144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7pPr>
      <a:lvl8pPr marL="13716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8pPr>
      <a:lvl9pPr marL="18288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9pPr>
    </p:titleStyle>
    <p:bodyStyle>
      <a:lvl1pPr marL="342900" indent="-342900" algn="l">
        <a:spcBef>
          <a:spcPts val="0"/>
        </a:spcBef>
        <a:spcAft>
          <a:spcPts val="0"/>
        </a:spcAft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>
        <a:spcBef>
          <a:spcPts val="0"/>
        </a:spcBef>
        <a:spcAft>
          <a:spcPts val="0"/>
        </a:spcAft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>
        <a:spcBef>
          <a:spcPts val="0"/>
        </a:spcBef>
        <a:spcAft>
          <a:spcPts val="0"/>
        </a:spcAft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>
        <a:spcBef>
          <a:spcPts val="0"/>
        </a:spcBef>
        <a:spcAft>
          <a:spcPts val="0"/>
        </a:spcAft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>
        <a:spcBef>
          <a:spcPts val="0"/>
        </a:spcBef>
        <a:spcAft>
          <a:spcPts val="0"/>
        </a:spcAft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jpg"/><Relationship Id="rId4" Type="http://schemas.openxmlformats.org/officeDocument/2006/relationships/image" Target="../media/image4.png"/><Relationship Id="rId5" Type="http://schemas.openxmlformats.org/officeDocument/2006/relationships/image" Target="../media/image5.jpg"/><Relationship Id="rId6" Type="http://schemas.openxmlformats.org/officeDocument/2006/relationships/image" Target="../media/image6.jpg"/><Relationship Id="rId7" Type="http://schemas.openxmlformats.org/officeDocument/2006/relationships/image" Target="../media/image7.jp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Relationship Id="rId3" Type="http://schemas.openxmlformats.org/officeDocument/2006/relationships/image" Target="../media/image17.jpg"/><Relationship Id="rId4" Type="http://schemas.openxmlformats.org/officeDocument/2006/relationships/image" Target="../media/image18.jp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Relationship Id="rId3" Type="http://schemas.openxmlformats.org/officeDocument/2006/relationships/image" Target="../media/image20.jp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g"/><Relationship Id="rId3" Type="http://schemas.openxmlformats.org/officeDocument/2006/relationships/image" Target="../media/image27.jpg"/></Relationships>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g"/></Relationships>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6" Type="http://schemas.openxmlformats.org/officeDocument/2006/relationships/image" Target="../media/image33.png"/></Relationships>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g"/><Relationship Id="rId3" Type="http://schemas.openxmlformats.org/officeDocument/2006/relationships/image" Target="../media/image35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jpg"/></Relationships>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g"/></Relationships>
</file>

<file path=ppt/slides/_rels/slide3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g"/></Relationships>
</file>

<file path=ppt/slides/_rels/slide3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jpg"/></Relationships>
</file>

<file path=ppt/slides/_rels/slide3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Relationship Id="rId4" Type="http://schemas.openxmlformats.org/officeDocument/2006/relationships/image" Target="../media/image43.png"/></Relationships>
</file>

<file path=ppt/slides/_rels/slide3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/Relationships>
</file>

<file path=ppt/slides/_rels/slide3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4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g"/></Relationships>
</file>

<file path=ppt/slides/_rels/slide4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g"/></Relationships>
</file>

<file path=ppt/slides/_rels/slide4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Relationship Id="rId3" Type="http://schemas.openxmlformats.org/officeDocument/2006/relationships/video" Target="../media/8880458697311 (1).mp4"/><Relationship Id="rId4" Type="http://schemas.openxmlformats.org/officeDocument/2006/relationships/video" Target="8880458697311 (1).mp4" TargetMode="External"/><Relationship Id="rId5" Type="http://schemas.openxmlformats.org/officeDocument/2006/relationships/image" Target="../media/image50.png"/><Relationship Id="rId6" Type="http://schemas.openxmlformats.org/officeDocument/2006/relationships/video" Target="../media/8880469183071 (1).mp4"/><Relationship Id="rId7" Type="http://schemas.openxmlformats.org/officeDocument/2006/relationships/video" Target="8880469183071 (1).mp4" TargetMode="External"/></Relationships>
</file>

<file path=ppt/slides/_rels/slide4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jpg"/></Relationships>
</file>

<file path=ppt/slides/_rels/slide4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jpg"/></Relationships>
</file>

<file path=ppt/slides/_rels/slide4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jpg"/></Relationships>
</file>

<file path=ppt/slides/_rels/slide4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jpg"/></Relationships>
</file>

<file path=ppt/slides/_rels/slide4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jpg"/></Relationships>
</file>

<file path=ppt/slides/_rels/slide4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/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50" name="Picture 3" descr="C:\Users\Елена\AppData\Local\Temp\Rar$DI02.259\shutterstock_1291252(1).jpg"/>
          <p:cNvPicPr>
            <a:picLocks noChangeAspect="1" noGrp="1"/>
          </p:cNvPicPr>
          <p:nvPr/>
        </p:nvPicPr>
        <p:blipFill>
          <a:blip r:embed="rId3"/>
          <a:stretch/>
        </p:blipFill>
        <p:spPr bwMode="auto">
          <a:xfrm>
            <a:off x="198437" y="188912"/>
            <a:ext cx="8747125" cy="5948362"/>
          </a:xfrm>
          <a:prstGeom prst="rect">
            <a:avLst/>
          </a:prstGeom>
          <a:noFill/>
        </p:spPr>
      </p:pic>
      <p:pic>
        <p:nvPicPr>
          <p:cNvPr id="2051" name="Заголовок 1"/>
          <p:cNvPicPr>
            <a:picLocks noChangeAspect="1" noGrp="1"/>
          </p:cNvPicPr>
          <p:nvPr>
            <p:ph type="ctrTitle"/>
          </p:nvPr>
        </p:nvPicPr>
        <p:blipFill>
          <a:blip r:embed="rId4"/>
          <a:stretch/>
        </p:blipFill>
        <p:spPr bwMode="auto">
          <a:xfrm>
            <a:off x="682625" y="115887"/>
            <a:ext cx="7785100" cy="3822700"/>
          </a:xfrm>
          <a:prstGeom prst="rect">
            <a:avLst/>
          </a:prstGeom>
          <a:noFill/>
        </p:spPr>
      </p:pic>
      <p:sp>
        <p:nvSpPr>
          <p:cNvPr id="2052" name="Подзаголовок 2"/>
          <p:cNvSpPr>
            <a:spLocks noChangeShapeType="1" noGrp="1"/>
          </p:cNvSpPr>
          <p:nvPr>
            <p:ph type="subTitle"/>
          </p:nvPr>
        </p:nvSpPr>
        <p:spPr bwMode="auto">
          <a:xfrm>
            <a:off x="1371600" y="4071937"/>
            <a:ext cx="6400800" cy="128587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algn="ctr">
              <a:buNone/>
              <a:defRPr/>
            </a:lvl1pPr>
            <a:lvl2pPr marL="457200" algn="ctr">
              <a:buNone/>
              <a:defRPr/>
            </a:lvl2pPr>
            <a:lvl3pPr marL="914400" algn="ctr">
              <a:buNone/>
              <a:defRPr/>
            </a:lvl3pPr>
            <a:lvl4pPr marL="1371600" algn="ctr">
              <a:buNone/>
              <a:defRPr/>
            </a:lvl4pPr>
            <a:lvl5pPr marL="1828800" algn="ctr">
              <a:buNone/>
              <a:defRPr/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sz="2000" b="1" i="0" u="none">
                <a:latin typeface="Comic Sans MS"/>
              </a:rPr>
              <a:t>Учитель начальных классов </a:t>
            </a:r>
            <a:endParaRPr/>
          </a:p>
          <a:p>
            <a:pPr marL="0" lvl="0" indent="0">
              <a:spcBef>
                <a:spcPts val="0"/>
              </a:spcBef>
              <a:buNone/>
              <a:defRPr/>
            </a:pPr>
            <a:r>
              <a:rPr sz="2000" b="1" i="0" u="none">
                <a:latin typeface="Comic Sans MS"/>
              </a:rPr>
              <a:t>МАОУ «Шарлыкская СОШ №1»</a:t>
            </a:r>
            <a:endParaRPr/>
          </a:p>
          <a:p>
            <a:pPr marL="0" lvl="0" indent="0">
              <a:spcBef>
                <a:spcPts val="0"/>
              </a:spcBef>
              <a:buNone/>
              <a:defRPr/>
            </a:pPr>
            <a:r>
              <a:rPr sz="2000" b="1" i="0" u="none">
                <a:latin typeface="Comic Sans MS"/>
              </a:rPr>
              <a:t> Кувшинова Ольга Николаевна</a:t>
            </a:r>
            <a:endParaRPr/>
          </a:p>
        </p:txBody>
      </p:sp>
      <p:pic>
        <p:nvPicPr>
          <p:cNvPr id="2053" name="Рисунок 6" descr="c4b369987322.jpg"/>
          <p:cNvPicPr>
            <a:picLocks noChangeAspect="1" noGrp="1"/>
          </p:cNvPicPr>
          <p:nvPr/>
        </p:nvPicPr>
        <p:blipFill>
          <a:blip r:embed="rId5"/>
          <a:stretch/>
        </p:blipFill>
        <p:spPr bwMode="auto">
          <a:xfrm flipH="0" flipV="0">
            <a:off x="0" y="5061387"/>
            <a:ext cx="2071926" cy="1796612"/>
          </a:xfrm>
          <a:prstGeom prst="rect">
            <a:avLst/>
          </a:prstGeom>
          <a:noFill/>
        </p:spPr>
      </p:pic>
      <p:pic>
        <p:nvPicPr>
          <p:cNvPr id="2054" name="Рисунок 7" descr="df5daa35757f.jpg"/>
          <p:cNvPicPr>
            <a:picLocks noChangeAspect="1" noGrp="1"/>
          </p:cNvPicPr>
          <p:nvPr/>
        </p:nvPicPr>
        <p:blipFill>
          <a:blip r:embed="rId6"/>
          <a:stretch/>
        </p:blipFill>
        <p:spPr bwMode="auto">
          <a:xfrm flipH="0" flipV="0">
            <a:off x="7210183" y="5062088"/>
            <a:ext cx="1933815" cy="1795911"/>
          </a:xfrm>
          <a:prstGeom prst="rect">
            <a:avLst/>
          </a:prstGeom>
          <a:noFill/>
        </p:spPr>
      </p:pic>
      <p:pic>
        <p:nvPicPr>
          <p:cNvPr id="2055" name="Picture 2" descr="C:\Users\Елена\AppData\Local\Temp\Rar$DI14.506\453459_77.jpg"/>
          <p:cNvPicPr>
            <a:picLocks noChangeAspect="1" noGrp="1"/>
          </p:cNvPicPr>
          <p:nvPr/>
        </p:nvPicPr>
        <p:blipFill>
          <a:blip r:embed="rId7"/>
          <a:stretch/>
        </p:blipFill>
        <p:spPr bwMode="auto">
          <a:xfrm flipH="0" flipV="0">
            <a:off x="3348036" y="5155733"/>
            <a:ext cx="2651124" cy="170226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428625"/>
            <a:ext cx="8229600" cy="1643062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sz="3200" b="1" i="0" u="none">
                <a:solidFill>
                  <a:srgbClr val="FFFF00"/>
                </a:solidFill>
                <a:latin typeface="Comic Sans MS"/>
              </a:rPr>
              <a:t>ФГОС требует овладения всеми видами функциональной грамотности</a:t>
            </a:r>
            <a:br>
              <a:rPr/>
            </a:br>
            <a:endParaRPr lang="en-US"/>
          </a:p>
        </p:txBody>
      </p:sp>
      <p:pic>
        <p:nvPicPr>
          <p:cNvPr id="11267" name="Picture 2"/>
          <p:cNvPicPr>
            <a:picLocks noChangeAspect="1" noGrp="1"/>
          </p:cNvPicPr>
          <p:nvPr>
            <p:ph type="obj"/>
          </p:nvPr>
        </p:nvPicPr>
        <p:blipFill>
          <a:blip r:embed="rId2"/>
          <a:srcRect l="0" t="0" r="0" b="0"/>
          <a:stretch/>
        </p:blipFill>
        <p:spPr bwMode="auto">
          <a:xfrm>
            <a:off x="1357312" y="1500187"/>
            <a:ext cx="6577012" cy="421481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296987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sz="2800" b="1" i="0" u="none">
                <a:solidFill>
                  <a:srgbClr val="FFFF00"/>
                </a:solidFill>
                <a:latin typeface="Comic Sans MS"/>
              </a:rPr>
              <a:t>Факторы, влияющие на</a:t>
            </a:r>
            <a:r>
              <a:rPr sz="2800">
                <a:solidFill>
                  <a:srgbClr val="FFFF00"/>
                </a:solidFill>
                <a:latin typeface="Comic Sans MS"/>
              </a:rPr>
              <a:t> </a:t>
            </a:r>
            <a:r>
              <a:rPr sz="2800" b="1" i="0" u="none">
                <a:solidFill>
                  <a:srgbClr val="FFFF00"/>
                </a:solidFill>
                <a:latin typeface="Comic Sans MS"/>
              </a:rPr>
              <a:t>развитие функциональной грамотности учащихся</a:t>
            </a:r>
            <a:endParaRPr/>
          </a:p>
        </p:txBody>
      </p:sp>
      <p:sp>
        <p:nvSpPr>
          <p:cNvPr id="12291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428750"/>
            <a:ext cx="8229600" cy="4697412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 sz="2400"/>
              <a:t>содержание образования (национальные стандарты, учебные программы); </a:t>
            </a:r>
            <a:endParaRPr/>
          </a:p>
          <a:p>
            <a:pPr marL="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 sz="2400"/>
              <a:t>формы и методы обучения;</a:t>
            </a:r>
            <a:endParaRPr/>
          </a:p>
          <a:p>
            <a:pPr marL="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 sz="2400"/>
              <a:t>система диагностики и оценки учебных достижений обучающихся;</a:t>
            </a:r>
            <a:endParaRPr/>
          </a:p>
          <a:p>
            <a:pPr marL="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 sz="2400"/>
              <a:t>программы внешкольного, дополнительного образования;</a:t>
            </a:r>
            <a:endParaRPr/>
          </a:p>
          <a:p>
            <a:pPr marL="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 sz="2400"/>
              <a:t>наличие дружелюбной образовательной среды, </a:t>
            </a:r>
            <a:r>
              <a:rPr sz="2400" b="0" i="1" u="none"/>
              <a:t>основанной на принципах партнерства со всеми заинтересованными сторонами;</a:t>
            </a:r>
            <a:endParaRPr/>
          </a:p>
          <a:p>
            <a:pPr marL="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 sz="2400"/>
              <a:t>активная роль родителей в процессе обучения и воспитания детей.</a:t>
            </a:r>
            <a:endParaRPr/>
          </a:p>
          <a:p>
            <a:pPr marL="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b="1" i="0" u="none">
                <a:solidFill>
                  <a:srgbClr val="FFFF00"/>
                </a:solidFill>
                <a:latin typeface="Comic Sans MS"/>
              </a:rPr>
              <a:t>Условия</a:t>
            </a:r>
            <a:endParaRPr/>
          </a:p>
        </p:txBody>
      </p:sp>
      <p:sp>
        <p:nvSpPr>
          <p:cNvPr id="13315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285875"/>
            <a:ext cx="5043487" cy="4840287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-342900">
              <a:spcBef>
                <a:spcPts val="0"/>
              </a:spcBef>
              <a:buNone/>
              <a:defRPr/>
            </a:pPr>
            <a:r>
              <a:rPr/>
              <a:t>Обучение должно носить деятельностный характер (одна из целевых функций обучения любому предмету в начальной школе – формирование у школьников умений самостоятельной учебной деятельности</a:t>
            </a:r>
            <a:endParaRPr/>
          </a:p>
        </p:txBody>
      </p:sp>
      <p:pic>
        <p:nvPicPr>
          <p:cNvPr id="13316" name="Picture 1" descr="C:\Users\MARCH\Desktop\выступление по функциональной грамотности\картинки\51c9fd54-7163-42a2-b1ea-6d6.png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5518150" y="1571625"/>
            <a:ext cx="3135312" cy="378618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b="1" i="0" u="none">
                <a:solidFill>
                  <a:srgbClr val="FFFF00"/>
                </a:solidFill>
                <a:latin typeface="Comic Sans MS"/>
              </a:rPr>
              <a:t>Условия</a:t>
            </a:r>
            <a:endParaRPr/>
          </a:p>
        </p:txBody>
      </p:sp>
      <p:sp>
        <p:nvSpPr>
          <p:cNvPr id="14339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428750"/>
            <a:ext cx="8229600" cy="4697412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-342900" algn="ctr">
              <a:spcBef>
                <a:spcPts val="0"/>
              </a:spcBef>
              <a:buNone/>
              <a:defRPr/>
            </a:pPr>
            <a:r>
              <a:rPr/>
              <a:t>Учащиеся должны стать активными участниками изучения нового материала</a:t>
            </a:r>
            <a:endParaRPr/>
          </a:p>
          <a:p>
            <a:pPr marL="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endParaRPr/>
          </a:p>
        </p:txBody>
      </p:sp>
      <p:pic>
        <p:nvPicPr>
          <p:cNvPr id="14340" name="Рисунок 3" descr="0  ма.jpg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928686" y="2857500"/>
            <a:ext cx="7219950" cy="2667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b="1" i="0" u="none">
                <a:solidFill>
                  <a:srgbClr val="FFFF00"/>
                </a:solidFill>
                <a:latin typeface="Comic Sans MS"/>
              </a:rPr>
              <a:t>Условия</a:t>
            </a:r>
            <a:endParaRPr/>
          </a:p>
        </p:txBody>
      </p:sp>
      <p:sp>
        <p:nvSpPr>
          <p:cNvPr id="15363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285875"/>
            <a:ext cx="8229600" cy="4840287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-342900" algn="ctr">
              <a:spcBef>
                <a:spcPts val="0"/>
              </a:spcBef>
              <a:buNone/>
              <a:defRPr/>
            </a:pPr>
            <a:r>
              <a:rPr/>
              <a:t>В урочной деятельности использовать продуктивные формы групповой работы</a:t>
            </a:r>
            <a:endParaRPr/>
          </a:p>
        </p:txBody>
      </p:sp>
      <p:pic>
        <p:nvPicPr>
          <p:cNvPr id="15364" name="Рисунок 3" descr="0yQ5QJI7KwO9yESNFJboMWL6OhSElLmxZUUjMqNZWd9O9r1wWZzeOa1dEd0g6fa-fB8dRwy0QW1FB5Ny0qnyaBnX.jpg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571500" y="2786062"/>
            <a:ext cx="2287587" cy="3048000"/>
          </a:xfrm>
          <a:prstGeom prst="rect">
            <a:avLst/>
          </a:prstGeom>
          <a:noFill/>
        </p:spPr>
      </p:pic>
      <p:pic>
        <p:nvPicPr>
          <p:cNvPr id="15365" name="Рисунок 4" descr="l7oHkKRSr9PYk8cWaFSzglUgH7fT8XHa1mUop96h4-JFmQgHfS8Wexvy_7GTYVOZ6z_7bUkF0aPSw0lROP4kOznW.jpg"/>
          <p:cNvPicPr>
            <a:picLocks noChangeAspect="1" noGrp="1"/>
          </p:cNvPicPr>
          <p:nvPr/>
        </p:nvPicPr>
        <p:blipFill>
          <a:blip r:embed="rId3"/>
          <a:stretch/>
        </p:blipFill>
        <p:spPr bwMode="auto">
          <a:xfrm>
            <a:off x="3000375" y="2571750"/>
            <a:ext cx="2786062" cy="2089150"/>
          </a:xfrm>
          <a:prstGeom prst="rect">
            <a:avLst/>
          </a:prstGeom>
          <a:noFill/>
        </p:spPr>
      </p:pic>
      <p:pic>
        <p:nvPicPr>
          <p:cNvPr id="15366" name="Рисунок 5" descr="nqQhYmJ8lXnIIMvqjISJpScyV1VZz5rpzK6Vg67MtDSjxDiCcvc2iEgIo8pDZpLhXHoVBs28fl6PIoDjzitHOOlP.jpg"/>
          <p:cNvPicPr>
            <a:picLocks noChangeAspect="1" noGrp="1"/>
          </p:cNvPicPr>
          <p:nvPr/>
        </p:nvPicPr>
        <p:blipFill>
          <a:blip r:embed="rId4"/>
          <a:stretch/>
        </p:blipFill>
        <p:spPr bwMode="auto">
          <a:xfrm>
            <a:off x="5715000" y="3786187"/>
            <a:ext cx="2857500" cy="21431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b="1" i="0" u="none">
                <a:solidFill>
                  <a:srgbClr val="FFFF00"/>
                </a:solidFill>
                <a:latin typeface="Comic Sans MS"/>
              </a:rPr>
              <a:t>Условия</a:t>
            </a:r>
            <a:endParaRPr/>
          </a:p>
        </p:txBody>
      </p:sp>
      <p:sp>
        <p:nvSpPr>
          <p:cNvPr id="16387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214437"/>
            <a:ext cx="8229600" cy="491172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342900" lvl="0" indent="-342900">
              <a:spcBef>
                <a:spcPts val="0"/>
              </a:spcBef>
              <a:buNone/>
              <a:defRPr/>
            </a:pPr>
            <a:r>
              <a:rPr sz="2800"/>
              <a:t>Применять такие </a:t>
            </a:r>
            <a:r>
              <a:rPr sz="2800" b="1" i="0" u="none"/>
              <a:t>образовательные технологии</a:t>
            </a:r>
            <a:r>
              <a:rPr sz="2800"/>
              <a:t>, как:</a:t>
            </a:r>
            <a:endParaRPr/>
          </a:p>
          <a:p>
            <a:pPr marL="34290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 sz="2800"/>
              <a:t>проблемно-диалогическая технология освоения новых знаний, позволяющая формировать организационные, интеллектуальные и другие умения, в том числе умение самостоятельно осуществлять деятельность учения</a:t>
            </a:r>
            <a:endParaRPr lang="en-US" sz="3600"/>
          </a:p>
          <a:p>
            <a:pPr marL="34290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 sz="2800"/>
              <a:t>технология формирования типа правильной читательской деятельности, создающая условия для развития важнейших коммуникативных умений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b="1" i="0" u="none">
                <a:solidFill>
                  <a:srgbClr val="FFFF00"/>
                </a:solidFill>
                <a:latin typeface="Comic Sans MS"/>
              </a:rPr>
              <a:t>Условия</a:t>
            </a:r>
            <a:endParaRPr/>
          </a:p>
        </p:txBody>
      </p:sp>
      <p:sp>
        <p:nvSpPr>
          <p:cNvPr id="17411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285875"/>
            <a:ext cx="8229600" cy="4840287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34290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 sz="2400"/>
              <a:t>технология проектной деятельности, обеспечивающая условия для формирования всех видов УУД (подготовка различных плакатов, памяток, моделей, организация и проведение выставок, викторин, конкурсов, спектаклей, мини-исследований, предусматривающих обязательную презентацию полученных результатов, и др.)</a:t>
            </a:r>
            <a:endParaRPr/>
          </a:p>
        </p:txBody>
      </p:sp>
      <p:pic>
        <p:nvPicPr>
          <p:cNvPr id="17412" name="Рисунок 3" descr="wUyqKab1fM7EhWwqoCH_vEAmFPCX8ON7C_oJ489XPX56qEojy6vahDozgSAE8GPRJSpUhstQdwGeJXx3OXaZFUAj.jpg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1214437" y="3714750"/>
            <a:ext cx="2857500" cy="2143125"/>
          </a:xfrm>
          <a:prstGeom prst="rect">
            <a:avLst/>
          </a:prstGeom>
          <a:noFill/>
        </p:spPr>
      </p:pic>
      <p:pic>
        <p:nvPicPr>
          <p:cNvPr id="17413" name="Рисунок 4" descr="mLk2enlo2HgJCKtTbX-DTwtMsUMQNPzJOL8H2CA4NuKvvpKlU6Q9uia5IwN3X8fomJ0vmXOfDlZxwuyVwWsM6WRT.jpg"/>
          <p:cNvPicPr>
            <a:picLocks noChangeAspect="1" noGrp="1"/>
          </p:cNvPicPr>
          <p:nvPr/>
        </p:nvPicPr>
        <p:blipFill>
          <a:blip r:embed="rId3"/>
          <a:stretch/>
        </p:blipFill>
        <p:spPr bwMode="auto">
          <a:xfrm>
            <a:off x="5072062" y="3714750"/>
            <a:ext cx="2857500" cy="21431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b="1" i="0" u="none">
                <a:solidFill>
                  <a:srgbClr val="FFFF00"/>
                </a:solidFill>
                <a:latin typeface="Comic Sans MS"/>
              </a:rPr>
              <a:t>Условия</a:t>
            </a:r>
            <a:endParaRPr/>
          </a:p>
        </p:txBody>
      </p:sp>
      <p:sp>
        <p:nvSpPr>
          <p:cNvPr id="18435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428750"/>
            <a:ext cx="4471987" cy="4697412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34290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 sz="2400"/>
              <a:t>обучение на основе «учебных ситуаций», ( при изучении величин – масса, вместимость) литр – покупка ) образовательная задача которых состоит в организации условий, провоцирующих детское действие</a:t>
            </a:r>
            <a:endParaRPr/>
          </a:p>
        </p:txBody>
      </p:sp>
      <p:pic>
        <p:nvPicPr>
          <p:cNvPr id="18436" name="Рисунок 3" descr="фгти.png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5035550" y="1500187"/>
            <a:ext cx="3565525" cy="395763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b="1" i="0" u="none">
                <a:solidFill>
                  <a:srgbClr val="FFFF00"/>
                </a:solidFill>
                <a:latin typeface="Comic Sans MS"/>
              </a:rPr>
              <a:t>Условия</a:t>
            </a:r>
            <a:endParaRPr/>
          </a:p>
        </p:txBody>
      </p:sp>
      <p:sp>
        <p:nvSpPr>
          <p:cNvPr id="19459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428750"/>
            <a:ext cx="8229600" cy="4697412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34290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 sz="2400"/>
              <a:t>уровневая дифференциация обучения, использование которой вносит определённые изменения в стиль взаимодействия учителя с учениками (ученик – это партнёр, имеющий право на принятие решений, например, о содержании своего образования, уровне его усвоения и т. д.), главная же задача и обязанность учителя – помочь ребёнку принять и выполнить принятое им решение</a:t>
            </a:r>
            <a:endParaRPr/>
          </a:p>
        </p:txBody>
      </p:sp>
      <p:pic>
        <p:nvPicPr>
          <p:cNvPr id="19460" name="Picture 2" descr="https://phonoteka.org/uploads/posts/2021-04/thumbs/1619743028_8-phonoteka_org-p-fon-dlya-prezentatsii-domashnee-zadanie-9.png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3357562" y="4173537"/>
            <a:ext cx="2368550" cy="268446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b="1" i="0" u="none">
                <a:solidFill>
                  <a:srgbClr val="FFFF00"/>
                </a:solidFill>
                <a:latin typeface="Comic Sans MS"/>
              </a:rPr>
              <a:t>Условия</a:t>
            </a:r>
            <a:endParaRPr/>
          </a:p>
        </p:txBody>
      </p:sp>
      <p:sp>
        <p:nvSpPr>
          <p:cNvPr id="20483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357687" y="1357312"/>
            <a:ext cx="4329112" cy="476885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 sz="2400"/>
              <a:t>информационные и коммуникационные технологии, использование которых позволяет формировать основу таких важнейших интеллектуальных умений, как сравнение и обобщение, анализ и синтез;</a:t>
            </a:r>
            <a:endParaRPr/>
          </a:p>
          <a:p>
            <a:pPr marL="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 sz="2400"/>
              <a:t>технология оценивания учебных достижений учащихся и др.</a:t>
            </a:r>
            <a:endParaRPr/>
          </a:p>
        </p:txBody>
      </p:sp>
      <p:pic>
        <p:nvPicPr>
          <p:cNvPr id="20484" name="Рисунок 3" descr="19649_ac9d59c929f33201f.jpg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571500" y="1785937"/>
            <a:ext cx="3433762" cy="335756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74" name="Содержимое 8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214437"/>
            <a:ext cx="8229600" cy="491172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342900" lvl="0" indent="-342900" algn="ctr">
              <a:spcBef>
                <a:spcPts val="0"/>
              </a:spcBef>
              <a:buNone/>
              <a:defRPr/>
            </a:pPr>
            <a:r>
              <a:rPr>
                <a:solidFill>
                  <a:schemeClr val="lt2"/>
                </a:solidFill>
                <a:latin typeface="Comic Sans MS"/>
              </a:rPr>
              <a:t>	</a:t>
            </a:r>
            <a:r>
              <a:rPr b="1" i="1" u="none">
                <a:solidFill>
                  <a:schemeClr val="lt1"/>
                </a:solidFill>
              </a:rPr>
              <a:t>«Мои ученики будут узнавать новое не от меня. Они будут открывать это новое сами.</a:t>
            </a:r>
            <a:endParaRPr lang="en-US"/>
          </a:p>
          <a:p>
            <a:pPr marL="342900" lvl="0" indent="-342900" algn="ctr">
              <a:spcBef>
                <a:spcPts val="0"/>
              </a:spcBef>
              <a:buNone/>
              <a:defRPr/>
            </a:pPr>
            <a:r>
              <a:rPr b="1" i="1" u="none">
                <a:solidFill>
                  <a:schemeClr val="lt1"/>
                </a:solidFill>
              </a:rPr>
              <a:t>Моя задача - помочь им раскрыться и развить собственные идеи»</a:t>
            </a:r>
            <a:endParaRPr lang="en-US"/>
          </a:p>
          <a:p>
            <a:pPr marL="342900" lvl="0" indent="-342900" algn="ctr">
              <a:spcBef>
                <a:spcPts val="0"/>
              </a:spcBef>
              <a:buNone/>
              <a:defRPr/>
            </a:pPr>
            <a:r>
              <a:rPr b="1" i="1" u="none">
                <a:solidFill>
                  <a:schemeClr val="lt1"/>
                </a:solidFill>
              </a:rPr>
              <a:t>И.Г.Песталоцци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1792287" y="4800600"/>
            <a:ext cx="5486400" cy="566737"/>
          </a:xfrm>
          <a:prstGeom prst="rect">
            <a:avLst/>
          </a:prstGeom>
        </p:spPr>
        <p:txBody>
          <a:bodyPr lIns="91440" tIns="45720" rIns="91440" bIns="45720" anchor="b"/>
          <a:lstStyle/>
          <a:p>
            <a:pPr>
              <a:defRPr/>
            </a:pPr>
            <a:endParaRPr sz="1400"/>
          </a:p>
        </p:txBody>
      </p:sp>
      <p:pic>
        <p:nvPicPr>
          <p:cNvPr id="21507" name="Рисунок 5" descr="img3 (1).jpg"/>
          <p:cNvPicPr>
            <a:picLocks noChangeAspect="1" noGrp="1"/>
          </p:cNvPicPr>
          <p:nvPr>
            <p:ph type="obj"/>
          </p:nvPr>
        </p:nvPicPr>
        <p:blipFill>
          <a:blip r:embed="rId2"/>
          <a:srcRect l="0" t="0" r="0" b="0"/>
          <a:stretch/>
        </p:blipFill>
        <p:spPr bwMode="auto">
          <a:xfrm>
            <a:off x="428625" y="428625"/>
            <a:ext cx="8286750" cy="550068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b="1" i="0" u="none">
                <a:solidFill>
                  <a:srgbClr val="FFFF00"/>
                </a:solidFill>
                <a:latin typeface="Comic Sans MS"/>
              </a:rPr>
              <a:t>Читательская грамотность</a:t>
            </a:r>
            <a:endParaRPr/>
          </a:p>
        </p:txBody>
      </p:sp>
      <p:sp>
        <p:nvSpPr>
          <p:cNvPr id="22531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500187"/>
            <a:ext cx="8229600" cy="462597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342900" lvl="0" indent="-342900">
              <a:lnSpc>
                <a:spcPct val="90000"/>
              </a:lnSpc>
              <a:spcBef>
                <a:spcPts val="0"/>
              </a:spcBef>
              <a:buNone/>
              <a:defRPr/>
            </a:pPr>
            <a:r>
              <a:rPr sz="3600" b="1" i="0" u="sng">
                <a:latin typeface="Times New Roman"/>
                <a:ea typeface="Times New Roman"/>
              </a:rPr>
              <a:t>Базовый навык функциональной грамотности</a:t>
            </a:r>
            <a:endParaRPr lang="en-US" sz="3600"/>
          </a:p>
          <a:p>
            <a:pPr marL="342900" lvl="0" indent="-342900">
              <a:lnSpc>
                <a:spcPct val="90000"/>
              </a:lnSpc>
              <a:spcBef>
                <a:spcPts val="0"/>
              </a:spcBef>
              <a:buNone/>
              <a:defRPr/>
            </a:pPr>
            <a:endParaRPr/>
          </a:p>
          <a:p>
            <a:pPr marL="342900" lvl="0" indent="-342900">
              <a:spcBef>
                <a:spcPts val="0"/>
              </a:spcBef>
              <a:buFont typeface="Wingdings"/>
              <a:buChar char="v"/>
              <a:defRPr/>
            </a:pPr>
            <a:r>
              <a:rPr sz="2800">
                <a:latin typeface="Times New Roman"/>
                <a:ea typeface="Times New Roman"/>
              </a:rPr>
              <a:t>способность человека понимать и использовать письменные тексты;</a:t>
            </a:r>
            <a:endParaRPr/>
          </a:p>
          <a:p>
            <a:pPr marL="342900" lvl="0" indent="-342900">
              <a:spcBef>
                <a:spcPts val="0"/>
              </a:spcBef>
              <a:buFont typeface="Wingdings"/>
              <a:buChar char="v"/>
              <a:defRPr/>
            </a:pPr>
            <a:r>
              <a:rPr sz="2800">
                <a:latin typeface="Times New Roman"/>
                <a:ea typeface="Times New Roman"/>
              </a:rPr>
              <a:t>размышлять о них и заниматься чтением для того, чтобы достигать своих целей;</a:t>
            </a:r>
            <a:endParaRPr/>
          </a:p>
          <a:p>
            <a:pPr marL="342900" lvl="0" indent="-342900">
              <a:spcBef>
                <a:spcPts val="0"/>
              </a:spcBef>
              <a:buFont typeface="Wingdings"/>
              <a:buChar char="v"/>
              <a:defRPr/>
            </a:pPr>
            <a:r>
              <a:rPr sz="2800">
                <a:latin typeface="Times New Roman"/>
                <a:ea typeface="Times New Roman"/>
              </a:rPr>
              <a:t>расширять  свои знания и возможности;</a:t>
            </a:r>
            <a:endParaRPr/>
          </a:p>
          <a:p>
            <a:pPr marL="342900" lvl="0" indent="-342900">
              <a:spcBef>
                <a:spcPts val="0"/>
              </a:spcBef>
              <a:buFont typeface="Wingdings"/>
              <a:buChar char="v"/>
              <a:defRPr/>
            </a:pPr>
            <a:r>
              <a:rPr sz="2800">
                <a:latin typeface="Times New Roman"/>
                <a:ea typeface="Times New Roman"/>
              </a:rPr>
              <a:t>участвовать в социальной жизни</a:t>
            </a:r>
            <a:r>
              <a:rPr>
                <a:latin typeface="Times New Roman"/>
                <a:ea typeface="Times New Roman"/>
              </a:rPr>
              <a:t>.</a:t>
            </a:r>
            <a:endParaRPr/>
          </a:p>
          <a:p>
            <a:pPr marL="34290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5654675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sz="3600" b="1" i="1" u="sng">
                <a:solidFill>
                  <a:srgbClr val="FFFF00"/>
                </a:solidFill>
                <a:latin typeface="Times New Roman"/>
                <a:ea typeface="Times New Roman"/>
              </a:rPr>
              <a:t>Важное внимание надо уделять развитию осознанности чтения</a:t>
            </a:r>
            <a:br>
              <a:rPr sz="2800" b="1" i="1" u="sng">
                <a:solidFill>
                  <a:srgbClr val="953735"/>
                </a:solidFill>
                <a:latin typeface="Times New Roman"/>
                <a:ea typeface="Times New Roman"/>
              </a:rPr>
            </a:br>
            <a:br>
              <a:rPr sz="2800" b="0" i="0" u="none">
                <a:solidFill>
                  <a:srgbClr val="953735"/>
                </a:solidFill>
                <a:latin typeface="Georgia"/>
              </a:rPr>
            </a:br>
            <a:r>
              <a:rPr sz="2800" b="0" i="0" u="none">
                <a:solidFill>
                  <a:srgbClr val="953735"/>
                </a:solidFill>
                <a:latin typeface="Georgia"/>
              </a:rPr>
              <a:t>«</a:t>
            </a:r>
            <a:r>
              <a:rPr sz="2800" b="1" i="0" u="none">
                <a:solidFill>
                  <a:srgbClr val="953735"/>
                </a:solidFill>
                <a:latin typeface="Times New Roman"/>
                <a:ea typeface="Times New Roman"/>
              </a:rPr>
              <a:t>Дитя, которое не привыкло вникать в смысл слова, темно понимает или совсем не понимает его настоящего значения и не получило навыка распоряжаться им свободно в устной и письменной речи, всегда будет страдать от этого недостатка при изучении другого предмета</a:t>
            </a:r>
            <a:r>
              <a:rPr sz="2800" b="0" i="0" u="none">
                <a:solidFill>
                  <a:srgbClr val="953735"/>
                </a:solidFill>
                <a:latin typeface="Times New Roman"/>
                <a:ea typeface="Times New Roman"/>
              </a:rPr>
              <a:t>». </a:t>
            </a:r>
            <a:br>
              <a:rPr sz="2800" b="0" i="1" u="none">
                <a:solidFill>
                  <a:srgbClr val="953735"/>
                </a:solidFill>
                <a:latin typeface="Times New Roman"/>
                <a:ea typeface="Times New Roman"/>
              </a:rPr>
            </a:br>
            <a:r>
              <a:rPr sz="2800" b="1" i="1" u="none">
                <a:solidFill>
                  <a:srgbClr val="953735"/>
                </a:solidFill>
                <a:latin typeface="Times New Roman"/>
                <a:ea typeface="Times New Roman"/>
              </a:rPr>
              <a:t>К.Д. Ушинский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2011362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en-US" sz="2800" b="1" i="1" u="none">
                <a:solidFill>
                  <a:srgbClr val="FFFF00"/>
                </a:solidFill>
                <a:latin typeface="Comic Sans MS"/>
                <a:ea typeface="Times New Roman"/>
              </a:rPr>
              <a:t>Для формирования читательской грамотности очень важно организовать «читательское пространство»</a:t>
            </a:r>
            <a:br>
              <a:rPr lang="en-US" sz="2800" b="1" i="1" u="none">
                <a:solidFill>
                  <a:srgbClr val="002060"/>
                </a:solidFill>
                <a:latin typeface="Times New Roman"/>
                <a:ea typeface="Times New Roman"/>
              </a:rPr>
            </a:br>
            <a:endParaRPr lang="en-US" sz="2800"/>
          </a:p>
        </p:txBody>
      </p:sp>
      <p:sp>
        <p:nvSpPr>
          <p:cNvPr id="24579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785937"/>
            <a:ext cx="8229600" cy="434022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34290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/>
              <a:t>Проблемно-поисковые ситуации;</a:t>
            </a:r>
            <a:endParaRPr/>
          </a:p>
          <a:p>
            <a:pPr marL="34290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/>
              <a:t>Беседы-дискуссии;</a:t>
            </a:r>
            <a:endParaRPr/>
          </a:p>
          <a:p>
            <a:pPr marL="34290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/>
              <a:t>Сам задай вопрос;</a:t>
            </a:r>
            <a:endParaRPr/>
          </a:p>
          <a:p>
            <a:pPr marL="34290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/>
              <a:t>Личный пример учителя;</a:t>
            </a:r>
            <a:endParaRPr/>
          </a:p>
          <a:p>
            <a:pPr marL="34290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/>
              <a:t>Приём устного словесного рисования;</a:t>
            </a:r>
            <a:endParaRPr/>
          </a:p>
          <a:p>
            <a:pPr marL="34290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/>
              <a:t>Словарно-стилистическая работа;</a:t>
            </a:r>
            <a:endParaRPr/>
          </a:p>
          <a:p>
            <a:pPr marL="34290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/>
              <a:t>Элементы драматизации.</a:t>
            </a:r>
            <a:endParaRPr/>
          </a:p>
        </p:txBody>
      </p:sp>
      <p:pic>
        <p:nvPicPr>
          <p:cNvPr id="24580" name="Picture 3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5048250" y="1474787"/>
            <a:ext cx="3870325" cy="30607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785811"/>
            <a:ext cx="8229600" cy="51435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 algn="l">
              <a:spcBef>
                <a:spcPts val="0"/>
              </a:spcBef>
              <a:buNone/>
              <a:defRPr/>
            </a:pPr>
            <a:r>
              <a:rPr sz="2800" b="1" i="0" u="none">
                <a:solidFill>
                  <a:srgbClr val="FFFF00"/>
                </a:solidFill>
                <a:latin typeface="Comic Sans MS"/>
                <a:ea typeface="Times New Roman"/>
              </a:rPr>
              <a:t>К сплошным текстам относятся:</a:t>
            </a:r>
            <a:br>
              <a:rPr sz="2800" b="0" i="0" u="none">
                <a:solidFill>
                  <a:srgbClr val="632523"/>
                </a:solidFill>
                <a:latin typeface="Georgia"/>
              </a:rPr>
            </a:br>
            <a:r>
              <a:rPr sz="2800" b="0" i="0" u="none">
                <a:solidFill>
                  <a:srgbClr val="632523"/>
                </a:solidFill>
                <a:latin typeface="Georgia"/>
              </a:rPr>
              <a:t>                </a:t>
            </a:r>
            <a:r>
              <a:rPr sz="2800" b="1" i="1" u="none">
                <a:latin typeface="Times New Roman"/>
                <a:ea typeface="Times New Roman"/>
              </a:rPr>
              <a:t>описание;</a:t>
            </a:r>
            <a:br>
              <a:rPr sz="2800" b="1" i="1" u="none">
                <a:latin typeface="Times New Roman"/>
                <a:ea typeface="Times New Roman"/>
              </a:rPr>
            </a:br>
            <a:r>
              <a:rPr sz="2800" b="1" i="1" u="none">
                <a:latin typeface="Times New Roman"/>
                <a:ea typeface="Times New Roman"/>
              </a:rPr>
              <a:t>                повествование;</a:t>
            </a:r>
            <a:br>
              <a:rPr sz="2800" b="1" i="1" u="none">
                <a:latin typeface="Times New Roman"/>
                <a:ea typeface="Times New Roman"/>
              </a:rPr>
            </a:br>
            <a:r>
              <a:rPr sz="2800" b="1" i="1" u="none">
                <a:latin typeface="Times New Roman"/>
                <a:ea typeface="Times New Roman"/>
              </a:rPr>
              <a:t>                рассуждение.</a:t>
            </a:r>
            <a:br>
              <a:rPr sz="2800" b="1" i="1" u="none">
                <a:latin typeface="Times New Roman"/>
                <a:ea typeface="Times New Roman"/>
              </a:rPr>
            </a:br>
            <a:br>
              <a:rPr sz="2800" b="1" i="1" u="none">
                <a:latin typeface="Times New Roman"/>
                <a:ea typeface="Times New Roman"/>
              </a:rPr>
            </a:br>
            <a:r>
              <a:rPr sz="2800" b="1" i="1" u="none">
                <a:solidFill>
                  <a:srgbClr val="FFFF00"/>
                </a:solidFill>
                <a:latin typeface="Comic Sans MS"/>
                <a:ea typeface="Times New Roman"/>
              </a:rPr>
              <a:t>К несплошным текстам относятся:</a:t>
            </a:r>
            <a:br>
              <a:rPr sz="2800" b="1" i="1" u="none">
                <a:solidFill>
                  <a:srgbClr val="FFFF00"/>
                </a:solidFill>
                <a:latin typeface="Times New Roman"/>
                <a:ea typeface="Times New Roman"/>
              </a:rPr>
            </a:br>
            <a:r>
              <a:rPr sz="2800" b="1" i="1" u="none">
                <a:latin typeface="Times New Roman"/>
                <a:ea typeface="Times New Roman"/>
              </a:rPr>
              <a:t>        графики;</a:t>
            </a:r>
            <a:br>
              <a:rPr sz="2800" b="1" i="1" u="none">
                <a:latin typeface="Times New Roman"/>
                <a:ea typeface="Times New Roman"/>
              </a:rPr>
            </a:br>
            <a:r>
              <a:rPr sz="2800" b="1" i="1" u="none">
                <a:latin typeface="Times New Roman"/>
                <a:ea typeface="Times New Roman"/>
              </a:rPr>
              <a:t>        диаграммы;</a:t>
            </a:r>
            <a:br>
              <a:rPr sz="2800" b="1" i="1" u="none">
                <a:latin typeface="Times New Roman"/>
                <a:ea typeface="Times New Roman"/>
              </a:rPr>
            </a:br>
            <a:r>
              <a:rPr sz="2800" b="1" i="1" u="none">
                <a:latin typeface="Times New Roman"/>
                <a:ea typeface="Times New Roman"/>
              </a:rPr>
              <a:t>        схемы;</a:t>
            </a:r>
            <a:br>
              <a:rPr sz="2800" b="1" i="1" u="none">
                <a:latin typeface="Times New Roman"/>
                <a:ea typeface="Times New Roman"/>
              </a:rPr>
            </a:br>
            <a:r>
              <a:rPr sz="2800" b="1" i="1" u="none">
                <a:latin typeface="Times New Roman"/>
                <a:ea typeface="Times New Roman"/>
              </a:rPr>
              <a:t>        таблицы;</a:t>
            </a:r>
            <a:br>
              <a:rPr sz="2800" b="1" i="1" u="none">
                <a:latin typeface="Times New Roman"/>
                <a:ea typeface="Times New Roman"/>
              </a:rPr>
            </a:br>
            <a:r>
              <a:rPr sz="2800" b="1" i="1" u="none">
                <a:latin typeface="Times New Roman"/>
                <a:ea typeface="Times New Roman"/>
              </a:rPr>
              <a:t>        карты;</a:t>
            </a:r>
            <a:br>
              <a:rPr sz="2800" b="1" i="1" u="none">
                <a:latin typeface="Times New Roman"/>
                <a:ea typeface="Times New Roman"/>
              </a:rPr>
            </a:br>
            <a:r>
              <a:rPr sz="2800" b="1" i="1" u="none">
                <a:latin typeface="Times New Roman"/>
                <a:ea typeface="Times New Roman"/>
              </a:rPr>
              <a:t>        планы и др.</a:t>
            </a:r>
            <a:br>
              <a:rPr b="1" i="1" u="none">
                <a:latin typeface="Times New Roman"/>
                <a:ea typeface="Times New Roman"/>
              </a:rPr>
            </a:br>
            <a:endParaRPr lang="en-US"/>
          </a:p>
        </p:txBody>
      </p:sp>
      <p:pic>
        <p:nvPicPr>
          <p:cNvPr id="25603" name="Picture 2" descr="D:\ЗАГРУЗКИ\девушка-и-ет-к-шко-е-43112581.jpg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6929437" y="785811"/>
            <a:ext cx="1649412" cy="1819275"/>
          </a:xfrm>
          <a:prstGeom prst="rect">
            <a:avLst/>
          </a:prstGeom>
          <a:noFill/>
        </p:spPr>
      </p:pic>
      <p:pic>
        <p:nvPicPr>
          <p:cNvPr id="25604" name="Picture 4" descr="C:\Documents and Settings\Admin\Рабочий стол\e2a4b4de6d4b.jpg"/>
          <p:cNvPicPr>
            <a:picLocks noChangeAspect="1" noGrp="1"/>
          </p:cNvPicPr>
          <p:nvPr/>
        </p:nvPicPr>
        <p:blipFill>
          <a:blip r:embed="rId3"/>
          <a:stretch/>
        </p:blipFill>
        <p:spPr bwMode="auto">
          <a:xfrm>
            <a:off x="4418012" y="3357562"/>
            <a:ext cx="3868737" cy="21431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011237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sz="3600">
                <a:solidFill>
                  <a:srgbClr val="FFFF00"/>
                </a:solidFill>
                <a:latin typeface="Comic Sans MS"/>
              </a:rPr>
              <a:t>Работа с разными типами текстов</a:t>
            </a:r>
            <a:endParaRPr/>
          </a:p>
        </p:txBody>
      </p:sp>
      <p:sp>
        <p:nvSpPr>
          <p:cNvPr id="26627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214437"/>
            <a:ext cx="8229600" cy="491172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34290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 sz="2800">
                <a:latin typeface="Times New Roman"/>
                <a:ea typeface="Times New Roman"/>
              </a:rPr>
              <a:t>Чтобы сделать работу над пониманием текста интересной для учащихся, необходимо использовать тексты необычные,  вызывающие интерес, помогающие разобраться в каких-либо вопросах, связанных с обыденной жизнью. Как правило, учебные тексты часто детям непонятны, неинтересны, они большие по объему, в них мало информации, актуальной для современного школьника. Разнообразить работу на уроках можно с помощью «необычных» текстов.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785811"/>
            <a:ext cx="8229600" cy="85725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sz="2400" b="1" i="0" u="none">
                <a:solidFill>
                  <a:srgbClr val="FFFF00"/>
                </a:solidFill>
                <a:latin typeface="Comic Sans MS"/>
                <a:ea typeface="Times New Roman"/>
              </a:rPr>
              <a:t>МЕТОДЫ И ПРИЕМЫ ДЛЯ ФОРМИРОВАНИЯ </a:t>
            </a:r>
            <a:br>
              <a:rPr sz="2400" b="1" i="0" u="none">
                <a:solidFill>
                  <a:srgbClr val="FFFF00"/>
                </a:solidFill>
                <a:latin typeface="Comic Sans MS"/>
                <a:ea typeface="Times New Roman"/>
              </a:rPr>
            </a:br>
            <a:r>
              <a:rPr sz="2400" b="1" i="0" u="none">
                <a:solidFill>
                  <a:srgbClr val="FFFF00"/>
                </a:solidFill>
                <a:latin typeface="Comic Sans MS"/>
                <a:ea typeface="Times New Roman"/>
              </a:rPr>
              <a:t>ЧИТАТЕЛЬСКОЙ ГРАМОТНОСТИ</a:t>
            </a:r>
            <a:br>
              <a:rPr>
                <a:solidFill>
                  <a:srgbClr val="1E1C11"/>
                </a:solidFill>
                <a:latin typeface="Times New Roman"/>
                <a:ea typeface="Times New Roman"/>
              </a:rPr>
            </a:br>
            <a:endParaRPr lang="en-US"/>
          </a:p>
        </p:txBody>
      </p:sp>
      <p:sp>
        <p:nvSpPr>
          <p:cNvPr id="27651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357312"/>
            <a:ext cx="8229600" cy="476885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-342900">
              <a:spcBef>
                <a:spcPts val="0"/>
              </a:spcBef>
              <a:buNone/>
              <a:defRPr/>
            </a:pPr>
            <a:r>
              <a:rPr lang="en-US" sz="2800">
                <a:latin typeface="Times New Roman"/>
                <a:ea typeface="Times New Roman"/>
              </a:rPr>
              <a:t> 1. «Чтение с остановками»</a:t>
            </a:r>
            <a:br>
              <a:rPr lang="en-US" sz="2800">
                <a:latin typeface="Times New Roman"/>
                <a:ea typeface="Times New Roman"/>
              </a:rPr>
            </a:br>
            <a:r>
              <a:rPr lang="en-US" sz="2800">
                <a:latin typeface="Times New Roman"/>
                <a:ea typeface="Times New Roman"/>
              </a:rPr>
              <a:t> 2. «Синквейн»</a:t>
            </a:r>
            <a:br>
              <a:rPr lang="en-US" sz="2800">
                <a:latin typeface="Times New Roman"/>
                <a:ea typeface="Times New Roman"/>
              </a:rPr>
            </a:br>
            <a:r>
              <a:rPr lang="en-US" sz="2800">
                <a:latin typeface="Times New Roman"/>
                <a:ea typeface="Times New Roman"/>
              </a:rPr>
              <a:t> 3. «Работа с вопросником»</a:t>
            </a:r>
            <a:br>
              <a:rPr lang="en-US" sz="2800">
                <a:latin typeface="Times New Roman"/>
                <a:ea typeface="Times New Roman"/>
              </a:rPr>
            </a:br>
            <a:r>
              <a:rPr lang="en-US" sz="2800">
                <a:latin typeface="Times New Roman"/>
                <a:ea typeface="Times New Roman"/>
              </a:rPr>
              <a:t>4. «Знаю, узнал, хочу узнать»</a:t>
            </a:r>
            <a:br>
              <a:rPr lang="en-US" sz="2800">
                <a:latin typeface="Times New Roman"/>
                <a:ea typeface="Times New Roman"/>
              </a:rPr>
            </a:br>
            <a:r>
              <a:rPr lang="en-US" sz="2800">
                <a:latin typeface="Times New Roman"/>
                <a:ea typeface="Times New Roman"/>
              </a:rPr>
              <a:t>5. «Мозговой штурм»</a:t>
            </a:r>
            <a:br>
              <a:rPr lang="en-US" sz="2800">
                <a:latin typeface="Times New Roman"/>
                <a:ea typeface="Times New Roman"/>
              </a:rPr>
            </a:br>
            <a:r>
              <a:rPr lang="en-US" sz="2800">
                <a:latin typeface="Times New Roman"/>
                <a:ea typeface="Times New Roman"/>
              </a:rPr>
              <a:t>6. «Уголки»</a:t>
            </a:r>
            <a:br>
              <a:rPr lang="en-US" sz="2800">
                <a:latin typeface="Times New Roman"/>
                <a:ea typeface="Times New Roman"/>
              </a:rPr>
            </a:br>
            <a:r>
              <a:rPr lang="en-US" sz="2800">
                <a:latin typeface="Times New Roman"/>
                <a:ea typeface="Times New Roman"/>
              </a:rPr>
              <a:t>7. «Написание творческих работ»</a:t>
            </a:r>
            <a:br>
              <a:rPr lang="en-US" sz="2800">
                <a:latin typeface="Times New Roman"/>
                <a:ea typeface="Times New Roman"/>
              </a:rPr>
            </a:br>
            <a:r>
              <a:rPr lang="en-US" sz="2800">
                <a:latin typeface="Times New Roman"/>
                <a:ea typeface="Times New Roman"/>
              </a:rPr>
              <a:t>8. «Создание викторины»</a:t>
            </a:r>
            <a:br>
              <a:rPr lang="en-US" sz="2800">
                <a:latin typeface="Times New Roman"/>
                <a:ea typeface="Times New Roman"/>
              </a:rPr>
            </a:br>
            <a:r>
              <a:rPr lang="en-US" sz="2800">
                <a:latin typeface="Times New Roman"/>
                <a:ea typeface="Times New Roman"/>
              </a:rPr>
              <a:t>9. «Логическая цепочка»</a:t>
            </a:r>
            <a:br>
              <a:rPr lang="en-US" sz="2800">
                <a:latin typeface="Times New Roman"/>
                <a:ea typeface="Times New Roman"/>
              </a:rPr>
            </a:br>
            <a:r>
              <a:rPr lang="en-US" sz="2800">
                <a:latin typeface="Times New Roman"/>
                <a:ea typeface="Times New Roman"/>
              </a:rPr>
              <a:t>10. «Тонкие и толстые вопросы» и др.</a:t>
            </a:r>
            <a:endParaRPr/>
          </a:p>
          <a:p>
            <a:pPr marL="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endParaRPr/>
          </a:p>
        </p:txBody>
      </p:sp>
      <p:pic>
        <p:nvPicPr>
          <p:cNvPr id="27652" name="Picture 2"/>
          <p:cNvPicPr>
            <a:picLocks noChangeAspect="1" noGrp="1"/>
          </p:cNvPicPr>
          <p:nvPr/>
        </p:nvPicPr>
        <p:blipFill>
          <a:blip r:embed="rId2"/>
          <a:srcRect l="13780" t="0" r="18513" b="0"/>
          <a:stretch/>
        </p:blipFill>
        <p:spPr bwMode="auto">
          <a:xfrm>
            <a:off x="5786437" y="1857375"/>
            <a:ext cx="2743200" cy="27686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sz="4000" b="1" i="0" u="none">
                <a:solidFill>
                  <a:srgbClr val="FFFF00"/>
                </a:solidFill>
                <a:latin typeface="Comic Sans MS"/>
                <a:ea typeface="Times New Roman"/>
              </a:rPr>
              <a:t>Математическая  грамотность</a:t>
            </a:r>
            <a:endParaRPr/>
          </a:p>
        </p:txBody>
      </p:sp>
      <p:sp>
        <p:nvSpPr>
          <p:cNvPr id="28675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428750"/>
            <a:ext cx="8229600" cy="4697412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-342900" algn="ctr">
              <a:spcBef>
                <a:spcPts val="0"/>
              </a:spcBef>
              <a:buNone/>
              <a:defRPr/>
            </a:pPr>
            <a:r>
              <a:rPr sz="2800" b="1" i="0" u="none">
                <a:latin typeface="Times New Roman"/>
                <a:ea typeface="Times New Roman"/>
              </a:rPr>
              <a:t>Это способность человека определять и понимать роль математики в мире, в котором он живет, высказывать хорошо обоснованные математические суждения и использовать математику так, чтобы удовлетворять в настоящем и будущем потребности, присущие созидательному,</a:t>
            </a:r>
            <a:r>
              <a:rPr sz="2800">
                <a:latin typeface="Times New Roman"/>
                <a:ea typeface="Times New Roman"/>
              </a:rPr>
              <a:t> </a:t>
            </a:r>
            <a:r>
              <a:rPr sz="2800" b="1" i="0" u="none">
                <a:latin typeface="Times New Roman"/>
                <a:ea typeface="Times New Roman"/>
              </a:rPr>
              <a:t>заинтересованному и мыслящему гражданину</a:t>
            </a:r>
            <a:endParaRPr lang="en-US" sz="2800"/>
          </a:p>
          <a:p>
            <a:pPr marL="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500062"/>
            <a:ext cx="8229600" cy="1785937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sz="4000" b="1" i="0" u="none">
                <a:solidFill>
                  <a:srgbClr val="FFFF00"/>
                </a:solidFill>
                <a:latin typeface="Comic Sans MS"/>
                <a:ea typeface="Times New Roman"/>
              </a:rPr>
              <a:t>Логические задания на уроках математики:</a:t>
            </a:r>
            <a:br>
              <a:rPr b="1" i="0" u="none">
                <a:solidFill>
                  <a:srgbClr val="0070C0"/>
                </a:solidFill>
                <a:latin typeface="Times New Roman"/>
                <a:ea typeface="Times New Roman"/>
              </a:rPr>
            </a:br>
            <a:r>
              <a:rPr>
                <a:solidFill>
                  <a:schemeClr val="lt1"/>
                </a:solidFill>
                <a:latin typeface="Times New Roman"/>
                <a:ea typeface="Times New Roman"/>
              </a:rPr>
              <a:t>Ребусы</a:t>
            </a:r>
            <a:r>
              <a:rPr b="1" i="0" u="none">
                <a:solidFill>
                  <a:schemeClr val="lt1"/>
                </a:solidFill>
                <a:latin typeface="Times New Roman"/>
                <a:ea typeface="Times New Roman"/>
              </a:rPr>
              <a:t> </a:t>
            </a:r>
            <a:endParaRPr/>
          </a:p>
        </p:txBody>
      </p:sp>
      <p:pic>
        <p:nvPicPr>
          <p:cNvPr id="29699" name="Picture 2"/>
          <p:cNvPicPr>
            <a:picLocks noChangeAspect="1" noGrp="1"/>
          </p:cNvPicPr>
          <p:nvPr>
            <p:ph type="obj"/>
          </p:nvPr>
        </p:nvPicPr>
        <p:blipFill>
          <a:blip r:embed="rId2"/>
          <a:stretch/>
        </p:blipFill>
        <p:spPr bwMode="auto">
          <a:xfrm>
            <a:off x="365125" y="2011362"/>
            <a:ext cx="3683000" cy="1779586"/>
          </a:xfrm>
          <a:prstGeom prst="rect">
            <a:avLst/>
          </a:prstGeom>
          <a:noFill/>
        </p:spPr>
      </p:pic>
      <p:pic>
        <p:nvPicPr>
          <p:cNvPr id="29700" name="Picture 5"/>
          <p:cNvPicPr>
            <a:picLocks noChangeAspect="1" noGrp="1"/>
          </p:cNvPicPr>
          <p:nvPr/>
        </p:nvPicPr>
        <p:blipFill>
          <a:blip r:embed="rId3"/>
          <a:stretch/>
        </p:blipFill>
        <p:spPr bwMode="auto">
          <a:xfrm>
            <a:off x="3584575" y="3365500"/>
            <a:ext cx="3681412" cy="1779586"/>
          </a:xfrm>
          <a:prstGeom prst="rect">
            <a:avLst/>
          </a:prstGeom>
          <a:noFill/>
        </p:spPr>
      </p:pic>
      <p:pic>
        <p:nvPicPr>
          <p:cNvPr id="29701" name="Picture 8" descr="простой ребус по математике - сова - два"/>
          <p:cNvPicPr>
            <a:picLocks noChangeAspect="1" noGrp="1"/>
          </p:cNvPicPr>
          <p:nvPr/>
        </p:nvPicPr>
        <p:blipFill>
          <a:blip r:embed="rId4"/>
          <a:stretch/>
        </p:blipFill>
        <p:spPr bwMode="auto">
          <a:xfrm>
            <a:off x="365125" y="3724275"/>
            <a:ext cx="3517900" cy="2347912"/>
          </a:xfrm>
          <a:prstGeom prst="rect">
            <a:avLst/>
          </a:prstGeom>
          <a:noFill/>
        </p:spPr>
      </p:pic>
      <p:pic>
        <p:nvPicPr>
          <p:cNvPr id="29702" name="Picture 6"/>
          <p:cNvPicPr>
            <a:picLocks noChangeAspect="1" noGrp="1"/>
          </p:cNvPicPr>
          <p:nvPr/>
        </p:nvPicPr>
        <p:blipFill>
          <a:blip r:embed="rId5"/>
          <a:stretch/>
        </p:blipFill>
        <p:spPr bwMode="auto">
          <a:xfrm>
            <a:off x="4584700" y="4724399"/>
            <a:ext cx="3876675" cy="1852612"/>
          </a:xfrm>
          <a:prstGeom prst="rect">
            <a:avLst/>
          </a:prstGeom>
          <a:noFill/>
        </p:spPr>
      </p:pic>
      <p:pic>
        <p:nvPicPr>
          <p:cNvPr id="29703" name="Picture 3"/>
          <p:cNvPicPr>
            <a:picLocks noChangeAspect="1" noGrp="1"/>
          </p:cNvPicPr>
          <p:nvPr/>
        </p:nvPicPr>
        <p:blipFill>
          <a:blip r:embed="rId6"/>
          <a:stretch/>
        </p:blipFill>
        <p:spPr bwMode="auto">
          <a:xfrm>
            <a:off x="5010149" y="2011362"/>
            <a:ext cx="3683000" cy="177958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b="1" i="0" u="none">
                <a:solidFill>
                  <a:srgbClr val="FFFF00"/>
                </a:solidFill>
                <a:latin typeface="Comic Sans MS"/>
                <a:ea typeface="Times New Roman"/>
              </a:rPr>
              <a:t>Заполнить пустые места</a:t>
            </a:r>
            <a:endParaRPr/>
          </a:p>
        </p:txBody>
      </p:sp>
      <p:pic>
        <p:nvPicPr>
          <p:cNvPr id="30723" name="Picture 4" descr="C:\Users\учитель\Desktop\11785_html_m5065ad79.jpg"/>
          <p:cNvPicPr>
            <a:picLocks noChangeAspect="1" noGrp="1"/>
          </p:cNvPicPr>
          <p:nvPr>
            <p:ph type="obj"/>
          </p:nvPr>
        </p:nvPicPr>
        <p:blipFill>
          <a:blip r:embed="rId2"/>
          <a:srcRect l="0" t="0" r="0" b="0"/>
          <a:stretch/>
        </p:blipFill>
        <p:spPr bwMode="auto">
          <a:xfrm>
            <a:off x="428625" y="1616075"/>
            <a:ext cx="4143375" cy="4124325"/>
          </a:xfrm>
          <a:prstGeom prst="rect">
            <a:avLst/>
          </a:prstGeom>
          <a:noFill/>
        </p:spPr>
      </p:pic>
      <p:pic>
        <p:nvPicPr>
          <p:cNvPr id="30724" name="Picture 5" descr="C:\Users\учитель\Desktop\hello_html_5c680286.jpg"/>
          <p:cNvPicPr>
            <a:picLocks noChangeAspect="1" noGrp="1"/>
          </p:cNvPicPr>
          <p:nvPr/>
        </p:nvPicPr>
        <p:blipFill>
          <a:blip r:embed="rId3"/>
          <a:stretch/>
        </p:blipFill>
        <p:spPr bwMode="auto">
          <a:xfrm>
            <a:off x="4713287" y="1643062"/>
            <a:ext cx="4071937" cy="407193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098" name="Заголовок 1"/>
          <p:cNvPicPr>
            <a:picLocks noChangeAspect="1" noGrp="1"/>
          </p:cNvPicPr>
          <p:nvPr>
            <p:ph type="title"/>
          </p:nvPr>
        </p:nvPicPr>
        <p:blipFill>
          <a:blip r:embed="rId2"/>
          <a:stretch/>
        </p:blipFill>
        <p:spPr bwMode="auto">
          <a:xfrm>
            <a:off x="225425" y="268287"/>
            <a:ext cx="8693150" cy="1158875"/>
          </a:xfrm>
          <a:prstGeom prst="rect">
            <a:avLst/>
          </a:prstGeom>
          <a:noFill/>
        </p:spPr>
      </p:pic>
      <p:pic>
        <p:nvPicPr>
          <p:cNvPr id="4099" name="Содержимое 3" descr="scale_1200.jpg"/>
          <p:cNvPicPr>
            <a:picLocks noChangeAspect="1" noGrp="1"/>
          </p:cNvPicPr>
          <p:nvPr>
            <p:ph type="obj"/>
          </p:nvPr>
        </p:nvPicPr>
        <p:blipFill>
          <a:blip r:embed="rId3"/>
          <a:srcRect l="0" t="0" r="0" b="0"/>
          <a:stretch/>
        </p:blipFill>
        <p:spPr bwMode="auto">
          <a:xfrm>
            <a:off x="760412" y="1357312"/>
            <a:ext cx="7669212" cy="47688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en-US">
                <a:solidFill>
                  <a:srgbClr val="FFFF00"/>
                </a:solidFill>
                <a:latin typeface="Comic Sans MS"/>
                <a:ea typeface="Times New Roman"/>
              </a:rPr>
              <a:t>Продолжить числовые ряды</a:t>
            </a:r>
            <a:endParaRPr/>
          </a:p>
        </p:txBody>
      </p:sp>
      <p:sp>
        <p:nvSpPr>
          <p:cNvPr id="31747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1285875" y="1600200"/>
            <a:ext cx="7400925" cy="4525962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-285750">
              <a:spcBef>
                <a:spcPts val="0"/>
              </a:spcBef>
              <a:buClr>
                <a:srgbClr val="000000"/>
              </a:buClr>
              <a:buFont typeface="Wingdings"/>
              <a:buChar char="Ø"/>
              <a:defRPr/>
            </a:pPr>
            <a:r>
              <a:rPr sz="2800">
                <a:latin typeface="Times New Roman"/>
                <a:ea typeface="Times New Roman"/>
              </a:rPr>
              <a:t>24, 21, 19, 18, 15, 13, …, …, 7.</a:t>
            </a:r>
            <a:endParaRPr/>
          </a:p>
          <a:p>
            <a:pPr marL="0" lvl="0" indent="-285750">
              <a:spcBef>
                <a:spcPts val="0"/>
              </a:spcBef>
              <a:buClr>
                <a:srgbClr val="000000"/>
              </a:buClr>
              <a:buFont typeface="Wingdings"/>
              <a:buChar char="Ø"/>
              <a:defRPr/>
            </a:pPr>
            <a:endParaRPr lang="en-US" sz="2800"/>
          </a:p>
          <a:p>
            <a:pPr marL="0" lvl="0" indent="-285750">
              <a:spcBef>
                <a:spcPts val="0"/>
              </a:spcBef>
              <a:buClr>
                <a:srgbClr val="000000"/>
              </a:buClr>
              <a:buFont typeface="Wingdings"/>
              <a:buChar char="Ø"/>
              <a:defRPr/>
            </a:pPr>
            <a:r>
              <a:rPr sz="2800">
                <a:latin typeface="Times New Roman"/>
                <a:ea typeface="Times New Roman"/>
              </a:rPr>
              <a:t>1, 4, 9, 16, …, …, 49, 64, 81, 100.</a:t>
            </a:r>
            <a:endParaRPr/>
          </a:p>
          <a:p>
            <a:pPr marL="0" lvl="0" indent="-285750">
              <a:spcBef>
                <a:spcPts val="0"/>
              </a:spcBef>
              <a:buClr>
                <a:srgbClr val="000000"/>
              </a:buClr>
              <a:buFont typeface="Wingdings"/>
              <a:buChar char="Ø"/>
              <a:defRPr/>
            </a:pPr>
            <a:endParaRPr lang="en-US" sz="2800"/>
          </a:p>
          <a:p>
            <a:pPr marL="0" lvl="0" indent="-285750">
              <a:spcBef>
                <a:spcPts val="0"/>
              </a:spcBef>
              <a:buClr>
                <a:srgbClr val="000000"/>
              </a:buClr>
              <a:buFont typeface="Wingdings"/>
              <a:buChar char="Ø"/>
              <a:defRPr/>
            </a:pPr>
            <a:r>
              <a:rPr sz="2800">
                <a:latin typeface="Times New Roman"/>
                <a:ea typeface="Times New Roman"/>
              </a:rPr>
              <a:t>16, 17, 15, 18, 14, 19, ….</a:t>
            </a:r>
            <a:endParaRPr/>
          </a:p>
          <a:p>
            <a:pPr marL="0" lvl="0" indent="-285750">
              <a:spcBef>
                <a:spcPts val="0"/>
              </a:spcBef>
              <a:buClr>
                <a:srgbClr val="000000"/>
              </a:buClr>
              <a:buFont typeface="Wingdings"/>
              <a:buChar char="Ø"/>
              <a:defRPr/>
            </a:pPr>
            <a:endParaRPr lang="en-US" sz="2800"/>
          </a:p>
          <a:p>
            <a:pPr marL="0" lvl="0" indent="-285750">
              <a:spcBef>
                <a:spcPts val="0"/>
              </a:spcBef>
              <a:buClr>
                <a:srgbClr val="000000"/>
              </a:buClr>
              <a:buFont typeface="Wingdings"/>
              <a:buChar char="Ø"/>
              <a:defRPr/>
            </a:pPr>
            <a:r>
              <a:rPr sz="2800">
                <a:latin typeface="Times New Roman"/>
                <a:ea typeface="Times New Roman"/>
              </a:rPr>
              <a:t>1, 3, 6, 8, 16, 18, …, …, 76, 78.</a:t>
            </a:r>
            <a:endParaRPr/>
          </a:p>
          <a:p>
            <a:pPr marL="0" lvl="0" indent="-285750">
              <a:spcBef>
                <a:spcPts val="0"/>
              </a:spcBef>
              <a:buClr>
                <a:srgbClr val="000000"/>
              </a:buClr>
              <a:buFont typeface="Wingdings"/>
              <a:buChar char="Ø"/>
              <a:defRPr/>
            </a:pPr>
            <a:endParaRPr lang="en-US" sz="2800"/>
          </a:p>
          <a:p>
            <a:pPr marL="0" lvl="0" indent="-285750">
              <a:spcBef>
                <a:spcPts val="0"/>
              </a:spcBef>
              <a:buClr>
                <a:srgbClr val="000000"/>
              </a:buClr>
              <a:buFont typeface="Wingdings"/>
              <a:buChar char="Ø"/>
              <a:defRPr/>
            </a:pPr>
            <a:r>
              <a:rPr sz="2800">
                <a:latin typeface="Times New Roman"/>
                <a:ea typeface="Times New Roman"/>
              </a:rPr>
              <a:t>24, 22, 19, 15, …, ….</a:t>
            </a:r>
            <a:endParaRPr/>
          </a:p>
          <a:p>
            <a:pPr marL="0" lvl="0" indent="-285750">
              <a:spcBef>
                <a:spcPts val="0"/>
              </a:spcBef>
              <a:buSzPct val="100000"/>
              <a:buFont typeface="Arial"/>
              <a:buChar char="•"/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439862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sz="4000" b="1" i="0" u="none">
                <a:solidFill>
                  <a:srgbClr val="FFFF00"/>
                </a:solidFill>
                <a:latin typeface="Comic Sans MS"/>
                <a:ea typeface="Times New Roman"/>
              </a:rPr>
              <a:t>Различные  формы  работы над задачей</a:t>
            </a:r>
            <a:endParaRPr/>
          </a:p>
        </p:txBody>
      </p:sp>
      <p:pic>
        <p:nvPicPr>
          <p:cNvPr id="32771" name="Содержимое 2"/>
          <p:cNvPicPr>
            <a:picLocks noChangeAspect="1" noGrp="1"/>
          </p:cNvPicPr>
          <p:nvPr>
            <p:ph type="obj"/>
          </p:nvPr>
        </p:nvPicPr>
        <p:blipFill>
          <a:blip r:embed="rId2"/>
          <a:stretch/>
        </p:blipFill>
        <p:spPr bwMode="auto">
          <a:xfrm>
            <a:off x="438149" y="1639887"/>
            <a:ext cx="8334375" cy="44926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500062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b="1" i="0" u="none">
                <a:solidFill>
                  <a:srgbClr val="FFFF00"/>
                </a:solidFill>
                <a:latin typeface="Comic Sans MS"/>
                <a:ea typeface="Times New Roman"/>
              </a:rPr>
              <a:t>ЛОГИЧЕСКИЕ ЗАДАЧИ</a:t>
            </a:r>
            <a:br>
              <a:rPr b="1" i="0" u="none">
                <a:solidFill>
                  <a:schemeClr val="lt1"/>
                </a:solidFill>
                <a:latin typeface="Times New Roman"/>
                <a:ea typeface="Times New Roman"/>
              </a:rPr>
            </a:br>
            <a:endParaRPr lang="en-US"/>
          </a:p>
        </p:txBody>
      </p:sp>
      <p:sp>
        <p:nvSpPr>
          <p:cNvPr id="33795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428750"/>
            <a:ext cx="8229600" cy="4697412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342900" lvl="0" indent="-342900" algn="ctr">
              <a:spcBef>
                <a:spcPts val="0"/>
              </a:spcBef>
              <a:buNone/>
              <a:defRPr/>
            </a:pPr>
            <a:r>
              <a:rPr sz="2400">
                <a:latin typeface="Times New Roman"/>
                <a:ea typeface="Times New Roman"/>
              </a:rPr>
              <a:t>Знайка, Незнайка и Пилюлькин живут в домах №14, 17, 19. </a:t>
            </a:r>
            <a:endParaRPr/>
          </a:p>
          <a:p>
            <a:pPr marL="342900" lvl="0" indent="-342900" algn="ctr">
              <a:spcBef>
                <a:spcPts val="0"/>
              </a:spcBef>
              <a:buNone/>
              <a:defRPr/>
            </a:pPr>
            <a:r>
              <a:rPr sz="2400">
                <a:latin typeface="Times New Roman"/>
                <a:ea typeface="Times New Roman"/>
              </a:rPr>
              <a:t>В каком доме живет каждый, если Знайка не живет в доме 19 и 17, а Незнайка не живет в доме 19 ?</a:t>
            </a:r>
            <a:endParaRPr/>
          </a:p>
          <a:p>
            <a:pPr marL="34290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endParaRPr/>
          </a:p>
        </p:txBody>
      </p:sp>
      <p:pic>
        <p:nvPicPr>
          <p:cNvPr id="33796" name="Рисунок 3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854075" y="2779712"/>
            <a:ext cx="7564437" cy="34131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642936"/>
            <a:ext cx="8229600" cy="1285875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lang="en-US" sz="3200" b="1" i="0" u="none">
                <a:solidFill>
                  <a:srgbClr val="FFFF00"/>
                </a:solidFill>
                <a:latin typeface="Comic Sans MS"/>
                <a:ea typeface="Times New Roman"/>
              </a:rPr>
              <a:t>РЕШЕНИЕ ПРИМЕРОВ С ЗАШИФРОВАННЫМИ ЧИСЛАМИ</a:t>
            </a:r>
            <a:br>
              <a:rPr lang="en-US" b="1" i="0" u="none">
                <a:solidFill>
                  <a:schemeClr val="lt1"/>
                </a:solidFill>
                <a:latin typeface="Times New Roman"/>
                <a:ea typeface="Times New Roman"/>
              </a:rPr>
            </a:br>
            <a:endParaRPr lang="en-US"/>
          </a:p>
        </p:txBody>
      </p:sp>
      <p:pic>
        <p:nvPicPr>
          <p:cNvPr id="34819" name="Picture 2"/>
          <p:cNvPicPr>
            <a:picLocks noChangeAspect="1" noGrp="1"/>
          </p:cNvPicPr>
          <p:nvPr>
            <p:ph type="obj"/>
          </p:nvPr>
        </p:nvPicPr>
        <p:blipFill>
          <a:blip r:embed="rId2"/>
          <a:srcRect l="0" t="0" r="0" b="0"/>
          <a:stretch/>
        </p:blipFill>
        <p:spPr bwMode="auto">
          <a:xfrm>
            <a:off x="2308225" y="1600200"/>
            <a:ext cx="4525962" cy="452596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35843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600200"/>
            <a:ext cx="8229600" cy="4525962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pPr>
              <a:defRPr/>
            </a:pPr>
            <a:endParaRPr sz="1400"/>
          </a:p>
        </p:txBody>
      </p:sp>
      <p:pic>
        <p:nvPicPr>
          <p:cNvPr id="35844" name="Picture 2" descr="D:\ЗАГРУЗКИ\5-10-1-nagljadnye-formy-predstavlenija-informacii_7.jpg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366712" y="428625"/>
            <a:ext cx="8329612" cy="578643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sz="3600">
                <a:solidFill>
                  <a:srgbClr val="FFFF00"/>
                </a:solidFill>
                <a:latin typeface="Comic Sans MS"/>
                <a:ea typeface="Times New Roman"/>
              </a:rPr>
              <a:t>Естественнонаучная грамотность</a:t>
            </a:r>
            <a:endParaRPr/>
          </a:p>
        </p:txBody>
      </p:sp>
      <p:sp>
        <p:nvSpPr>
          <p:cNvPr id="36867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285875"/>
            <a:ext cx="8229600" cy="4840287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-342900" algn="ctr">
              <a:spcBef>
                <a:spcPts val="0"/>
              </a:spcBef>
              <a:buNone/>
              <a:defRPr/>
            </a:pPr>
            <a:r>
              <a:rPr b="1" i="0" u="none">
                <a:latin typeface="Times New Roman"/>
                <a:ea typeface="Times New Roman"/>
              </a:rPr>
              <a:t>Это способность человека осваивать и использовать естественнонаучные знания для распознания и постановки вопросов, для освоения новых знаний, для объяснения естественнонаучных явлений и формулирования основанных на научных доказательствах выводов в связи с естественнонаучной</a:t>
            </a:r>
            <a:r>
              <a:rPr>
                <a:latin typeface="Times New Roman"/>
                <a:ea typeface="Times New Roman"/>
              </a:rPr>
              <a:t> </a:t>
            </a:r>
            <a:r>
              <a:rPr b="1" i="0" u="none">
                <a:latin typeface="Times New Roman"/>
                <a:ea typeface="Times New Roman"/>
              </a:rPr>
              <a:t>проблематикой </a:t>
            </a:r>
            <a:endParaRPr/>
          </a:p>
          <a:p>
            <a:pPr marL="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37891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600200"/>
            <a:ext cx="8229600" cy="4525962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pPr>
              <a:defRPr/>
            </a:pPr>
            <a:endParaRPr sz="1400"/>
          </a:p>
        </p:txBody>
      </p:sp>
      <p:pic>
        <p:nvPicPr>
          <p:cNvPr id="37892" name="Picture 2" descr="D:\ЗАГРУЗКИ\ae407936bf4020dded1927e5ddc9e1ab-800x.jpg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428625" y="357187"/>
            <a:ext cx="8286750" cy="621506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571500"/>
            <a:ext cx="8229600" cy="846137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b="1" i="0" u="none">
                <a:solidFill>
                  <a:srgbClr val="FFFF00"/>
                </a:solidFill>
                <a:latin typeface="Times New Roman"/>
                <a:ea typeface="Times New Roman"/>
              </a:rPr>
              <a:t>КАК УЗНАТЬ?</a:t>
            </a:r>
            <a:br>
              <a:rPr b="1" i="0" u="none">
                <a:solidFill>
                  <a:srgbClr val="FFFF00"/>
                </a:solidFill>
                <a:latin typeface="Times New Roman"/>
                <a:ea typeface="Times New Roman"/>
              </a:rPr>
            </a:br>
            <a:endParaRPr lang="en-US"/>
          </a:p>
        </p:txBody>
      </p:sp>
      <p:pic>
        <p:nvPicPr>
          <p:cNvPr id="38915" name="Рисунок 4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49212" y="974725"/>
            <a:ext cx="4291012" cy="2768600"/>
          </a:xfrm>
          <a:prstGeom prst="rect">
            <a:avLst/>
          </a:prstGeom>
          <a:noFill/>
        </p:spPr>
      </p:pic>
      <p:pic>
        <p:nvPicPr>
          <p:cNvPr id="38916" name="Picture 4" descr="https://xn------7cdhsdgvpzbpdbnvhvc2aee0lqb2f.xn--p1ai/wp-content/uploads/2019/05/%D0%A0%D0%B0%D0%B7%D0%BD%D0%BE%D0%BE%D0%B1%D1%80%D0%B0%D0%B7%D0%B8%D0%B5-%D0%B2%D0%B5%D1%89%D0%B5%D1%81%D1%82%D0%B21.jpg"/>
          <p:cNvPicPr>
            <a:picLocks noChangeAspect="1" noGrp="1"/>
          </p:cNvPicPr>
          <p:nvPr>
            <p:ph type="obj"/>
          </p:nvPr>
        </p:nvPicPr>
        <p:blipFill>
          <a:blip r:embed="rId3"/>
          <a:stretch/>
        </p:blipFill>
        <p:spPr bwMode="auto">
          <a:xfrm>
            <a:off x="3833812" y="1262062"/>
            <a:ext cx="5200650" cy="3870325"/>
          </a:xfrm>
          <a:prstGeom prst="rect">
            <a:avLst/>
          </a:prstGeom>
          <a:noFill/>
        </p:spPr>
      </p:pic>
      <p:pic>
        <p:nvPicPr>
          <p:cNvPr id="38917" name="Picture 8" descr="https://avatars.mds.yandex.net/get-zen_doc/1137439/pub_5d664dcf394b2a00afb8ab9b_5d665ce580879d00ac7cc051/scale_1200"/>
          <p:cNvPicPr>
            <a:picLocks noChangeAspect="1" noGrp="1"/>
          </p:cNvPicPr>
          <p:nvPr/>
        </p:nvPicPr>
        <p:blipFill>
          <a:blip r:embed="rId4"/>
          <a:stretch/>
        </p:blipFill>
        <p:spPr bwMode="auto">
          <a:xfrm>
            <a:off x="1116012" y="3475037"/>
            <a:ext cx="1822450" cy="1822450"/>
          </a:xfrm>
          <a:prstGeom prst="rect">
            <a:avLst/>
          </a:prstGeom>
          <a:noFill/>
        </p:spPr>
      </p:pic>
      <p:sp>
        <p:nvSpPr>
          <p:cNvPr id="38918" name="Прямоугольник 7"/>
          <p:cNvSpPr>
            <a:spLocks noChangeShapeType="1" noGrp="1"/>
          </p:cNvSpPr>
          <p:nvPr/>
        </p:nvSpPr>
        <p:spPr bwMode="auto">
          <a:xfrm>
            <a:off x="1285875" y="5072062"/>
            <a:ext cx="6072187" cy="1298574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 algn="r">
              <a:lnSpc>
                <a:spcPct val="90000"/>
              </a:lnSpc>
              <a:spcAft>
                <a:spcPts val="600"/>
              </a:spcAft>
              <a:defRPr/>
            </a:pPr>
            <a:r>
              <a:rPr sz="2800" b="1" i="0" u="none">
                <a:solidFill>
                  <a:srgbClr val="FFFF00"/>
                </a:solidFill>
                <a:latin typeface="Times New Roman"/>
                <a:ea typeface="Times New Roman"/>
              </a:rPr>
              <a:t>ПРАКТИЧЕСКАЯ РАБОТА </a:t>
            </a:r>
            <a:endParaRPr/>
          </a:p>
          <a:p>
            <a:pPr lvl="0" algn="r">
              <a:lnSpc>
                <a:spcPct val="90000"/>
              </a:lnSpc>
              <a:spcAft>
                <a:spcPts val="600"/>
              </a:spcAft>
              <a:defRPr/>
            </a:pPr>
            <a:r>
              <a:rPr sz="2000" b="1" i="0" u="none">
                <a:solidFill>
                  <a:srgbClr val="FFFF00"/>
                </a:solidFill>
                <a:latin typeface="Times New Roman"/>
                <a:ea typeface="Times New Roman"/>
              </a:rPr>
              <a:t>В КАКОМ ПРОДУКТЕ ЕСТЬ КРАХМАЛ?</a:t>
            </a:r>
            <a:endParaRPr/>
          </a:p>
          <a:p>
            <a:pPr lvl="0" algn="r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2800" b="1" i="0" u="none">
                <a:solidFill>
                  <a:srgbClr val="FFFF00"/>
                </a:solidFill>
                <a:latin typeface="Times New Roman"/>
                <a:ea typeface="Times New Roman"/>
              </a:rPr>
              <a:t>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642936"/>
            <a:ext cx="8229600" cy="85725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b="1" i="0" u="none">
                <a:solidFill>
                  <a:srgbClr val="FFFF00"/>
                </a:solidFill>
                <a:latin typeface="Times New Roman"/>
                <a:ea typeface="Times New Roman"/>
              </a:rPr>
              <a:t>ПОПРОБУЙ ОБЪЯСНИТЬ!</a:t>
            </a:r>
            <a:br>
              <a:rPr b="1" i="0" u="none">
                <a:latin typeface="Times New Roman"/>
                <a:ea typeface="Times New Roman"/>
              </a:rPr>
            </a:br>
            <a:endParaRPr lang="en-US"/>
          </a:p>
        </p:txBody>
      </p:sp>
      <p:pic>
        <p:nvPicPr>
          <p:cNvPr id="39939" name="Picture 2"/>
          <p:cNvPicPr>
            <a:picLocks noChangeAspect="1" noGrp="1"/>
          </p:cNvPicPr>
          <p:nvPr>
            <p:ph type="obj"/>
          </p:nvPr>
        </p:nvPicPr>
        <p:blipFill>
          <a:blip r:embed="rId2"/>
          <a:srcRect l="0" t="0" r="0" b="0"/>
          <a:stretch/>
        </p:blipFill>
        <p:spPr bwMode="auto">
          <a:xfrm>
            <a:off x="500062" y="1214437"/>
            <a:ext cx="4572000" cy="2043112"/>
          </a:xfrm>
          <a:prstGeom prst="rect">
            <a:avLst/>
          </a:prstGeom>
          <a:noFill/>
        </p:spPr>
      </p:pic>
      <p:sp>
        <p:nvSpPr>
          <p:cNvPr id="39940" name="TextBox 5"/>
          <p:cNvSpPr txBox="1">
            <a:spLocks noChangeShapeType="1" noGrp="1"/>
          </p:cNvSpPr>
          <p:nvPr/>
        </p:nvSpPr>
        <p:spPr bwMode="auto">
          <a:xfrm>
            <a:off x="5232400" y="1201737"/>
            <a:ext cx="3529012" cy="1477962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 algn="just">
              <a:defRPr/>
            </a:pPr>
            <a:r>
              <a:rPr>
                <a:solidFill>
                  <a:schemeClr val="lt1"/>
                </a:solidFill>
                <a:latin typeface="Times New Roman"/>
                <a:ea typeface="Times New Roman"/>
              </a:rPr>
              <a:t>Некоторые растения защищаются 1) острыми шипами; </a:t>
            </a:r>
            <a:endParaRPr/>
          </a:p>
          <a:p>
            <a:pPr lvl="0" algn="just">
              <a:defRPr/>
            </a:pPr>
            <a:r>
              <a:rPr>
                <a:solidFill>
                  <a:schemeClr val="lt1"/>
                </a:solidFill>
                <a:latin typeface="Times New Roman"/>
                <a:ea typeface="Times New Roman"/>
              </a:rPr>
              <a:t>2) жгучими волосками; </a:t>
            </a:r>
            <a:endParaRPr/>
          </a:p>
          <a:p>
            <a:pPr lvl="0" algn="just">
              <a:defRPr/>
            </a:pPr>
            <a:r>
              <a:rPr>
                <a:solidFill>
                  <a:schemeClr val="lt1"/>
                </a:solidFill>
                <a:latin typeface="Times New Roman"/>
                <a:ea typeface="Times New Roman"/>
              </a:rPr>
              <a:t>3) горьким вкусом. </a:t>
            </a:r>
            <a:endParaRPr/>
          </a:p>
          <a:p>
            <a:pPr lvl="0" algn="just">
              <a:defRPr/>
            </a:pPr>
            <a:r>
              <a:rPr>
                <a:solidFill>
                  <a:schemeClr val="lt1"/>
                </a:solidFill>
                <a:latin typeface="Times New Roman"/>
                <a:ea typeface="Times New Roman"/>
              </a:rPr>
              <a:t>Обозначь эти растения номерами</a:t>
            </a:r>
            <a:r>
              <a:rPr>
                <a:latin typeface="Times New Roman"/>
                <a:ea typeface="Times New Roman"/>
              </a:rPr>
              <a:t>.</a:t>
            </a:r>
            <a:endParaRPr/>
          </a:p>
        </p:txBody>
      </p:sp>
      <p:pic>
        <p:nvPicPr>
          <p:cNvPr id="39941" name="Picture 4"/>
          <p:cNvPicPr>
            <a:picLocks noChangeAspect="1" noGrp="1"/>
          </p:cNvPicPr>
          <p:nvPr/>
        </p:nvPicPr>
        <p:blipFill>
          <a:blip r:embed="rId3"/>
          <a:stretch/>
        </p:blipFill>
        <p:spPr bwMode="auto">
          <a:xfrm>
            <a:off x="4000500" y="3638550"/>
            <a:ext cx="4695825" cy="2303462"/>
          </a:xfrm>
          <a:prstGeom prst="rect">
            <a:avLst/>
          </a:prstGeom>
          <a:noFill/>
        </p:spPr>
      </p:pic>
      <p:sp>
        <p:nvSpPr>
          <p:cNvPr id="39942" name="TextBox 7"/>
          <p:cNvSpPr txBox="1">
            <a:spLocks noChangeShapeType="1" noGrp="1"/>
          </p:cNvSpPr>
          <p:nvPr/>
        </p:nvSpPr>
        <p:spPr bwMode="auto">
          <a:xfrm>
            <a:off x="785811" y="3786187"/>
            <a:ext cx="2857500" cy="1477962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 algn="r">
              <a:defRPr/>
            </a:pPr>
            <a:r>
              <a:rPr>
                <a:solidFill>
                  <a:schemeClr val="lt1"/>
                </a:solidFill>
                <a:latin typeface="Times New Roman"/>
                <a:ea typeface="Times New Roman"/>
              </a:rPr>
              <a:t>А как защищаются животные?</a:t>
            </a:r>
            <a:endParaRPr/>
          </a:p>
          <a:p>
            <a:pPr lvl="0" algn="r">
              <a:defRPr/>
            </a:pPr>
            <a:r>
              <a:rPr>
                <a:solidFill>
                  <a:schemeClr val="lt1"/>
                </a:solidFill>
                <a:latin typeface="Times New Roman"/>
                <a:ea typeface="Times New Roman"/>
              </a:rPr>
              <a:t>Рассмотри рисунки и попробуй объяснить, кто как защищается.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40963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600200"/>
            <a:ext cx="8229600" cy="4525962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pPr>
              <a:defRPr/>
            </a:pPr>
            <a:endParaRPr sz="1400"/>
          </a:p>
        </p:txBody>
      </p:sp>
      <p:pic>
        <p:nvPicPr>
          <p:cNvPr id="40964" name="Picture 2" descr="D:\ЗАГРУЗКИ\f2d58162-811d-4f4e-88a4-a7ca9b4e537e.jpeg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323850" y="333375"/>
            <a:ext cx="8496300" cy="61912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122" name="Заголовок 1"/>
          <p:cNvPicPr>
            <a:picLocks noChangeAspect="1" noGrp="1"/>
          </p:cNvPicPr>
          <p:nvPr>
            <p:ph type="title"/>
          </p:nvPr>
        </p:nvPicPr>
        <p:blipFill>
          <a:blip r:embed="rId2"/>
          <a:stretch/>
        </p:blipFill>
        <p:spPr bwMode="auto">
          <a:xfrm>
            <a:off x="438149" y="171450"/>
            <a:ext cx="8267700" cy="2047875"/>
          </a:xfrm>
          <a:prstGeom prst="rect">
            <a:avLst/>
          </a:prstGeom>
          <a:noFill/>
        </p:spPr>
      </p:pic>
      <p:sp>
        <p:nvSpPr>
          <p:cNvPr id="5123" name="Содержимое 4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600200"/>
            <a:ext cx="8229600" cy="4525962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342900" lvl="0" indent="342900">
              <a:spcBef>
                <a:spcPts val="0"/>
              </a:spcBef>
              <a:buNone/>
              <a:defRPr/>
            </a:pPr>
            <a:r>
              <a:rPr sz="2200" b="1" i="0" u="none"/>
              <a:t>Человек должен быть функционально грамотным.</a:t>
            </a:r>
            <a:endParaRPr/>
          </a:p>
          <a:p>
            <a:pPr marL="342900" lvl="0" indent="342900">
              <a:spcBef>
                <a:spcPts val="0"/>
              </a:spcBef>
              <a:buNone/>
              <a:defRPr/>
            </a:pPr>
            <a:r>
              <a:rPr sz="2200"/>
              <a:t>Функциональная грамотность есть определенный уровень знаний, умений и навыков, обеспечивающих нормальное функционирование личности в системе социальных отношений</a:t>
            </a:r>
            <a:r>
              <a:rPr sz="2200" b="1" i="0" u="none"/>
              <a:t>. т.е. ее смысл состоит в приближении образовательной деятельности к жизни</a:t>
            </a:r>
            <a:r>
              <a:rPr sz="2200"/>
              <a:t>. Сущность функциональной грамотности состоит в способности личности самостоятельно осуществлять учебную деятельность и применять приобретенные знания, умения и навыки для решения жизненных задач в различных сферах человеческой деятельности, общения и социальных отношений.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642936"/>
            <a:ext cx="8229600" cy="7747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b="1" i="0" u="none">
                <a:solidFill>
                  <a:srgbClr val="FFFF00"/>
                </a:solidFill>
                <a:latin typeface="Comic Sans MS"/>
                <a:ea typeface="Times New Roman"/>
              </a:rPr>
              <a:t>Финансовая грамотность</a:t>
            </a:r>
            <a:br>
              <a:rPr b="1" i="0" u="none">
                <a:solidFill>
                  <a:srgbClr val="C00000"/>
                </a:solidFill>
                <a:latin typeface="Times New Roman"/>
                <a:ea typeface="Times New Roman"/>
              </a:rPr>
            </a:br>
            <a:endParaRPr lang="en-US"/>
          </a:p>
        </p:txBody>
      </p:sp>
      <p:sp>
        <p:nvSpPr>
          <p:cNvPr id="41987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143000"/>
            <a:ext cx="8229600" cy="4983162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-342900">
              <a:spcBef>
                <a:spcPts val="0"/>
              </a:spcBef>
              <a:buNone/>
              <a:defRPr/>
            </a:pPr>
            <a:r>
              <a:rPr sz="2000">
                <a:latin typeface="Times New Roman"/>
                <a:ea typeface="Times New Roman"/>
              </a:rPr>
              <a:t>Грамотность в области финансовых инструментов подразумевает, что школьники знакомятся с базовыми понятиями и учатся принимать решения для улучшения собственного благополучия.</a:t>
            </a:r>
            <a:endParaRPr/>
          </a:p>
          <a:p>
            <a:pPr marL="0" lvl="0" indent="-342900">
              <a:spcBef>
                <a:spcPts val="0"/>
              </a:spcBef>
              <a:buNone/>
              <a:defRPr/>
            </a:pPr>
            <a:r>
              <a:rPr sz="2000">
                <a:latin typeface="Times New Roman"/>
                <a:ea typeface="Times New Roman"/>
              </a:rPr>
              <a:t>Для того чтобы освоить этот вид грамотности, педагоги моделируют для учеников ситуации с банковскими продуктами, денежными операциями, другими инструментами финансового рынка.</a:t>
            </a:r>
            <a:endParaRPr/>
          </a:p>
          <a:p>
            <a:pPr marL="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endParaRPr/>
          </a:p>
        </p:txBody>
      </p:sp>
      <p:pic>
        <p:nvPicPr>
          <p:cNvPr id="41988" name="object 4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928686" y="3071812"/>
            <a:ext cx="7286625" cy="364331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939925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sz="3200" b="1" i="0" u="none">
                <a:solidFill>
                  <a:srgbClr val="FFFF00"/>
                </a:solidFill>
                <a:latin typeface="Comic Sans MS"/>
                <a:ea typeface="Times New Roman"/>
              </a:rPr>
              <a:t>Акцент на конкретные повседневные ситуации решения личных и семейных финансовых вопросов </a:t>
            </a:r>
            <a:endParaRPr/>
          </a:p>
        </p:txBody>
      </p:sp>
      <p:sp>
        <p:nvSpPr>
          <p:cNvPr id="43011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2000250"/>
            <a:ext cx="8229600" cy="4125912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34290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 sz="2000">
                <a:latin typeface="Times New Roman"/>
                <a:ea typeface="Times New Roman"/>
              </a:rPr>
              <a:t>Выработка целесообразных моделей поведения в  разнообразных жизненных ситуациях, связанных с  финансами</a:t>
            </a:r>
            <a:endParaRPr/>
          </a:p>
          <a:p>
            <a:pPr marL="34290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 sz="2000">
                <a:latin typeface="Times New Roman"/>
                <a:ea typeface="Times New Roman"/>
              </a:rPr>
              <a:t>Формирование представлений о возможных  альтернативных решениях личных и семейных  финансовых проблем</a:t>
            </a:r>
            <a:endParaRPr/>
          </a:p>
          <a:p>
            <a:pPr marL="34290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 sz="2000">
                <a:latin typeface="Times New Roman"/>
                <a:ea typeface="Times New Roman"/>
              </a:rPr>
              <a:t>Развитие умения предвидеть позитивные и негативные</a:t>
            </a:r>
            <a:endParaRPr/>
          </a:p>
          <a:p>
            <a:pPr marL="34290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 sz="2000">
                <a:latin typeface="Times New Roman"/>
                <a:ea typeface="Times New Roman"/>
              </a:rPr>
              <a:t>последствия выбранного решения</a:t>
            </a:r>
            <a:endParaRPr/>
          </a:p>
        </p:txBody>
      </p:sp>
      <p:pic>
        <p:nvPicPr>
          <p:cNvPr id="43012" name="object 10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3071812" y="4214812"/>
            <a:ext cx="3455987" cy="240506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>
                <a:solidFill>
                  <a:srgbClr val="FFFF00"/>
                </a:solidFill>
                <a:latin typeface="Comic Sans MS"/>
              </a:rPr>
              <a:t>Приём «Шаг за шагом»</a:t>
            </a:r>
            <a:endParaRPr/>
          </a:p>
        </p:txBody>
      </p:sp>
      <p:sp>
        <p:nvSpPr>
          <p:cNvPr id="44035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214437"/>
            <a:ext cx="8258175" cy="1357312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8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4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0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8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8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-342900">
              <a:spcBef>
                <a:spcPts val="0"/>
              </a:spcBef>
              <a:buNone/>
              <a:defRPr/>
            </a:pPr>
            <a:r>
              <a:rPr sz="2400"/>
              <a:t>Приём интерактивного обучения.</a:t>
            </a:r>
            <a:endParaRPr/>
          </a:p>
          <a:p>
            <a:pPr marL="0" lvl="0" indent="-342900">
              <a:spcBef>
                <a:spcPts val="0"/>
              </a:spcBef>
              <a:buNone/>
              <a:defRPr/>
            </a:pPr>
            <a:r>
              <a:rPr sz="2400"/>
              <a:t>Используется для активизации полученных ранее знаний</a:t>
            </a:r>
            <a:endParaRPr/>
          </a:p>
          <a:p>
            <a:pPr marL="0" lvl="0" indent="-342900">
              <a:spcBef>
                <a:spcPts val="0"/>
              </a:spcBef>
              <a:buNone/>
              <a:defRPr/>
            </a:pPr>
            <a:r>
              <a:rPr sz="2400"/>
              <a:t>Ученики, шагая к доске, на каждый шаг называют термин, понятие, явление и т.д. из ранее изученного материала</a:t>
            </a:r>
            <a:endParaRPr/>
          </a:p>
          <a:p>
            <a:pPr marL="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endParaRPr/>
          </a:p>
        </p:txBody>
      </p:sp>
      <p:pic>
        <p:nvPicPr>
          <p:cNvPr id="44036" name="8880458697311 (1).mp4"/>
          <p:cNvPicPr>
            <a:picLocks noChangeAspect="1" noGrp="1"/>
          </p:cNvPicPr>
          <p:nvPr>
            <p:ph type="obj"/>
            <a:videoFile r:link="rId4"/>
          </p:nvPr>
        </p:nvPicPr>
        <p:blipFill>
          <a:blip r:embed="rId2"/>
          <a:srcRect l="0" t="0" r="0" b="0"/>
          <a:stretch/>
        </p:blipFill>
        <p:spPr bwMode="auto">
          <a:xfrm>
            <a:off x="500062" y="2786062"/>
            <a:ext cx="3571875" cy="3786187"/>
          </a:xfrm>
          <a:prstGeom prst="rect">
            <a:avLst/>
          </a:prstGeom>
        </p:spPr>
      </p:pic>
      <p:pic>
        <p:nvPicPr>
          <p:cNvPr id="44037" name="8880469183071 (1).mp4"/>
          <p:cNvPicPr>
            <a:picLocks noChangeAspect="1" noGrp="1"/>
          </p:cNvPicPr>
          <p:nvPr>
            <a:videoFile r:link="rId7"/>
          </p:nvPr>
        </p:nvPicPr>
        <p:blipFill>
          <a:blip r:embed="rId5"/>
          <a:stretch/>
        </p:blipFill>
        <p:spPr bwMode="auto">
          <a:xfrm>
            <a:off x="5000625" y="2786062"/>
            <a:ext cx="3619500" cy="3857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40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403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40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4037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b="1" i="0" u="none">
                <a:solidFill>
                  <a:srgbClr val="FFFF00"/>
                </a:solidFill>
                <a:latin typeface="Comic Sans MS"/>
                <a:ea typeface="Times New Roman"/>
              </a:rPr>
              <a:t>Компьютерная грамотность</a:t>
            </a:r>
            <a:endParaRPr/>
          </a:p>
        </p:txBody>
      </p:sp>
      <p:sp>
        <p:nvSpPr>
          <p:cNvPr id="45059" name="Содержимое 3"/>
          <p:cNvSpPr>
            <a:spLocks noChangeShapeType="1" noGrp="1"/>
          </p:cNvSpPr>
          <p:nvPr>
            <p:ph type="obj"/>
          </p:nvPr>
        </p:nvSpPr>
        <p:spPr bwMode="auto">
          <a:xfrm>
            <a:off x="4000500" y="1357312"/>
            <a:ext cx="4686300" cy="476885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8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4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0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18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18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-342900">
              <a:spcBef>
                <a:spcPts val="0"/>
              </a:spcBef>
              <a:buNone/>
              <a:defRPr/>
            </a:pPr>
            <a:r>
              <a:rPr sz="1800">
                <a:latin typeface="Times New Roman"/>
                <a:ea typeface="Times New Roman"/>
              </a:rPr>
              <a:t>Компонент, связанный с компьютерной грамотностью и безопасностью школьников, выходит в последние годы на одно из первых мест. Навык взаимодействия с электронными сервисами требуется уже в начальной школе.</a:t>
            </a:r>
            <a:endParaRPr/>
          </a:p>
          <a:p>
            <a:pPr marL="0" lvl="0" indent="-342900">
              <a:spcBef>
                <a:spcPts val="0"/>
              </a:spcBef>
              <a:buNone/>
              <a:defRPr/>
            </a:pPr>
            <a:r>
              <a:rPr sz="1800">
                <a:latin typeface="Times New Roman"/>
                <a:ea typeface="Times New Roman"/>
              </a:rPr>
              <a:t>Компьютерная грамотность заключается в умениях:</a:t>
            </a:r>
            <a:endParaRPr/>
          </a:p>
          <a:p>
            <a:pPr marL="0" lvl="0" indent="-342900">
              <a:spcBef>
                <a:spcPts val="0"/>
              </a:spcBef>
              <a:buNone/>
              <a:defRPr/>
            </a:pPr>
            <a:r>
              <a:rPr sz="1800">
                <a:latin typeface="Times New Roman"/>
                <a:ea typeface="Times New Roman"/>
              </a:rPr>
              <a:t>- работать с информацией в интернете, искать и анализировать данные, сегментировать их по степени достоверности. </a:t>
            </a:r>
            <a:endParaRPr/>
          </a:p>
          <a:p>
            <a:pPr marL="0" lvl="0" indent="-342900">
              <a:spcBef>
                <a:spcPts val="0"/>
              </a:spcBef>
              <a:buNone/>
              <a:defRPr/>
            </a:pPr>
            <a:r>
              <a:rPr sz="1800">
                <a:latin typeface="Times New Roman"/>
                <a:ea typeface="Times New Roman"/>
              </a:rPr>
              <a:t>- пользоваться электронными сервисами: почтой, облачными хранилищами, базовыми программами;</a:t>
            </a:r>
            <a:endParaRPr/>
          </a:p>
          <a:p>
            <a:pPr marL="0" lvl="0" indent="-342900">
              <a:spcBef>
                <a:spcPts val="0"/>
              </a:spcBef>
              <a:buNone/>
              <a:defRPr/>
            </a:pPr>
            <a:r>
              <a:rPr sz="1800">
                <a:latin typeface="Times New Roman"/>
                <a:ea typeface="Times New Roman"/>
              </a:rPr>
              <a:t>- знать правила безопасности и защиты личной информации, управлять личными аккаунтами в соцсетях. </a:t>
            </a:r>
            <a:endParaRPr/>
          </a:p>
          <a:p>
            <a:pPr marL="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endParaRPr/>
          </a:p>
        </p:txBody>
      </p:sp>
      <p:pic>
        <p:nvPicPr>
          <p:cNvPr id="45060" name="Picture 2" descr="https://fb.ru/media/i/2/7/0/3/8/9/7/i/2703897.jpg"/>
          <p:cNvPicPr>
            <a:picLocks noChangeAspect="1" noGrp="1"/>
          </p:cNvPicPr>
          <p:nvPr>
            <p:ph type="obj"/>
          </p:nvPr>
        </p:nvPicPr>
        <p:blipFill>
          <a:blip r:embed="rId2"/>
          <a:srcRect l="0" t="0" r="0" b="0"/>
          <a:stretch/>
        </p:blipFill>
        <p:spPr bwMode="auto">
          <a:xfrm>
            <a:off x="571500" y="1785937"/>
            <a:ext cx="3373437" cy="337343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pic>
        <p:nvPicPr>
          <p:cNvPr id="46083" name="Содержимое 3" descr="Слайд4.jpg"/>
          <p:cNvPicPr>
            <a:picLocks noChangeAspect="1" noGrp="1"/>
          </p:cNvPicPr>
          <p:nvPr>
            <p:ph type="obj"/>
          </p:nvPr>
        </p:nvPicPr>
        <p:blipFill>
          <a:blip r:embed="rId2"/>
          <a:srcRect l="0" t="0" r="0" b="0"/>
          <a:stretch/>
        </p:blipFill>
        <p:spPr bwMode="auto">
          <a:xfrm>
            <a:off x="428625" y="428625"/>
            <a:ext cx="8286750" cy="607218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pic>
        <p:nvPicPr>
          <p:cNvPr id="47107" name="Содержимое 3" descr="e4713c982de848d961e12736f454176142.jpg"/>
          <p:cNvPicPr>
            <a:picLocks noChangeAspect="1" noGrp="1"/>
          </p:cNvPicPr>
          <p:nvPr>
            <p:ph type="obj"/>
          </p:nvPr>
        </p:nvPicPr>
        <p:blipFill>
          <a:blip r:embed="rId2"/>
          <a:srcRect l="0" t="0" r="0" b="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b="1" i="0" u="none">
                <a:solidFill>
                  <a:srgbClr val="FFFF00"/>
                </a:solidFill>
                <a:latin typeface="Comic Sans MS"/>
                <a:ea typeface="Times New Roman"/>
              </a:rPr>
              <a:t>Внеурочная деятельность</a:t>
            </a:r>
            <a:endParaRPr/>
          </a:p>
        </p:txBody>
      </p:sp>
      <p:sp>
        <p:nvSpPr>
          <p:cNvPr id="48131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600200"/>
            <a:ext cx="4686300" cy="4525962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34290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 sz="2800">
                <a:latin typeface="Times New Roman"/>
                <a:ea typeface="Times New Roman"/>
              </a:rPr>
              <a:t>Тренажёр полностью соответствует новому ФГОС НОО и предназначен ученикам 1-4 классов и их родителям, а также учителям начальных классов для организации внеурочной деятельности.</a:t>
            </a:r>
            <a:endParaRPr/>
          </a:p>
        </p:txBody>
      </p:sp>
      <p:pic>
        <p:nvPicPr>
          <p:cNvPr id="48132" name="Picture 2" descr="C:\Users\ДСК\Pictures\2022-10-26\003.jpg"/>
          <p:cNvPicPr>
            <a:picLocks noChangeAspect="1" noGrp="1"/>
          </p:cNvPicPr>
          <p:nvPr/>
        </p:nvPicPr>
        <p:blipFill>
          <a:blip r:embed="rId2"/>
          <a:stretch/>
        </p:blipFill>
        <p:spPr bwMode="auto">
          <a:xfrm>
            <a:off x="5429250" y="1500187"/>
            <a:ext cx="2965450" cy="43370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500062"/>
            <a:ext cx="8229600" cy="28575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sz="2800" b="1" i="0" u="none">
                <a:solidFill>
                  <a:srgbClr val="FFFF00"/>
                </a:solidFill>
              </a:rPr>
              <a:t>Современная школа – это частица жизни, где ученик готовится не только к будущему, но и воспитывается жизнью, он учится решать любые проблемы, учится превращать информацию в знания, а знания применять на практике.</a:t>
            </a:r>
            <a:br>
              <a:rPr/>
            </a:br>
            <a:endParaRPr lang="en-US"/>
          </a:p>
        </p:txBody>
      </p:sp>
      <p:pic>
        <p:nvPicPr>
          <p:cNvPr id="49155" name="Рисунок 3" descr="https://upload2.schoolrm.ru/iblock/943/9436f7ac345afc85b7f8e1a8abe0d5b7/img1.jpg"/>
          <p:cNvPicPr>
            <a:picLocks noChangeAspect="1" noGrp="1"/>
          </p:cNvPicPr>
          <p:nvPr/>
        </p:nvPicPr>
        <p:blipFill>
          <a:blip r:embed="rId2"/>
          <a:srcRect l="29868" t="57975" r="33651" b="6888"/>
          <a:stretch/>
        </p:blipFill>
        <p:spPr bwMode="auto">
          <a:xfrm>
            <a:off x="2286000" y="2786062"/>
            <a:ext cx="4357687" cy="31432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pic>
        <p:nvPicPr>
          <p:cNvPr id="50179" name="Содержимое 3"/>
          <p:cNvPicPr>
            <a:picLocks noChangeAspect="1" noGrp="1"/>
          </p:cNvPicPr>
          <p:nvPr>
            <p:ph type="obj"/>
          </p:nvPr>
        </p:nvPicPr>
        <p:blipFill>
          <a:blip r:embed="rId2"/>
          <a:srcRect l="0" t="0" r="0" b="0"/>
          <a:stretch/>
        </p:blipFill>
        <p:spPr bwMode="auto">
          <a:xfrm>
            <a:off x="373062" y="428625"/>
            <a:ext cx="8342312" cy="61436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pic>
        <p:nvPicPr>
          <p:cNvPr id="6147" name="Содержимое 3" descr="1.jpg"/>
          <p:cNvPicPr>
            <a:picLocks noChangeAspect="1" noGrp="1"/>
          </p:cNvPicPr>
          <p:nvPr>
            <p:ph type="obj"/>
          </p:nvPr>
        </p:nvPicPr>
        <p:blipFill>
          <a:blip r:embed="rId2"/>
          <a:srcRect l="0" t="0" r="0" b="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143000"/>
          </a:xfrm>
          <a:prstGeom prst="rect">
            <a:avLst/>
          </a:prstGeom>
        </p:spPr>
        <p:txBody>
          <a:bodyPr lIns="91440" tIns="45720" rIns="91440" bIns="45720" anchor="ctr" anchorCtr="0"/>
          <a:lstStyle/>
          <a:p>
            <a:pPr>
              <a:defRPr/>
            </a:pPr>
            <a:endParaRPr sz="1400"/>
          </a:p>
        </p:txBody>
      </p:sp>
      <p:pic>
        <p:nvPicPr>
          <p:cNvPr id="7171" name="Содержимое 3" descr="f2d6b87316678a528ce517f1e198d223fc.jpg"/>
          <p:cNvPicPr>
            <a:picLocks noChangeAspect="1" noGrp="1"/>
          </p:cNvPicPr>
          <p:nvPr>
            <p:ph type="obj"/>
          </p:nvPr>
        </p:nvPicPr>
        <p:blipFill>
          <a:blip r:embed="rId2"/>
          <a:srcRect l="0" t="0" r="0" b="0"/>
          <a:stretch/>
        </p:blipFill>
        <p:spPr bwMode="auto">
          <a:xfrm>
            <a:off x="0" y="7937"/>
            <a:ext cx="9118600" cy="685006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439862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sz="4000" b="1" i="0" u="none">
                <a:solidFill>
                  <a:srgbClr val="FFFF00"/>
                </a:solidFill>
                <a:latin typeface="Comic Sans MS"/>
              </a:rPr>
              <a:t>Основные виды функциональной грамотности</a:t>
            </a:r>
            <a:endParaRPr/>
          </a:p>
        </p:txBody>
      </p:sp>
      <p:sp>
        <p:nvSpPr>
          <p:cNvPr id="8195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857375"/>
            <a:ext cx="8229600" cy="4268787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34290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 sz="2800" b="1" i="0" u="none"/>
              <a:t>Коммуникативная</a:t>
            </a:r>
            <a:r>
              <a:rPr sz="2800"/>
              <a:t> грамотность, предполагающая свободное владение всеми видами речевой деятельности; способность адекватно понимать чужую устную и письменную речь; самостоятельно выражать свои мысли в устной и письменной речи, а также компьютерной, которая совмещает признаки устной и письменной форм речи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511300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sz="4000" b="1" i="0" u="none">
                <a:solidFill>
                  <a:srgbClr val="FFFF00"/>
                </a:solidFill>
                <a:latin typeface="Comic Sans MS"/>
              </a:rPr>
              <a:t>Основные виды функциональной грамотности</a:t>
            </a:r>
            <a:endParaRPr/>
          </a:p>
        </p:txBody>
      </p:sp>
      <p:sp>
        <p:nvSpPr>
          <p:cNvPr id="9219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857375"/>
            <a:ext cx="8229600" cy="4268787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34290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 b="1" i="0" u="none"/>
              <a:t>Информационная</a:t>
            </a:r>
            <a:r>
              <a:rPr/>
              <a:t> грамотность - умение осуществлять поиск информации в учебниках и в справочной литературе, извлекать информацию из Интернета, а также из других различных источников, перерабатывать и систематизировать информацию и представлять ее разными способами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ChangeShapeType="1" noGrp="1"/>
          </p:cNvSpPr>
          <p:nvPr>
            <p:ph type="title"/>
          </p:nvPr>
        </p:nvSpPr>
        <p:spPr bwMode="auto">
          <a:xfrm>
            <a:off x="457200" y="274637"/>
            <a:ext cx="8229600" cy="1439862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1pPr>
            <a:lvl2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2pPr>
            <a:lvl3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3pPr>
            <a:lvl4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4pPr>
            <a:lvl5pPr mar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0" lvl="0" indent="0">
              <a:spcBef>
                <a:spcPts val="0"/>
              </a:spcBef>
              <a:buNone/>
              <a:defRPr/>
            </a:pPr>
            <a:r>
              <a:rPr sz="4000" b="1" i="0" u="none">
                <a:solidFill>
                  <a:srgbClr val="FFFF00"/>
                </a:solidFill>
                <a:latin typeface="Comic Sans MS"/>
              </a:rPr>
              <a:t>Основные виды функциональной грам</a:t>
            </a:r>
            <a:r>
              <a:rPr b="1" i="0" u="none">
                <a:solidFill>
                  <a:srgbClr val="FFFF00"/>
                </a:solidFill>
              </a:rPr>
              <a:t>отности</a:t>
            </a:r>
            <a:endParaRPr/>
          </a:p>
        </p:txBody>
      </p:sp>
      <p:sp>
        <p:nvSpPr>
          <p:cNvPr id="10243" name="Содержимое 2"/>
          <p:cNvSpPr>
            <a:spLocks noChangeShapeType="1" noGrp="1"/>
          </p:cNvSpPr>
          <p:nvPr>
            <p:ph type="obj"/>
          </p:nvPr>
        </p:nvSpPr>
        <p:spPr bwMode="auto">
          <a:xfrm>
            <a:off x="457200" y="1928812"/>
            <a:ext cx="8229600" cy="419735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3200" b="0" i="0">
                <a:solidFill>
                  <a:schemeClr val="dk1"/>
                </a:solidFill>
                <a:latin typeface="Calibri"/>
              </a:defRPr>
            </a:lvl1pPr>
            <a:lvl2pPr marL="742950" indent="4572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800" b="0" i="0">
                <a:solidFill>
                  <a:schemeClr val="dk1"/>
                </a:solidFill>
                <a:latin typeface="Calibri"/>
              </a:defRPr>
            </a:lvl2pPr>
            <a:lvl3pPr marL="1143000" indent="9144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sz="2400" b="0" i="0">
                <a:solidFill>
                  <a:schemeClr val="dk1"/>
                </a:solidFill>
                <a:latin typeface="Calibri"/>
              </a:defRPr>
            </a:lvl3pPr>
            <a:lvl4pPr marL="1600200" indent="1371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sz="2000" b="0" i="0">
                <a:solidFill>
                  <a:schemeClr val="dk1"/>
                </a:solidFill>
                <a:latin typeface="Calibri"/>
              </a:defRPr>
            </a:lvl4pPr>
            <a:lvl5pPr marL="2057400" indent="18288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»"/>
              <a:defRPr sz="2000" b="0" i="0">
                <a:solidFill>
                  <a:schemeClr val="dk1"/>
                </a:solidFill>
                <a:latin typeface="Calibri"/>
              </a:defRPr>
            </a:lvl5pPr>
          </a:lstStyle>
          <a:p>
            <a:pPr marL="342900" lvl="0" indent="-342900">
              <a:spcBef>
                <a:spcPts val="0"/>
              </a:spcBef>
              <a:buSzPct val="100000"/>
              <a:buFont typeface="Arial"/>
              <a:buChar char="•"/>
              <a:defRPr/>
            </a:pPr>
            <a:r>
              <a:rPr sz="2800" b="1" i="0" u="none"/>
              <a:t>Деятельностная грамотность</a:t>
            </a:r>
            <a:r>
              <a:rPr sz="2800"/>
              <a:t> - это проявление организационных умений (регулятивные УУД) и навыков, а именно способности ставить и словесно формулировать цель деятельности, планировать и при необходимости изменять ее, словесно аргументируя эти изменения, осуществлять самоконтроль, самооценку, самокоррекцию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Р7-Офис/2024.4.2.721</Application>
  <DocSecurity>0</DocSecurity>
  <PresentationFormat/>
  <Paragraphs>0</Paragraphs>
  <Slides>48</Slides>
  <Notes>48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Елена</dc:creator>
  <cp:keywords/>
  <dc:description/>
  <dc:identifier/>
  <dc:language/>
  <cp:lastModifiedBy>user</cp:lastModifiedBy>
  <cp:revision>94</cp:revision>
  <dcterms:created xsi:type="dcterms:W3CDTF">2011-07-02T15:48:00Z</dcterms:created>
  <dcterms:modified xsi:type="dcterms:W3CDTF">2025-10-28T07:10:46Z</dcterms:modified>
  <cp:category/>
  <cp:contentStatus/>
  <cp:version/>
</cp:coreProperties>
</file>