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8" r:id="rId3"/>
    <p:sldId id="259" r:id="rId4"/>
    <p:sldId id="260" r:id="rId5"/>
    <p:sldId id="261" r:id="rId6"/>
    <p:sldId id="267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>
        <p:scale>
          <a:sx n="121" d="100"/>
          <a:sy n="121" d="100"/>
        </p:scale>
        <p:origin x="-4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3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28.wmf"/><Relationship Id="rId1" Type="http://schemas.openxmlformats.org/officeDocument/2006/relationships/image" Target="../media/image30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28.wmf"/><Relationship Id="rId1" Type="http://schemas.openxmlformats.org/officeDocument/2006/relationships/image" Target="../media/image34.wmf"/><Relationship Id="rId4" Type="http://schemas.openxmlformats.org/officeDocument/2006/relationships/image" Target="../media/image36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oleObject" Target="../embeddings/oleObject5.bin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1.pn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1.bin"/><Relationship Id="rId14" Type="http://schemas.openxmlformats.org/officeDocument/2006/relationships/oleObject" Target="../embeddings/oleObject6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84D1092-D154-4013-A28C-32697B792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площадей фигур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F6A5F44-9B35-40BA-AA06-E6182B9187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006" y="676357"/>
            <a:ext cx="1931794" cy="16969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ED93B5A-9022-4B48-8FA0-24D8676FEA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7612" y="676356"/>
            <a:ext cx="1808038" cy="165217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4EA64BC-3625-4B3F-A937-7E47CBA0DA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2564" y="695753"/>
            <a:ext cx="2056221" cy="17483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EBE9857-C6A7-4B79-9767-3562C9F2C8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1109" y="3436385"/>
            <a:ext cx="1800200" cy="157376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4083EF12-C7A9-45BD-8712-014F153CF0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4687" y="3429000"/>
            <a:ext cx="2107286" cy="156637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30757D3-9C98-42A0-B3E4-074A008F34F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8375" y="3478912"/>
            <a:ext cx="1982891" cy="1531233"/>
          </a:xfrm>
          <a:prstGeom prst="rect">
            <a:avLst/>
          </a:prstGeom>
        </p:spPr>
      </p:pic>
      <p:graphicFrame>
        <p:nvGraphicFramePr>
          <p:cNvPr id="15" name="Объект 14">
            <a:extLst>
              <a:ext uri="{FF2B5EF4-FFF2-40B4-BE49-F238E27FC236}">
                <a16:creationId xmlns="" xmlns:a16="http://schemas.microsoft.com/office/drawing/2014/main" id="{0E7691E9-E948-4E87-AF02-CC4D5BD77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015864"/>
              </p:ext>
            </p:extLst>
          </p:nvPr>
        </p:nvGraphicFramePr>
        <p:xfrm>
          <a:off x="1089761" y="2329770"/>
          <a:ext cx="1487488" cy="841375"/>
        </p:xfrm>
        <a:graphic>
          <a:graphicData uri="http://schemas.openxmlformats.org/presentationml/2006/ole">
            <p:oleObj spid="_x0000_s1079" name="Формула" r:id="rId9" imgW="850680" imgH="482400" progId="Equation.3">
              <p:embed/>
            </p:oleObj>
          </a:graphicData>
        </a:graphic>
      </p:graphicFrame>
      <p:graphicFrame>
        <p:nvGraphicFramePr>
          <p:cNvPr id="16" name="Объект 15">
            <a:extLst>
              <a:ext uri="{FF2B5EF4-FFF2-40B4-BE49-F238E27FC236}">
                <a16:creationId xmlns="" xmlns:a16="http://schemas.microsoft.com/office/drawing/2014/main" id="{AA3502D7-3FD6-4589-91FF-BB0D704FB8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0352235"/>
              </p:ext>
            </p:extLst>
          </p:nvPr>
        </p:nvGraphicFramePr>
        <p:xfrm>
          <a:off x="3508375" y="2328863"/>
          <a:ext cx="1643063" cy="841375"/>
        </p:xfrm>
        <a:graphic>
          <a:graphicData uri="http://schemas.openxmlformats.org/presentationml/2006/ole">
            <p:oleObj spid="_x0000_s1080" name="Формула" r:id="rId10" imgW="939600" imgH="482400" progId="Equation.3">
              <p:embed/>
            </p:oleObj>
          </a:graphicData>
        </a:graphic>
      </p:graphicFrame>
      <p:graphicFrame>
        <p:nvGraphicFramePr>
          <p:cNvPr id="17" name="Объект 16">
            <a:extLst>
              <a:ext uri="{FF2B5EF4-FFF2-40B4-BE49-F238E27FC236}">
                <a16:creationId xmlns="" xmlns:a16="http://schemas.microsoft.com/office/drawing/2014/main" id="{0268EE25-F0E7-4983-8984-441C910F74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5211870"/>
              </p:ext>
            </p:extLst>
          </p:nvPr>
        </p:nvGraphicFramePr>
        <p:xfrm>
          <a:off x="6088179" y="2185241"/>
          <a:ext cx="1966060" cy="1138189"/>
        </p:xfrm>
        <a:graphic>
          <a:graphicData uri="http://schemas.openxmlformats.org/presentationml/2006/ole">
            <p:oleObj spid="_x0000_s1081" name="Формула" r:id="rId11" imgW="1663560" imgH="965160" progId="Equation.3">
              <p:embed/>
            </p:oleObj>
          </a:graphicData>
        </a:graphic>
      </p:graphicFrame>
      <p:graphicFrame>
        <p:nvGraphicFramePr>
          <p:cNvPr id="18" name="Объект 17">
            <a:extLst>
              <a:ext uri="{FF2B5EF4-FFF2-40B4-BE49-F238E27FC236}">
                <a16:creationId xmlns="" xmlns:a16="http://schemas.microsoft.com/office/drawing/2014/main" id="{D2D0137A-59FD-49AE-98C2-7AD8126B28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66249376"/>
              </p:ext>
            </p:extLst>
          </p:nvPr>
        </p:nvGraphicFramePr>
        <p:xfrm>
          <a:off x="935038" y="4943475"/>
          <a:ext cx="2139950" cy="1238250"/>
        </p:xfrm>
        <a:graphic>
          <a:graphicData uri="http://schemas.openxmlformats.org/presentationml/2006/ole">
            <p:oleObj spid="_x0000_s1082" name="Формула" r:id="rId12" imgW="1663560" imgH="965160" progId="Equation.3">
              <p:embed/>
            </p:oleObj>
          </a:graphicData>
        </a:graphic>
      </p:graphicFrame>
      <p:graphicFrame>
        <p:nvGraphicFramePr>
          <p:cNvPr id="19" name="Объект 18">
            <a:extLst>
              <a:ext uri="{FF2B5EF4-FFF2-40B4-BE49-F238E27FC236}">
                <a16:creationId xmlns="" xmlns:a16="http://schemas.microsoft.com/office/drawing/2014/main" id="{D7497F04-F97D-4F81-9EB1-0BB5A7A694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243739"/>
              </p:ext>
            </p:extLst>
          </p:nvPr>
        </p:nvGraphicFramePr>
        <p:xfrm>
          <a:off x="3516313" y="5165725"/>
          <a:ext cx="2139950" cy="669925"/>
        </p:xfrm>
        <a:graphic>
          <a:graphicData uri="http://schemas.openxmlformats.org/presentationml/2006/ole">
            <p:oleObj spid="_x0000_s1083" name="Формула" r:id="rId13" imgW="1536480" imgH="482400" progId="Equation.3">
              <p:embed/>
            </p:oleObj>
          </a:graphicData>
        </a:graphic>
      </p:graphicFrame>
      <p:graphicFrame>
        <p:nvGraphicFramePr>
          <p:cNvPr id="20" name="Объект 19">
            <a:extLst>
              <a:ext uri="{FF2B5EF4-FFF2-40B4-BE49-F238E27FC236}">
                <a16:creationId xmlns="" xmlns:a16="http://schemas.microsoft.com/office/drawing/2014/main" id="{167F676F-2F7B-437E-8556-CDB1404A19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1816287"/>
              </p:ext>
            </p:extLst>
          </p:nvPr>
        </p:nvGraphicFramePr>
        <p:xfrm>
          <a:off x="6132203" y="4943393"/>
          <a:ext cx="1878012" cy="1238250"/>
        </p:xfrm>
        <a:graphic>
          <a:graphicData uri="http://schemas.openxmlformats.org/presentationml/2006/ole">
            <p:oleObj spid="_x0000_s1084" name="Формула" r:id="rId14" imgW="1460160" imgH="96516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360383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5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A1A23B-3BC9-4EDE-81CD-95B7641FC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площадей фигур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7583064-E5FB-4EA4-94AF-AE7BBE06D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648963"/>
            <a:ext cx="7811072" cy="76381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Найти </a:t>
            </a:r>
            <a:r>
              <a:rPr lang="ru-RU" dirty="0"/>
              <a:t>площадь фигуры ограниченной линиями: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="" xmlns:a16="http://schemas.microsoft.com/office/drawing/2014/main" id="{3B7EADAA-9CDA-49D5-B145-BA893807EE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7214387"/>
              </p:ext>
            </p:extLst>
          </p:nvPr>
        </p:nvGraphicFramePr>
        <p:xfrm>
          <a:off x="755576" y="2348880"/>
          <a:ext cx="7164388" cy="1462088"/>
        </p:xfrm>
        <a:graphic>
          <a:graphicData uri="http://schemas.openxmlformats.org/presentationml/2006/ole">
            <p:oleObj spid="_x0000_s3115" name="Формула" r:id="rId3" imgW="4343400" imgH="888840" progId="Equation.3">
              <p:embed/>
            </p:oleObj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="" xmlns:a16="http://schemas.microsoft.com/office/drawing/2014/main" id="{BBE95289-631D-4C86-9360-D3BFE8684D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8176934"/>
              </p:ext>
            </p:extLst>
          </p:nvPr>
        </p:nvGraphicFramePr>
        <p:xfrm>
          <a:off x="1979712" y="1340768"/>
          <a:ext cx="4418013" cy="688975"/>
        </p:xfrm>
        <a:graphic>
          <a:graphicData uri="http://schemas.openxmlformats.org/presentationml/2006/ole">
            <p:oleObj spid="_x0000_s3116" name="Формула" r:id="rId4" imgW="2527200" imgH="393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815920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76114A-BE43-4185-8D6C-54A34DC90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площадей фигур</a:t>
            </a:r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="" xmlns:a16="http://schemas.microsoft.com/office/drawing/2014/main" id="{6591155A-75F1-4E6B-AC4F-B3234502D5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1297357"/>
              </p:ext>
            </p:extLst>
          </p:nvPr>
        </p:nvGraphicFramePr>
        <p:xfrm>
          <a:off x="2776538" y="1303338"/>
          <a:ext cx="2976562" cy="644525"/>
        </p:xfrm>
        <a:graphic>
          <a:graphicData uri="http://schemas.openxmlformats.org/presentationml/2006/ole">
            <p:oleObj spid="_x0000_s5154" name="Формула" r:id="rId3" imgW="1701720" imgH="368280" progId="Equation.3">
              <p:embed/>
            </p:oleObj>
          </a:graphicData>
        </a:graphic>
      </p:graphicFrame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0C75BBFC-960E-4013-ABC6-94244F356D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1075612"/>
              </p:ext>
            </p:extLst>
          </p:nvPr>
        </p:nvGraphicFramePr>
        <p:xfrm>
          <a:off x="696913" y="1958975"/>
          <a:ext cx="7816850" cy="1733550"/>
        </p:xfrm>
        <a:graphic>
          <a:graphicData uri="http://schemas.openxmlformats.org/presentationml/2006/ole">
            <p:oleObj spid="_x0000_s5155" name="Формула" r:id="rId4" imgW="4470120" imgH="990360" progId="Equation.3">
              <p:embed/>
            </p:oleObj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="" xmlns:a16="http://schemas.microsoft.com/office/drawing/2014/main" id="{5F7F8DEF-D1A9-475A-925A-19D3418811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0207845"/>
              </p:ext>
            </p:extLst>
          </p:nvPr>
        </p:nvGraphicFramePr>
        <p:xfrm>
          <a:off x="792862" y="3951698"/>
          <a:ext cx="5770663" cy="989470"/>
        </p:xfrm>
        <a:graphic>
          <a:graphicData uri="http://schemas.openxmlformats.org/presentationml/2006/ole">
            <p:oleObj spid="_x0000_s5156" name="Формула" r:id="rId5" imgW="2806560" imgH="482400" progId="Equation.3">
              <p:embed/>
            </p:oleObj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E9AD010-A946-41FC-8DC4-B303096DB002}"/>
              </a:ext>
            </a:extLst>
          </p:cNvPr>
          <p:cNvSpPr/>
          <p:nvPr/>
        </p:nvSpPr>
        <p:spPr>
          <a:xfrm>
            <a:off x="797628" y="771331"/>
            <a:ext cx="737477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dirty="0"/>
              <a:t>Найти площадь фигуры ограниченной линиями:</a:t>
            </a:r>
          </a:p>
        </p:txBody>
      </p:sp>
    </p:spTree>
    <p:extLst>
      <p:ext uri="{BB962C8B-B14F-4D97-AF65-F5344CB8AC3E}">
        <p14:creationId xmlns:p14="http://schemas.microsoft.com/office/powerpoint/2010/main" xmlns="" val="19111611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A1A23B-3BC9-4EDE-81CD-95B7641FC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площадей фигур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7583064-E5FB-4EA4-94AF-AE7BBE06D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344" y="648963"/>
            <a:ext cx="7715304" cy="133987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Задание из  КИМ ЕГЭ:</a:t>
            </a:r>
            <a:endParaRPr lang="ru-RU" dirty="0"/>
          </a:p>
        </p:txBody>
      </p:sp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470" y="2219825"/>
            <a:ext cx="6943629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89040"/>
            <a:ext cx="2655985" cy="193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29371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Одно из решений: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95376"/>
            <a:ext cx="7101099" cy="249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715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335282-EE62-4CA2-BBAA-B664FA7C4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объемов тел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4461E8D-801F-43DB-9531-68D3B71E0C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774968"/>
            <a:ext cx="3581400" cy="24574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550228B-DD59-494E-93F7-A074375A7E62}"/>
              </a:ext>
            </a:extLst>
          </p:cNvPr>
          <p:cNvSpPr txBox="1"/>
          <p:nvPr/>
        </p:nvSpPr>
        <p:spPr>
          <a:xfrm>
            <a:off x="736576" y="895502"/>
            <a:ext cx="7579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в пространстве имеется некоторое тело, причем площадь его сечения перпендикулярного оси ОХ может быть задана функцией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y=S(x)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любого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[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a; 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]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Тогда объем этого тела равен: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="" xmlns:a16="http://schemas.microsoft.com/office/drawing/2014/main" id="{A6C7B20B-D14F-47A2-B164-8856644DC9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8170853"/>
              </p:ext>
            </p:extLst>
          </p:nvPr>
        </p:nvGraphicFramePr>
        <p:xfrm>
          <a:off x="5394325" y="3213100"/>
          <a:ext cx="1827213" cy="1031875"/>
        </p:xfrm>
        <a:graphic>
          <a:graphicData uri="http://schemas.openxmlformats.org/presentationml/2006/ole">
            <p:oleObj spid="_x0000_s6155" name="Формула" r:id="rId4" imgW="850680" imgH="4824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32507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335282-EE62-4CA2-BBAA-B664FA7C4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объемов тел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550228B-DD59-494E-93F7-A074375A7E62}"/>
              </a:ext>
            </a:extLst>
          </p:cNvPr>
          <p:cNvSpPr txBox="1"/>
          <p:nvPr/>
        </p:nvSpPr>
        <p:spPr>
          <a:xfrm>
            <a:off x="3347864" y="895502"/>
            <a:ext cx="4968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существенно упрощается, если тело получается вращением вокруг оси ОХ некоторой криволинейной трапеции. Тогда поперечным сечением является круг, радиус которого задается функцией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y=f(x)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любого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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[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a; 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Тогда объем этого тела равен: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="" xmlns:a16="http://schemas.microsoft.com/office/drawing/2014/main" id="{A6C7B20B-D14F-47A2-B164-8856644DC9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2337238"/>
              </p:ext>
            </p:extLst>
          </p:nvPr>
        </p:nvGraphicFramePr>
        <p:xfrm>
          <a:off x="976221" y="4797152"/>
          <a:ext cx="1827213" cy="1031875"/>
        </p:xfrm>
        <a:graphic>
          <a:graphicData uri="http://schemas.openxmlformats.org/presentationml/2006/ole">
            <p:oleObj spid="_x0000_s7214" name="Формула" r:id="rId3" imgW="850680" imgH="482400" progId="Equation.3">
              <p:embed/>
            </p:oleObj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2BBC8EC-3AC5-4733-81FB-0ED206E7DF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895502"/>
            <a:ext cx="2520280" cy="1875749"/>
          </a:xfrm>
          <a:prstGeom prst="rect">
            <a:avLst/>
          </a:prstGeom>
        </p:spPr>
      </p:pic>
      <p:graphicFrame>
        <p:nvGraphicFramePr>
          <p:cNvPr id="8" name="Объект 7">
            <a:extLst>
              <a:ext uri="{FF2B5EF4-FFF2-40B4-BE49-F238E27FC236}">
                <a16:creationId xmlns="" xmlns:a16="http://schemas.microsoft.com/office/drawing/2014/main" id="{4FCFA9A1-AE53-4280-86E7-8335D41CC2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01828294"/>
              </p:ext>
            </p:extLst>
          </p:nvPr>
        </p:nvGraphicFramePr>
        <p:xfrm>
          <a:off x="1685834" y="3926953"/>
          <a:ext cx="1117600" cy="433387"/>
        </p:xfrm>
        <a:graphic>
          <a:graphicData uri="http://schemas.openxmlformats.org/presentationml/2006/ole">
            <p:oleObj spid="_x0000_s7215" name="Формула" r:id="rId5" imgW="520560" imgH="203040" progId="Equation.3">
              <p:embed/>
            </p:oleObj>
          </a:graphicData>
        </a:graphic>
      </p:graphicFrame>
      <p:graphicFrame>
        <p:nvGraphicFramePr>
          <p:cNvPr id="9" name="Объект 8">
            <a:extLst>
              <a:ext uri="{FF2B5EF4-FFF2-40B4-BE49-F238E27FC236}">
                <a16:creationId xmlns="" xmlns:a16="http://schemas.microsoft.com/office/drawing/2014/main" id="{A38EB3F9-5C30-49EB-BC14-2D019DCC1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7069343"/>
              </p:ext>
            </p:extLst>
          </p:nvPr>
        </p:nvGraphicFramePr>
        <p:xfrm>
          <a:off x="1522321" y="3345456"/>
          <a:ext cx="1281113" cy="433388"/>
        </p:xfrm>
        <a:graphic>
          <a:graphicData uri="http://schemas.openxmlformats.org/presentationml/2006/ole">
            <p:oleObj spid="_x0000_s7216" name="Формула" r:id="rId6" imgW="596880" imgH="203040" progId="Equation.3">
              <p:embed/>
            </p:oleObj>
          </a:graphicData>
        </a:graphic>
      </p:graphicFrame>
      <p:sp>
        <p:nvSpPr>
          <p:cNvPr id="10" name="Правая фигурная скобка 9">
            <a:extLst>
              <a:ext uri="{FF2B5EF4-FFF2-40B4-BE49-F238E27FC236}">
                <a16:creationId xmlns="" xmlns:a16="http://schemas.microsoft.com/office/drawing/2014/main" id="{336C991E-3CDA-402B-827E-5009B400F781}"/>
              </a:ext>
            </a:extLst>
          </p:cNvPr>
          <p:cNvSpPr/>
          <p:nvPr/>
        </p:nvSpPr>
        <p:spPr>
          <a:xfrm>
            <a:off x="2842301" y="3356515"/>
            <a:ext cx="360040" cy="1031875"/>
          </a:xfrm>
          <a:prstGeom prst="rightBrace">
            <a:avLst>
              <a:gd name="adj1" fmla="val 47708"/>
              <a:gd name="adj2" fmla="val 47902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с вырезом 10">
            <a:extLst>
              <a:ext uri="{FF2B5EF4-FFF2-40B4-BE49-F238E27FC236}">
                <a16:creationId xmlns="" xmlns:a16="http://schemas.microsoft.com/office/drawing/2014/main" id="{4E6A81AE-8B49-4A40-BB5B-9F13E4C17ABB}"/>
              </a:ext>
            </a:extLst>
          </p:cNvPr>
          <p:cNvSpPr/>
          <p:nvPr/>
        </p:nvSpPr>
        <p:spPr>
          <a:xfrm>
            <a:off x="3420373" y="3715730"/>
            <a:ext cx="496540" cy="32028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="" xmlns:a16="http://schemas.microsoft.com/office/drawing/2014/main" id="{A1E25EA9-09E4-49C6-85D3-54D4445340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7342405"/>
              </p:ext>
            </p:extLst>
          </p:nvPr>
        </p:nvGraphicFramePr>
        <p:xfrm>
          <a:off x="4182179" y="3521669"/>
          <a:ext cx="2154238" cy="514350"/>
        </p:xfrm>
        <a:graphic>
          <a:graphicData uri="http://schemas.openxmlformats.org/presentationml/2006/ole">
            <p:oleObj spid="_x0000_s7217" name="Формула" r:id="rId7" imgW="1002960" imgH="241200" progId="Equation.3">
              <p:embed/>
            </p:oleObj>
          </a:graphicData>
        </a:graphic>
      </p:graphicFrame>
      <p:sp>
        <p:nvSpPr>
          <p:cNvPr id="13" name="Стрелка: вправо с вырезом 12">
            <a:extLst>
              <a:ext uri="{FF2B5EF4-FFF2-40B4-BE49-F238E27FC236}">
                <a16:creationId xmlns="" xmlns:a16="http://schemas.microsoft.com/office/drawing/2014/main" id="{0CB70988-E208-4E6A-87DA-708068E2F689}"/>
              </a:ext>
            </a:extLst>
          </p:cNvPr>
          <p:cNvSpPr/>
          <p:nvPr/>
        </p:nvSpPr>
        <p:spPr>
          <a:xfrm>
            <a:off x="3420373" y="5085184"/>
            <a:ext cx="496540" cy="32028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="" xmlns:a16="http://schemas.microsoft.com/office/drawing/2014/main" id="{09981819-11B2-43CB-AD80-D3C21B8AA9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8296688"/>
              </p:ext>
            </p:extLst>
          </p:nvPr>
        </p:nvGraphicFramePr>
        <p:xfrm>
          <a:off x="4194897" y="4736178"/>
          <a:ext cx="2373313" cy="1031875"/>
        </p:xfrm>
        <a:graphic>
          <a:graphicData uri="http://schemas.openxmlformats.org/presentationml/2006/ole">
            <p:oleObj spid="_x0000_s7218" name="Формула" r:id="rId8" imgW="1104840" imgH="4824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306687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0EC154-BFDF-427F-843B-C43CFC740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объемов тел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87AF2FE-3060-4598-88EE-4A12D1F75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348" y="654008"/>
            <a:ext cx="7715304" cy="868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Вычислить объем тела, полученного вращением вокруг оси ОХ криволинейной трапеции, заданной линиями: 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="" xmlns:a16="http://schemas.microsoft.com/office/drawing/2014/main" id="{4908DC93-FC30-42DE-8EF5-C5EDFD3BB8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4274338"/>
              </p:ext>
            </p:extLst>
          </p:nvPr>
        </p:nvGraphicFramePr>
        <p:xfrm>
          <a:off x="908815" y="1649944"/>
          <a:ext cx="3441700" cy="400050"/>
        </p:xfrm>
        <a:graphic>
          <a:graphicData uri="http://schemas.openxmlformats.org/presentationml/2006/ole">
            <p:oleObj spid="_x0000_s8238" name="Формула" r:id="rId3" imgW="1968480" imgH="228600" progId="Equation.3">
              <p:embed/>
            </p:oleObj>
          </a:graphicData>
        </a:graphic>
      </p:graphicFrame>
      <p:graphicFrame>
        <p:nvGraphicFramePr>
          <p:cNvPr id="7" name="Объект 6">
            <a:extLst>
              <a:ext uri="{FF2B5EF4-FFF2-40B4-BE49-F238E27FC236}">
                <a16:creationId xmlns="" xmlns:a16="http://schemas.microsoft.com/office/drawing/2014/main" id="{6E974C5F-AEB8-44BB-A8E9-58D91A10A3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7958080"/>
              </p:ext>
            </p:extLst>
          </p:nvPr>
        </p:nvGraphicFramePr>
        <p:xfrm>
          <a:off x="6419030" y="1462008"/>
          <a:ext cx="1816155" cy="789632"/>
        </p:xfrm>
        <a:graphic>
          <a:graphicData uri="http://schemas.openxmlformats.org/presentationml/2006/ole">
            <p:oleObj spid="_x0000_s8239" name="Формула" r:id="rId4" imgW="1104840" imgH="482400" progId="Equation.3">
              <p:embed/>
            </p:oleObj>
          </a:graphicData>
        </a:graphic>
      </p:graphicFrame>
      <p:graphicFrame>
        <p:nvGraphicFramePr>
          <p:cNvPr id="8" name="Объект 7">
            <a:extLst>
              <a:ext uri="{FF2B5EF4-FFF2-40B4-BE49-F238E27FC236}">
                <a16:creationId xmlns="" xmlns:a16="http://schemas.microsoft.com/office/drawing/2014/main" id="{99C0075B-C08F-4E0B-B4F7-81DE20AE5B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6552630"/>
              </p:ext>
            </p:extLst>
          </p:nvPr>
        </p:nvGraphicFramePr>
        <p:xfrm>
          <a:off x="803302" y="2327329"/>
          <a:ext cx="7626350" cy="1587500"/>
        </p:xfrm>
        <a:graphic>
          <a:graphicData uri="http://schemas.openxmlformats.org/presentationml/2006/ole">
            <p:oleObj spid="_x0000_s8240" name="Формула" r:id="rId5" imgW="4622760" imgH="965160" progId="Equation.3">
              <p:embed/>
            </p:oleObj>
          </a:graphicData>
        </a:graphic>
      </p:graphicFrame>
      <p:graphicFrame>
        <p:nvGraphicFramePr>
          <p:cNvPr id="9" name="Объект 8">
            <a:extLst>
              <a:ext uri="{FF2B5EF4-FFF2-40B4-BE49-F238E27FC236}">
                <a16:creationId xmlns="" xmlns:a16="http://schemas.microsoft.com/office/drawing/2014/main" id="{B1737E63-2606-47DA-B607-9AA7F8889A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3676962"/>
              </p:ext>
            </p:extLst>
          </p:nvPr>
        </p:nvGraphicFramePr>
        <p:xfrm>
          <a:off x="902658" y="4164360"/>
          <a:ext cx="3841750" cy="422275"/>
        </p:xfrm>
        <a:graphic>
          <a:graphicData uri="http://schemas.openxmlformats.org/presentationml/2006/ole">
            <p:oleObj spid="_x0000_s8241" name="Формула" r:id="rId6" imgW="2197080" imgH="241200" progId="Equation.3">
              <p:embed/>
            </p:oleObj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="" xmlns:a16="http://schemas.microsoft.com/office/drawing/2014/main" id="{31B165F1-5B13-49EE-9B99-36AF0983F3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480501"/>
              </p:ext>
            </p:extLst>
          </p:nvPr>
        </p:nvGraphicFramePr>
        <p:xfrm>
          <a:off x="803302" y="4635328"/>
          <a:ext cx="6477653" cy="1577399"/>
        </p:xfrm>
        <a:graphic>
          <a:graphicData uri="http://schemas.openxmlformats.org/presentationml/2006/ole">
            <p:oleObj spid="_x0000_s8242" name="Формула" r:id="rId7" imgW="3746160" imgH="9144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462776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0EC154-BFDF-427F-843B-C43CFC740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Вычисление объемов тел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87AF2FE-3060-4598-88EE-4A12D1F75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348" y="654008"/>
            <a:ext cx="7715304" cy="868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Вычислить объем тела, полученного вращением вокруг оси ОХ криволинейной трапеции, заданной линиями: 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="" xmlns:a16="http://schemas.microsoft.com/office/drawing/2014/main" id="{4908DC93-FC30-42DE-8EF5-C5EDFD3BB8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00674441"/>
              </p:ext>
            </p:extLst>
          </p:nvPr>
        </p:nvGraphicFramePr>
        <p:xfrm>
          <a:off x="902658" y="1523606"/>
          <a:ext cx="2397125" cy="466725"/>
        </p:xfrm>
        <a:graphic>
          <a:graphicData uri="http://schemas.openxmlformats.org/presentationml/2006/ole">
            <p:oleObj spid="_x0000_s9257" name="Формула" r:id="rId3" imgW="1371600" imgH="266400" progId="Equation.3">
              <p:embed/>
            </p:oleObj>
          </a:graphicData>
        </a:graphic>
      </p:graphicFrame>
      <p:graphicFrame>
        <p:nvGraphicFramePr>
          <p:cNvPr id="7" name="Объект 6">
            <a:extLst>
              <a:ext uri="{FF2B5EF4-FFF2-40B4-BE49-F238E27FC236}">
                <a16:creationId xmlns="" xmlns:a16="http://schemas.microsoft.com/office/drawing/2014/main" id="{6E974C5F-AEB8-44BB-A8E9-58D91A10A3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19030" y="1462008"/>
          <a:ext cx="1816155" cy="789632"/>
        </p:xfrm>
        <a:graphic>
          <a:graphicData uri="http://schemas.openxmlformats.org/presentationml/2006/ole">
            <p:oleObj spid="_x0000_s9258" name="Формула" r:id="rId4" imgW="1104840" imgH="482400" progId="Equation.3">
              <p:embed/>
            </p:oleObj>
          </a:graphicData>
        </a:graphic>
      </p:graphicFrame>
      <p:graphicFrame>
        <p:nvGraphicFramePr>
          <p:cNvPr id="8" name="Объект 7">
            <a:extLst>
              <a:ext uri="{FF2B5EF4-FFF2-40B4-BE49-F238E27FC236}">
                <a16:creationId xmlns="" xmlns:a16="http://schemas.microsoft.com/office/drawing/2014/main" id="{99C0075B-C08F-4E0B-B4F7-81DE20AE5B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217181"/>
              </p:ext>
            </p:extLst>
          </p:nvPr>
        </p:nvGraphicFramePr>
        <p:xfrm>
          <a:off x="922017" y="3429000"/>
          <a:ext cx="6098255" cy="1812260"/>
        </p:xfrm>
        <a:graphic>
          <a:graphicData uri="http://schemas.openxmlformats.org/presentationml/2006/ole">
            <p:oleObj spid="_x0000_s9259" name="Формула" r:id="rId5" imgW="3238200" imgH="965160" progId="Equation.3">
              <p:embed/>
            </p:oleObj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="" xmlns:a16="http://schemas.microsoft.com/office/drawing/2014/main" id="{D49CB6F8-595D-46C3-8015-E00A80E346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2586362"/>
              </p:ext>
            </p:extLst>
          </p:nvPr>
        </p:nvGraphicFramePr>
        <p:xfrm>
          <a:off x="874133" y="2251640"/>
          <a:ext cx="5967413" cy="968375"/>
        </p:xfrm>
        <a:graphic>
          <a:graphicData uri="http://schemas.openxmlformats.org/presentationml/2006/ole">
            <p:oleObj spid="_x0000_s9260" name="Формула" r:id="rId6" imgW="3124080" imgH="50796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30030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8_ma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для презентаций по математике</Template>
  <TotalTime>1083</TotalTime>
  <Words>154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8_math</vt:lpstr>
      <vt:lpstr>Формула</vt:lpstr>
      <vt:lpstr>Вычисление площадей фигур</vt:lpstr>
      <vt:lpstr>Вычисление площадей фигур</vt:lpstr>
      <vt:lpstr>Вычисление площадей фигур</vt:lpstr>
      <vt:lpstr>Вычисление площадей фигур</vt:lpstr>
      <vt:lpstr>Слайд 5</vt:lpstr>
      <vt:lpstr>Вычисление объемов тел</vt:lpstr>
      <vt:lpstr>Вычисление объемов тел</vt:lpstr>
      <vt:lpstr>Вычисление объемов тел</vt:lpstr>
      <vt:lpstr>Вычисление объемов тел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112.  Применение определенного интеграла</dc:title>
  <dc:subject>Шаблон оформления</dc:subject>
  <dc:creator>Владимир</dc:creator>
  <dc:description>Шаблон оформления
Корпорация Майкрософт</dc:description>
  <cp:lastModifiedBy>Лариса</cp:lastModifiedBy>
  <cp:revision>40</cp:revision>
  <cp:lastPrinted>2025-10-15T17:59:41Z</cp:lastPrinted>
  <dcterms:created xsi:type="dcterms:W3CDTF">2020-04-19T06:06:14Z</dcterms:created>
  <dcterms:modified xsi:type="dcterms:W3CDTF">2025-10-21T08:39:55Z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