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2" r:id="rId1"/>
  </p:sldMasterIdLst>
  <p:notesMasterIdLst>
    <p:notesMasterId r:id="rId15"/>
  </p:notesMasterIdLst>
  <p:sldIdLst>
    <p:sldId id="256" r:id="rId2"/>
    <p:sldId id="257" r:id="rId3"/>
    <p:sldId id="267" r:id="rId4"/>
    <p:sldId id="258" r:id="rId5"/>
    <p:sldId id="259" r:id="rId6"/>
    <p:sldId id="262" r:id="rId7"/>
    <p:sldId id="270" r:id="rId8"/>
    <p:sldId id="271" r:id="rId9"/>
    <p:sldId id="268" r:id="rId10"/>
    <p:sldId id="269" r:id="rId11"/>
    <p:sldId id="273" r:id="rId12"/>
    <p:sldId id="272" r:id="rId13"/>
    <p:sldId id="26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44;&#1080;&#1072;&#1075;&#1088;&#1072;&#1084;&#1084;&#1072;%20&#1074;%20Microsoft%20Word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'[Диаграмма в Microsoft Word]Лист1'!$A$2</c:f>
              <c:strCache>
                <c:ptCount val="1"/>
                <c:pt idx="0">
                  <c:v>№1 «Начальные геометрические сведения»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'[Диаграмма в Microsoft Word]Лист1'!$B$1:$E$1</c:f>
              <c:strCache>
                <c:ptCount val="4"/>
                <c:pt idx="0">
                  <c:v> Качество(%) в экспериментальных классах</c:v>
                </c:pt>
                <c:pt idx="1">
                  <c:v>Качество(%) в не экспериментальных классах</c:v>
                </c:pt>
                <c:pt idx="2">
                  <c:v>Успеваемость(%) в экспериментальных классах</c:v>
                </c:pt>
                <c:pt idx="3">
                  <c:v>Успеваемость(%) в не экспериментальных классах</c:v>
                </c:pt>
              </c:strCache>
            </c:strRef>
          </c:cat>
          <c:val>
            <c:numRef>
              <c:f>'[Диаграмма в Microsoft Word]Лист1'!$B$2:$E$2</c:f>
              <c:numCache>
                <c:formatCode>General</c:formatCode>
                <c:ptCount val="4"/>
                <c:pt idx="0">
                  <c:v>34</c:v>
                </c:pt>
                <c:pt idx="1">
                  <c:v>28</c:v>
                </c:pt>
                <c:pt idx="2">
                  <c:v>83</c:v>
                </c:pt>
                <c:pt idx="3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F0C-47A4-955D-1479790477B2}"/>
            </c:ext>
          </c:extLst>
        </c:ser>
        <c:ser>
          <c:idx val="1"/>
          <c:order val="1"/>
          <c:tx>
            <c:strRef>
              <c:f>'[Диаграмма в Microsoft Word]Лист1'!$A$3</c:f>
              <c:strCache>
                <c:ptCount val="1"/>
                <c:pt idx="0">
                  <c:v>№2 «Треугольники»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'[Диаграмма в Microsoft Word]Лист1'!$B$1:$E$1</c:f>
              <c:strCache>
                <c:ptCount val="4"/>
                <c:pt idx="0">
                  <c:v> Качество(%) в экспериментальных классах</c:v>
                </c:pt>
                <c:pt idx="1">
                  <c:v>Качество(%) в не экспериментальных классах</c:v>
                </c:pt>
                <c:pt idx="2">
                  <c:v>Успеваемость(%) в экспериментальных классах</c:v>
                </c:pt>
                <c:pt idx="3">
                  <c:v>Успеваемость(%) в не экспериментальных классах</c:v>
                </c:pt>
              </c:strCache>
            </c:strRef>
          </c:cat>
          <c:val>
            <c:numRef>
              <c:f>'[Диаграмма в Microsoft Word]Лист1'!$B$3:$E$3</c:f>
              <c:numCache>
                <c:formatCode>General</c:formatCode>
                <c:ptCount val="4"/>
                <c:pt idx="0">
                  <c:v>40</c:v>
                </c:pt>
                <c:pt idx="1">
                  <c:v>35</c:v>
                </c:pt>
                <c:pt idx="2">
                  <c:v>84</c:v>
                </c:pt>
                <c:pt idx="3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F0C-47A4-955D-1479790477B2}"/>
            </c:ext>
          </c:extLst>
        </c:ser>
        <c:ser>
          <c:idx val="2"/>
          <c:order val="2"/>
          <c:tx>
            <c:strRef>
              <c:f>'[Диаграмма в Microsoft Word]Лист1'!$A$4</c:f>
              <c:strCache>
                <c:ptCount val="1"/>
                <c:pt idx="0">
                  <c:v>№3 «Параллельные прямые. Сумма углов треугольника.»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'[Диаграмма в Microsoft Word]Лист1'!$B$1:$E$1</c:f>
              <c:strCache>
                <c:ptCount val="4"/>
                <c:pt idx="0">
                  <c:v> Качество(%) в экспериментальных классах</c:v>
                </c:pt>
                <c:pt idx="1">
                  <c:v>Качество(%) в не экспериментальных классах</c:v>
                </c:pt>
                <c:pt idx="2">
                  <c:v>Успеваемость(%) в экспериментальных классах</c:v>
                </c:pt>
                <c:pt idx="3">
                  <c:v>Успеваемость(%) в не экспериментальных классах</c:v>
                </c:pt>
              </c:strCache>
            </c:strRef>
          </c:cat>
          <c:val>
            <c:numRef>
              <c:f>'[Диаграмма в Microsoft Word]Лист1'!$B$4:$E$4</c:f>
              <c:numCache>
                <c:formatCode>General</c:formatCode>
                <c:ptCount val="4"/>
                <c:pt idx="0">
                  <c:v>28</c:v>
                </c:pt>
                <c:pt idx="1">
                  <c:v>21</c:v>
                </c:pt>
                <c:pt idx="2">
                  <c:v>64</c:v>
                </c:pt>
                <c:pt idx="3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F0C-47A4-955D-1479790477B2}"/>
            </c:ext>
          </c:extLst>
        </c:ser>
        <c:ser>
          <c:idx val="3"/>
          <c:order val="3"/>
          <c:tx>
            <c:strRef>
              <c:f>'[Диаграмма в Microsoft Word]Лист1'!$A$5</c:f>
              <c:strCache>
                <c:ptCount val="1"/>
                <c:pt idx="0">
                  <c:v>№4 «Окружность»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'[Диаграмма в Microsoft Word]Лист1'!$B$1:$E$1</c:f>
              <c:strCache>
                <c:ptCount val="4"/>
                <c:pt idx="0">
                  <c:v> Качество(%) в экспериментальных классах</c:v>
                </c:pt>
                <c:pt idx="1">
                  <c:v>Качество(%) в не экспериментальных классах</c:v>
                </c:pt>
                <c:pt idx="2">
                  <c:v>Успеваемость(%) в экспериментальных классах</c:v>
                </c:pt>
                <c:pt idx="3">
                  <c:v>Успеваемость(%) в не экспериментальных классах</c:v>
                </c:pt>
              </c:strCache>
            </c:strRef>
          </c:cat>
          <c:val>
            <c:numRef>
              <c:f>'[Диаграмма в Microsoft Word]Лист1'!$B$5:$E$5</c:f>
              <c:numCache>
                <c:formatCode>General</c:formatCode>
                <c:ptCount val="4"/>
                <c:pt idx="0">
                  <c:v>37.799999999999997</c:v>
                </c:pt>
                <c:pt idx="1">
                  <c:v>27</c:v>
                </c:pt>
                <c:pt idx="2">
                  <c:v>93</c:v>
                </c:pt>
                <c:pt idx="3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F0C-47A4-955D-1479790477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7203024"/>
        <c:axId val="387204112"/>
      </c:barChart>
      <c:catAx>
        <c:axId val="38720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7204112"/>
        <c:crosses val="autoZero"/>
        <c:auto val="1"/>
        <c:lblAlgn val="ctr"/>
        <c:lblOffset val="100"/>
        <c:noMultiLvlLbl val="0"/>
      </c:catAx>
      <c:valAx>
        <c:axId val="387204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7203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61418F-56C4-4148-87B1-5BDDD5CA636D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5EC4B9-D0A3-4CB3-8667-208451FCD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457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EC4B9-D0A3-4CB3-8667-208451FCDF4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308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664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084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35230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93313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645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20109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83585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14389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3999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948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6304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7634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3079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8923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35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1574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11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D2E2858-D41E-4A3A-9C05-A0C9099FC01B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FBEFA9F-0DD2-4075-A0AF-9360BCAFE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051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  <p:sldLayoutId id="21474837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20686" y="2581663"/>
            <a:ext cx="7892142" cy="1515533"/>
          </a:xfrm>
        </p:spPr>
        <p:txBody>
          <a:bodyPr/>
          <a:lstStyle/>
          <a:p>
            <a:r>
              <a:rPr lang="ru-RU" sz="4800" b="1" dirty="0" smtClean="0"/>
              <a:t>Основные результаты </a:t>
            </a:r>
            <a:br>
              <a:rPr lang="ru-RU" sz="4800" b="1" dirty="0" smtClean="0"/>
            </a:br>
            <a:r>
              <a:rPr lang="ru-RU" sz="4800" b="1" dirty="0" smtClean="0"/>
              <a:t>проекта </a:t>
            </a:r>
            <a:r>
              <a:rPr lang="ru-RU" sz="4800" b="1" dirty="0"/>
              <a:t>«ОРиентиР56</a:t>
            </a:r>
            <a:r>
              <a:rPr lang="ru-RU" sz="4800" b="1" dirty="0" smtClean="0"/>
              <a:t>» </a:t>
            </a:r>
            <a:br>
              <a:rPr lang="ru-RU" sz="4800" b="1" dirty="0" smtClean="0"/>
            </a:br>
            <a:r>
              <a:rPr lang="ru-RU" sz="4800" b="1" dirty="0" smtClean="0"/>
              <a:t>за первый год работы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55645" y="4321629"/>
            <a:ext cx="6815669" cy="656770"/>
          </a:xfrm>
        </p:spPr>
        <p:txBody>
          <a:bodyPr>
            <a:normAutofit/>
          </a:bodyPr>
          <a:lstStyle/>
          <a:p>
            <a:pPr algn="r"/>
            <a:r>
              <a:rPr lang="ru-RU" sz="2400" dirty="0"/>
              <a:t>Докучаева Н.Н., зам. директора МБОУ Лицей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155645" y="6201230"/>
            <a:ext cx="5402819" cy="6567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err="1" smtClean="0">
                <a:solidFill>
                  <a:schemeClr val="bg1"/>
                </a:solidFill>
              </a:rPr>
              <a:t>Акбулакский</a:t>
            </a:r>
            <a:r>
              <a:rPr lang="ru-RU" sz="2400" dirty="0" smtClean="0">
                <a:solidFill>
                  <a:schemeClr val="bg1"/>
                </a:solidFill>
              </a:rPr>
              <a:t> район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39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0856" y="869283"/>
            <a:ext cx="10537371" cy="973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Диаграмма успеваемости и качества контрольных работ №1, №2, №3, №4  по геометрии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экспериментальных и не экспериментальных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7-х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классах </a:t>
            </a: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Акбулакского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района Оренбургской области, 2024-2025 уч. г.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83093052"/>
              </p:ext>
            </p:extLst>
          </p:nvPr>
        </p:nvGraphicFramePr>
        <p:xfrm>
          <a:off x="870855" y="1842435"/>
          <a:ext cx="10428515" cy="4231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6648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929808"/>
              </p:ext>
            </p:extLst>
          </p:nvPr>
        </p:nvGraphicFramePr>
        <p:xfrm>
          <a:off x="1001026" y="2646947"/>
          <a:ext cx="10279783" cy="28220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04120"/>
                <a:gridCol w="2624115"/>
                <a:gridCol w="2527433"/>
                <a:gridCol w="2624115"/>
              </a:tblGrid>
              <a:tr h="123203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Сдавшие зачет (%) с 1 раза в экспериментальных классах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Сдавшие зачет (%) с 1 раза </a:t>
                      </a:r>
                      <a:r>
                        <a:rPr lang="ru-RU" sz="1600" u="sng" dirty="0">
                          <a:solidFill>
                            <a:schemeClr val="tx1"/>
                          </a:solidFill>
                          <a:effectLst/>
                        </a:rPr>
                        <a:t>в не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 экспериментальных классах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Сдавшие зачет (%) со 2 раза в экспериментальных классах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Сдавшие зачет (%) со 2 раза в </a:t>
                      </a:r>
                      <a:r>
                        <a:rPr lang="ru-RU" sz="1600" u="sng" dirty="0">
                          <a:solidFill>
                            <a:schemeClr val="tx1"/>
                          </a:solidFill>
                          <a:effectLst/>
                        </a:rPr>
                        <a:t>не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экспериментальных классах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9002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99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86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41218" y="756905"/>
            <a:ext cx="870956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Сравнительная таблица итогов  промежуточной аттестаци по геометрии </a:t>
            </a:r>
            <a:endParaRPr kumimoji="0" lang="ru-RU" sz="10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экспериментальных и не экспериментальных </a:t>
            </a:r>
            <a:endParaRPr kumimoji="0" lang="ru-RU" sz="10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7-х классах </a:t>
            </a:r>
            <a:endParaRPr kumimoji="0" lang="ru-RU" sz="10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Акбулакского района Оренбургской области, 2024-2025 уч. г.</a:t>
            </a:r>
            <a:endParaRPr kumimoji="0" lang="ru-RU" sz="10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50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536" t="22656" r="20331" b="12503"/>
          <a:stretch/>
        </p:blipFill>
        <p:spPr>
          <a:xfrm>
            <a:off x="954155" y="89450"/>
            <a:ext cx="10416209" cy="653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89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713" y="63936"/>
            <a:ext cx="7282543" cy="442642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500257" y="599520"/>
            <a:ext cx="39923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https://lic-akbulakskogo-rajona-r56.gosweb.gosuslugi.ru/glavnoe/regionalnaya-stazhirovochnaya-ploschadka/</a:t>
            </a:r>
            <a:endParaRPr lang="ru-RU" b="1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37" y="4490358"/>
            <a:ext cx="3445844" cy="186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5486" y="2721773"/>
            <a:ext cx="5919199" cy="345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94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5865" t="8204" r="2934"/>
          <a:stretch/>
        </p:blipFill>
        <p:spPr>
          <a:xfrm>
            <a:off x="431186" y="265495"/>
            <a:ext cx="4718330" cy="612567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5095" t="16347" r="22893" b="46616"/>
          <a:stretch/>
        </p:blipFill>
        <p:spPr>
          <a:xfrm>
            <a:off x="5516216" y="1251055"/>
            <a:ext cx="5993295" cy="20772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24648" t="15995" r="23503" b="28262"/>
          <a:stretch/>
        </p:blipFill>
        <p:spPr>
          <a:xfrm>
            <a:off x="5516216" y="3399182"/>
            <a:ext cx="5794513" cy="299199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5852160" y="4687503"/>
            <a:ext cx="5390147" cy="4908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14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531" t="1918" r="3324"/>
          <a:stretch/>
        </p:blipFill>
        <p:spPr>
          <a:xfrm>
            <a:off x="417268" y="503180"/>
            <a:ext cx="4732247" cy="58302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5214" y="2037176"/>
            <a:ext cx="59436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44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388" y="660224"/>
            <a:ext cx="2052069" cy="279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02629" y="827313"/>
            <a:ext cx="5573485" cy="13849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Повышение образовательных результатов по геометрии у обучающихся 7,8 классов</a:t>
            </a:r>
            <a:endParaRPr lang="ru-RU" sz="2800" b="1" dirty="0"/>
          </a:p>
        </p:txBody>
      </p:sp>
      <p:pic>
        <p:nvPicPr>
          <p:cNvPr id="6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8735">
            <a:off x="2517153" y="756345"/>
            <a:ext cx="1741112" cy="2606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385282">
            <a:off x="786383" y="1894642"/>
            <a:ext cx="1226214" cy="170838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1684923" y="3780146"/>
            <a:ext cx="3374572" cy="16110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230147" y="3737931"/>
            <a:ext cx="3100851" cy="16124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8501650" y="3727435"/>
            <a:ext cx="3141464" cy="16124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155371" y="4036328"/>
            <a:ext cx="2656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У учащихся </a:t>
            </a:r>
            <a:r>
              <a:rPr lang="ru-RU" sz="2000" b="1" dirty="0"/>
              <a:t>с низким уровнем учебной активности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08998" y="4025832"/>
            <a:ext cx="30023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У </a:t>
            </a:r>
            <a:r>
              <a:rPr lang="ru-RU" sz="2000" b="1" dirty="0"/>
              <a:t>учащихся со средними учебными способностями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711395" y="4025831"/>
            <a:ext cx="33092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У </a:t>
            </a:r>
            <a:r>
              <a:rPr lang="ru-RU" sz="2000" b="1" dirty="0"/>
              <a:t>учащихся с высоким уровнем познавательной активности</a:t>
            </a:r>
          </a:p>
        </p:txBody>
      </p:sp>
      <p:sp>
        <p:nvSpPr>
          <p:cNvPr id="17" name="Стрелка вправо 16"/>
          <p:cNvSpPr/>
          <p:nvPr/>
        </p:nvSpPr>
        <p:spPr>
          <a:xfrm rot="7786736">
            <a:off x="3971047" y="2899436"/>
            <a:ext cx="1740313" cy="42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5400000">
            <a:off x="6177666" y="2845597"/>
            <a:ext cx="1318144" cy="42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3326281">
            <a:off x="8314239" y="2891504"/>
            <a:ext cx="1544027" cy="42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32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864" y="507395"/>
            <a:ext cx="4500136" cy="2767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60876" t="53968" r="8073" b="13773"/>
          <a:stretch/>
        </p:blipFill>
        <p:spPr>
          <a:xfrm>
            <a:off x="631372" y="507395"/>
            <a:ext cx="4536290" cy="2656115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31372" y="3163510"/>
            <a:ext cx="5323113" cy="522515"/>
          </a:xfrm>
        </p:spPr>
        <p:txBody>
          <a:bodyPr>
            <a:noAutofit/>
          </a:bodyPr>
          <a:lstStyle/>
          <a:p>
            <a:r>
              <a:rPr lang="ru-RU" sz="2800" dirty="0"/>
              <a:t>Невозможность построить цепь логических рассуждений</a:t>
            </a: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5167662" y="4582010"/>
            <a:ext cx="5323113" cy="52251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/>
              <a:t>Особенности психологического развития школьников</a:t>
            </a:r>
          </a:p>
        </p:txBody>
      </p:sp>
      <p:sp>
        <p:nvSpPr>
          <p:cNvPr id="14" name="Заголовок 4"/>
          <p:cNvSpPr txBox="1">
            <a:spLocks/>
          </p:cNvSpPr>
          <p:nvPr/>
        </p:nvSpPr>
        <p:spPr>
          <a:xfrm>
            <a:off x="6409519" y="3426884"/>
            <a:ext cx="5323113" cy="52251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/>
              <a:t>Неумение построить чертёж по условию </a:t>
            </a:r>
            <a:r>
              <a:rPr lang="ru-RU" sz="2800" dirty="0" smtClean="0"/>
              <a:t>задачи</a:t>
            </a:r>
            <a:endParaRPr lang="ru-RU" sz="28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7886" y="4083044"/>
            <a:ext cx="2576862" cy="173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1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08" y="206829"/>
            <a:ext cx="9140290" cy="54210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4994" y="1763484"/>
            <a:ext cx="8033076" cy="488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27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97" y="227326"/>
            <a:ext cx="7859297" cy="500903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8799" t="24294" r="10680" b="13725"/>
          <a:stretch/>
        </p:blipFill>
        <p:spPr>
          <a:xfrm>
            <a:off x="3727173" y="2117035"/>
            <a:ext cx="8179904" cy="457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24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780" t="21826" r="21088" b="9132"/>
          <a:stretch/>
        </p:blipFill>
        <p:spPr>
          <a:xfrm>
            <a:off x="218661" y="268357"/>
            <a:ext cx="7127702" cy="46813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7394" y="982132"/>
            <a:ext cx="5293674" cy="542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388" y="660224"/>
            <a:ext cx="2052069" cy="279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92538" y="1479825"/>
            <a:ext cx="5573485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5 заданий в контрольной работе</a:t>
            </a:r>
            <a:endParaRPr lang="ru-RU" sz="2800" b="1" dirty="0"/>
          </a:p>
        </p:txBody>
      </p:sp>
      <p:pic>
        <p:nvPicPr>
          <p:cNvPr id="6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8735">
            <a:off x="2517153" y="756345"/>
            <a:ext cx="1741112" cy="2606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385282">
            <a:off x="786383" y="1894642"/>
            <a:ext cx="1226214" cy="170838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1684923" y="3780146"/>
            <a:ext cx="3374572" cy="16110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230147" y="3737931"/>
            <a:ext cx="3100851" cy="16124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8501650" y="3727435"/>
            <a:ext cx="3141464" cy="16124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155371" y="4036328"/>
            <a:ext cx="22548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1-3 задания - базового уровня сложности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708999" y="4025832"/>
            <a:ext cx="2226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4 задание -  средний уровень сложности 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711395" y="4025831"/>
            <a:ext cx="26532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5 задание – повышенного уровня сложности</a:t>
            </a:r>
            <a:endParaRPr lang="ru-RU" sz="2000" b="1" dirty="0"/>
          </a:p>
        </p:txBody>
      </p:sp>
      <p:sp>
        <p:nvSpPr>
          <p:cNvPr id="17" name="Стрелка вправо 16"/>
          <p:cNvSpPr/>
          <p:nvPr/>
        </p:nvSpPr>
        <p:spPr>
          <a:xfrm rot="7786736">
            <a:off x="3971047" y="2899436"/>
            <a:ext cx="1740313" cy="42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5400000">
            <a:off x="6177666" y="2845597"/>
            <a:ext cx="1318144" cy="42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3326281">
            <a:off x="8314239" y="2891504"/>
            <a:ext cx="1544027" cy="42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29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749</TotalTime>
  <Words>183</Words>
  <Application>Microsoft Office PowerPoint</Application>
  <PresentationFormat>Широкоэкранный</PresentationFormat>
  <Paragraphs>35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Garamond</vt:lpstr>
      <vt:lpstr>Times New Roman</vt:lpstr>
      <vt:lpstr>Натуральные материалы</vt:lpstr>
      <vt:lpstr>Основные результаты  проекта «ОРиентиР56»  за первый год работы</vt:lpstr>
      <vt:lpstr>Презентация PowerPoint</vt:lpstr>
      <vt:lpstr>Презентация PowerPoint</vt:lpstr>
      <vt:lpstr>Презентация PowerPoint</vt:lpstr>
      <vt:lpstr>Невозможность построить цепь логических рассуждений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Сравнительная таблица итогов  промежуточной аттестаци по геометрии  в экспериментальных и не экспериментальных   7-х классах  Акбулакского района Оренбургской области, 2024-2025 уч. г.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Первые шаги в реализации проекта «ОРиентиР56»</dc:title>
  <dc:creator>User</dc:creator>
  <cp:lastModifiedBy>Наталья</cp:lastModifiedBy>
  <cp:revision>39</cp:revision>
  <dcterms:created xsi:type="dcterms:W3CDTF">2025-02-25T14:25:50Z</dcterms:created>
  <dcterms:modified xsi:type="dcterms:W3CDTF">2025-10-27T07:23:48Z</dcterms:modified>
</cp:coreProperties>
</file>