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62" r:id="rId2"/>
  </p:sldMasterIdLst>
  <p:notesMasterIdLst>
    <p:notesMasterId r:id="rId8"/>
  </p:notesMasterIdLst>
  <p:sldIdLst>
    <p:sldId id="295" r:id="rId3"/>
    <p:sldId id="297" r:id="rId4"/>
    <p:sldId id="298" r:id="rId5"/>
    <p:sldId id="277" r:id="rId6"/>
    <p:sldId id="299" r:id="rId7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43" autoAdjust="0"/>
  </p:normalViewPr>
  <p:slideViewPr>
    <p:cSldViewPr>
      <p:cViewPr varScale="1">
        <p:scale>
          <a:sx n="57" d="100"/>
          <a:sy n="57" d="100"/>
        </p:scale>
        <p:origin x="15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7" d="100"/>
          <a:sy n="47" d="100"/>
        </p:scale>
        <p:origin x="126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4C3ED-2013-4059-9C12-2D1D30D603DA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8F4AD-5871-4435-AABA-936630831D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87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5F4487-4E80-4DE0-A3A8-DB9AE99BA30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957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5F4487-4E80-4DE0-A3A8-DB9AE99BA30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750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39093"/>
            <a:ext cx="18288000" cy="10160"/>
          </a:xfrm>
          <a:custGeom>
            <a:avLst/>
            <a:gdLst/>
            <a:ahLst/>
            <a:cxnLst/>
            <a:rect l="l" t="t" r="r" b="b"/>
            <a:pathLst>
              <a:path w="18288000" h="10160">
                <a:moveTo>
                  <a:pt x="18287999" y="9599"/>
                </a:moveTo>
                <a:lnTo>
                  <a:pt x="0" y="9599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9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5750" y="0"/>
            <a:ext cx="16482249" cy="89157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12" y="109537"/>
            <a:ext cx="1285874" cy="12287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2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5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48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3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26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55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99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2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85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6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55975" y="112886"/>
            <a:ext cx="7739380" cy="528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71150" y="4045827"/>
            <a:ext cx="8493760" cy="350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7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2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jpeg"/><Relationship Id="rId3" Type="http://schemas.openxmlformats.org/officeDocument/2006/relationships/image" Target="../media/image5.jp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7" y="-583145"/>
            <a:ext cx="18288723" cy="10287817"/>
            <a:chOff x="29" y="0"/>
            <a:chExt cx="18288723" cy="10287817"/>
          </a:xfrm>
        </p:grpSpPr>
        <p:sp>
          <p:nvSpPr>
            <p:cNvPr id="3" name="object 3"/>
            <p:cNvSpPr/>
            <p:nvPr/>
          </p:nvSpPr>
          <p:spPr>
            <a:xfrm>
              <a:off x="12237202" y="2119164"/>
              <a:ext cx="6051550" cy="3911600"/>
            </a:xfrm>
            <a:custGeom>
              <a:avLst/>
              <a:gdLst/>
              <a:ahLst/>
              <a:cxnLst/>
              <a:rect l="l" t="t" r="r" b="b"/>
              <a:pathLst>
                <a:path w="6051550" h="3911600">
                  <a:moveTo>
                    <a:pt x="6050998" y="3911399"/>
                  </a:moveTo>
                  <a:lnTo>
                    <a:pt x="0" y="3911399"/>
                  </a:lnTo>
                  <a:lnTo>
                    <a:pt x="0" y="0"/>
                  </a:lnTo>
                  <a:lnTo>
                    <a:pt x="6050998" y="0"/>
                  </a:lnTo>
                  <a:lnTo>
                    <a:pt x="6050998" y="3911399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80997" y="22"/>
              <a:ext cx="11128375" cy="2374265"/>
            </a:xfrm>
            <a:custGeom>
              <a:avLst/>
              <a:gdLst/>
              <a:ahLst/>
              <a:cxnLst/>
              <a:rect l="l" t="t" r="r" b="b"/>
              <a:pathLst>
                <a:path w="11128375" h="2374265">
                  <a:moveTo>
                    <a:pt x="11128200" y="2374199"/>
                  </a:moveTo>
                  <a:lnTo>
                    <a:pt x="0" y="2374199"/>
                  </a:lnTo>
                  <a:lnTo>
                    <a:pt x="0" y="0"/>
                  </a:lnTo>
                  <a:lnTo>
                    <a:pt x="11128200" y="0"/>
                  </a:lnTo>
                  <a:lnTo>
                    <a:pt x="11128200" y="2374199"/>
                  </a:lnTo>
                  <a:close/>
                </a:path>
              </a:pathLst>
            </a:custGeom>
            <a:solidFill>
              <a:srgbClr val="538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" y="4795022"/>
              <a:ext cx="4881245" cy="3911600"/>
            </a:xfrm>
            <a:custGeom>
              <a:avLst/>
              <a:gdLst/>
              <a:ahLst/>
              <a:cxnLst/>
              <a:rect l="l" t="t" r="r" b="b"/>
              <a:pathLst>
                <a:path w="4881245" h="3911600">
                  <a:moveTo>
                    <a:pt x="0" y="3911399"/>
                  </a:moveTo>
                  <a:lnTo>
                    <a:pt x="4880967" y="3911399"/>
                  </a:lnTo>
                  <a:lnTo>
                    <a:pt x="4880967" y="0"/>
                  </a:lnTo>
                  <a:lnTo>
                    <a:pt x="0" y="0"/>
                  </a:lnTo>
                  <a:lnTo>
                    <a:pt x="0" y="3911399"/>
                  </a:lnTo>
                  <a:close/>
                </a:path>
              </a:pathLst>
            </a:custGeom>
            <a:solidFill>
              <a:srgbClr val="F69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94999" y="660033"/>
              <a:ext cx="1747369" cy="6850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009444" y="0"/>
              <a:ext cx="2279015" cy="2057400"/>
            </a:xfrm>
            <a:custGeom>
              <a:avLst/>
              <a:gdLst/>
              <a:ahLst/>
              <a:cxnLst/>
              <a:rect l="l" t="t" r="r" b="b"/>
              <a:pathLst>
                <a:path w="2279015" h="2057400">
                  <a:moveTo>
                    <a:pt x="2278574" y="2057399"/>
                  </a:moveTo>
                  <a:lnTo>
                    <a:pt x="0" y="2057399"/>
                  </a:lnTo>
                  <a:lnTo>
                    <a:pt x="0" y="0"/>
                  </a:lnTo>
                  <a:lnTo>
                    <a:pt x="2278574" y="0"/>
                  </a:lnTo>
                  <a:lnTo>
                    <a:pt x="2278574" y="2057399"/>
                  </a:lnTo>
                  <a:close/>
                </a:path>
              </a:pathLst>
            </a:custGeom>
            <a:solidFill>
              <a:srgbClr val="FF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47886" y="629850"/>
              <a:ext cx="1001676" cy="79769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80997" y="2374447"/>
              <a:ext cx="8535670" cy="7913370"/>
            </a:xfrm>
            <a:custGeom>
              <a:avLst/>
              <a:gdLst/>
              <a:ahLst/>
              <a:cxnLst/>
              <a:rect l="l" t="t" r="r" b="b"/>
              <a:pathLst>
                <a:path w="8535669" h="7913370">
                  <a:moveTo>
                    <a:pt x="8535600" y="7912799"/>
                  </a:moveTo>
                  <a:lnTo>
                    <a:pt x="0" y="7912799"/>
                  </a:lnTo>
                  <a:lnTo>
                    <a:pt x="0" y="0"/>
                  </a:lnTo>
                  <a:lnTo>
                    <a:pt x="8535600" y="0"/>
                  </a:lnTo>
                  <a:lnTo>
                    <a:pt x="8535600" y="791279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0998" y="2374439"/>
              <a:ext cx="4856339" cy="1517605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970609" y="3308900"/>
            <a:ext cx="7779742" cy="5552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13230" algn="ctr">
              <a:spcBef>
                <a:spcPts val="95"/>
              </a:spcBef>
              <a:tabLst>
                <a:tab pos="1936750" algn="l"/>
                <a:tab pos="4874260" algn="l"/>
              </a:tabLst>
            </a:pPr>
            <a:r>
              <a:rPr lang="ru-RU" sz="4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Опы</a:t>
            </a:r>
            <a:r>
              <a:rPr lang="ru-RU" sz="4000" dirty="0" smtClean="0">
                <a:solidFill>
                  <a:schemeClr val="bg1"/>
                </a:solidFill>
              </a:rPr>
              <a:t>т развития и реализации технологического образования школьников на базе Центра цифрового и гуманитарного профилей </a:t>
            </a:r>
            <a:r>
              <a:rPr lang="en-US" sz="4000" dirty="0" smtClean="0">
                <a:solidFill>
                  <a:schemeClr val="bg1"/>
                </a:solidFill>
              </a:rPr>
              <a:t/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« Точка роста»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  МАОУ «Нежинский лицей Оренбургского района»</a:t>
            </a:r>
            <a:r>
              <a:rPr lang="ru-RU" sz="4000" dirty="0" smtClean="0">
                <a:solidFill>
                  <a:schemeClr val="bg1"/>
                </a:solidFill>
                <a:latin typeface="Times New Roman"/>
                <a:cs typeface="Times New Roman"/>
              </a:rPr>
              <a:t/>
            </a:r>
            <a:br>
              <a:rPr lang="ru-RU" sz="4000" dirty="0" smtClean="0">
                <a:solidFill>
                  <a:schemeClr val="bg1"/>
                </a:solidFill>
                <a:latin typeface="Times New Roman"/>
                <a:cs typeface="Times New Roman"/>
              </a:rPr>
            </a:br>
            <a:endParaRPr sz="4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11925" y="240742"/>
            <a:ext cx="9898995" cy="7348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7155" marR="5080" indent="-1355090">
              <a:lnSpc>
                <a:spcPct val="138300"/>
              </a:lnSpc>
              <a:spcBef>
                <a:spcPts val="100"/>
              </a:spcBef>
              <a:tabLst>
                <a:tab pos="4323715" algn="l"/>
              </a:tabLst>
            </a:pPr>
            <a:r>
              <a:rPr sz="3400" spc="-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lang="ru-RU" sz="3400" spc="-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АО</a:t>
            </a:r>
            <a:r>
              <a:rPr sz="3400" spc="-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3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"</a:t>
            </a:r>
            <a:r>
              <a:rPr lang="ru-RU" sz="3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Нежинский </a:t>
            </a:r>
            <a:r>
              <a:rPr lang="ru-RU" sz="3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лицей</a:t>
            </a:r>
            <a:r>
              <a:rPr sz="3400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400" spc="-8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400" spc="-3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Оренбургского</a:t>
            </a:r>
            <a:r>
              <a:rPr sz="3400" spc="-35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34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района</a:t>
            </a:r>
            <a:r>
              <a:rPr lang="en-US" sz="3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"</a:t>
            </a:r>
            <a:endParaRPr sz="34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5210" y="4621779"/>
            <a:ext cx="6905140" cy="10835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200" marR="5080" indent="-1207135">
              <a:lnSpc>
                <a:spcPct val="134300"/>
              </a:lnSpc>
              <a:spcBef>
                <a:spcPts val="95"/>
              </a:spcBef>
              <a:tabLst>
                <a:tab pos="4031615" algn="l"/>
              </a:tabLst>
            </a:pPr>
            <a:endParaRPr sz="5800" dirty="0">
              <a:latin typeface="Times New Roman"/>
              <a:cs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1313" y="-190500"/>
            <a:ext cx="5276071" cy="508209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72539" y="4891598"/>
            <a:ext cx="4363436" cy="446040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0" y="5447619"/>
            <a:ext cx="4784298" cy="46917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03785" y="-277127"/>
            <a:ext cx="1493649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8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35901" y="4283974"/>
            <a:ext cx="1729344" cy="1526576"/>
          </a:xfrm>
          <a:prstGeom prst="rect">
            <a:avLst/>
          </a:prstGeom>
          <a:solidFill>
            <a:srgbClr val="DF682D"/>
          </a:solidFill>
        </p:spPr>
      </p:sp>
      <p:sp>
        <p:nvSpPr>
          <p:cNvPr id="3" name="AutoShape 3"/>
          <p:cNvSpPr/>
          <p:nvPr/>
        </p:nvSpPr>
        <p:spPr>
          <a:xfrm>
            <a:off x="1028700" y="5425759"/>
            <a:ext cx="16230600" cy="9539"/>
          </a:xfrm>
          <a:prstGeom prst="rect">
            <a:avLst/>
          </a:prstGeom>
          <a:solidFill>
            <a:srgbClr val="29285D">
              <a:alpha val="19608"/>
            </a:srgbClr>
          </a:solidFill>
        </p:spPr>
      </p:sp>
      <p:sp>
        <p:nvSpPr>
          <p:cNvPr id="4" name="AutoShape 4"/>
          <p:cNvSpPr/>
          <p:nvPr/>
        </p:nvSpPr>
        <p:spPr>
          <a:xfrm>
            <a:off x="1028700" y="4283974"/>
            <a:ext cx="1762118" cy="1526576"/>
          </a:xfrm>
          <a:prstGeom prst="rect">
            <a:avLst/>
          </a:prstGeom>
          <a:solidFill>
            <a:srgbClr val="FFC924"/>
          </a:solidFill>
        </p:spPr>
      </p:sp>
      <p:sp>
        <p:nvSpPr>
          <p:cNvPr id="5" name="AutoShape 5"/>
          <p:cNvSpPr/>
          <p:nvPr/>
        </p:nvSpPr>
        <p:spPr>
          <a:xfrm>
            <a:off x="14152651" y="4283974"/>
            <a:ext cx="1553325" cy="1526576"/>
          </a:xfrm>
          <a:prstGeom prst="rect">
            <a:avLst/>
          </a:prstGeom>
          <a:solidFill>
            <a:srgbClr val="469BD8"/>
          </a:solidFill>
        </p:spPr>
      </p:sp>
      <p:sp>
        <p:nvSpPr>
          <p:cNvPr id="6" name="AutoShape 6"/>
          <p:cNvSpPr/>
          <p:nvPr/>
        </p:nvSpPr>
        <p:spPr>
          <a:xfrm>
            <a:off x="9514965" y="4283974"/>
            <a:ext cx="1630422" cy="1526576"/>
          </a:xfrm>
          <a:prstGeom prst="rect">
            <a:avLst/>
          </a:prstGeom>
          <a:solidFill>
            <a:srgbClr val="191769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150536" cy="374091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588249" y="6220625"/>
            <a:ext cx="2778873" cy="438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70" normalizeH="0" baseline="0" noProof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ОБЖ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743785" y="1114203"/>
            <a:ext cx="10515515" cy="1512510"/>
            <a:chOff x="0" y="0"/>
            <a:chExt cx="14020686" cy="201668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14300"/>
              <a:ext cx="14020686" cy="1020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5544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600" b="0" i="0" u="none" strike="noStrike" kern="1200" cap="none" spc="0" normalizeH="0" baseline="0" noProof="0" dirty="0">
                  <a:ln>
                    <a:noFill/>
                  </a:ln>
                  <a:solidFill>
                    <a:srgbClr val="191769"/>
                  </a:solidFill>
                  <a:effectLst/>
                  <a:uLnTx/>
                  <a:uFillTx/>
                  <a:latin typeface="Times Neue Roman"/>
                  <a:ea typeface="+mn-ea"/>
                  <a:cs typeface="+mn-cs"/>
                </a:rPr>
                <a:t>ОСНОВНОЕ ОБРАЗОВАНИЕ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470363"/>
              <a:ext cx="9290020" cy="546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108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6211100"/>
            <a:ext cx="2907012" cy="466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29" b="0" i="0" u="none" strike="noStrike" kern="1200" cap="none" spc="-73" normalizeH="0" baseline="0" noProof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ТЕХНОЛОГИЯ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152651" y="6220625"/>
            <a:ext cx="3761477" cy="908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70" normalizeH="0" baseline="0" noProof="0" dirty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ДОПОЛНИТЕЛЬНОЕ ОБРАЗОВАНИЕ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4965" y="6220625"/>
            <a:ext cx="3065219" cy="449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70" normalizeH="0" baseline="0" noProof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ИНФОРМАТИКА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93838" y="4304628"/>
            <a:ext cx="572691" cy="1342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99" b="0" i="0" u="none" strike="noStrike" kern="1200" cap="none" spc="0" normalizeH="0" baseline="0" noProof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Open Sans Light Bold"/>
                <a:ea typeface="+mn-ea"/>
                <a:cs typeface="+mn-cs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99056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7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76400" y="982639"/>
            <a:ext cx="16444203" cy="817535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r>
              <a:rPr lang="en-US" dirty="0">
                <a:solidFill>
                  <a:srgbClr val="191769"/>
                </a:solidFill>
                <a:latin typeface="Times Neue Roman Bold"/>
              </a:rPr>
              <a:t>ь</a:t>
            </a:r>
            <a:endParaRPr lang="ru-RU" dirty="0"/>
          </a:p>
        </p:txBody>
      </p:sp>
      <p:grpSp>
        <p:nvGrpSpPr>
          <p:cNvPr id="3" name="Group 3"/>
          <p:cNvGrpSpPr/>
          <p:nvPr/>
        </p:nvGrpSpPr>
        <p:grpSpPr>
          <a:xfrm>
            <a:off x="3017564" y="261081"/>
            <a:ext cx="12788643" cy="767619"/>
            <a:chOff x="0" y="0"/>
            <a:chExt cx="6872450" cy="4125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72450" cy="412509"/>
            </a:xfrm>
            <a:custGeom>
              <a:avLst/>
              <a:gdLst/>
              <a:ahLst/>
              <a:cxnLst/>
              <a:rect l="l" t="t" r="r" b="b"/>
              <a:pathLst>
                <a:path w="6872450" h="412509">
                  <a:moveTo>
                    <a:pt x="0" y="0"/>
                  </a:moveTo>
                  <a:lnTo>
                    <a:pt x="6872450" y="0"/>
                  </a:lnTo>
                  <a:lnTo>
                    <a:pt x="6872450" y="412509"/>
                  </a:lnTo>
                  <a:lnTo>
                    <a:pt x="0" y="412509"/>
                  </a:lnTo>
                  <a:close/>
                </a:path>
              </a:pathLst>
            </a:custGeom>
            <a:solidFill>
              <a:srgbClr val="191769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6051622" y="58056"/>
            <a:ext cx="1916581" cy="194128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2785531" y="1212655"/>
            <a:ext cx="1897387" cy="13447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3082834" y="1242387"/>
            <a:ext cx="1897387" cy="1344773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 rot="5400000">
            <a:off x="3456040" y="2678713"/>
            <a:ext cx="550770" cy="0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grpSp>
        <p:nvGrpSpPr>
          <p:cNvPr id="11" name="Group 11"/>
          <p:cNvGrpSpPr/>
          <p:nvPr/>
        </p:nvGrpSpPr>
        <p:grpSpPr>
          <a:xfrm>
            <a:off x="1704729" y="4966731"/>
            <a:ext cx="3842526" cy="1448320"/>
            <a:chOff x="-941355" y="-1"/>
            <a:chExt cx="4165146" cy="1066085"/>
          </a:xfrm>
        </p:grpSpPr>
        <p:sp>
          <p:nvSpPr>
            <p:cNvPr id="12" name="Freeform 12"/>
            <p:cNvSpPr/>
            <p:nvPr/>
          </p:nvSpPr>
          <p:spPr>
            <a:xfrm>
              <a:off x="-941355" y="-1"/>
              <a:ext cx="4165146" cy="1066085"/>
            </a:xfrm>
            <a:custGeom>
              <a:avLst/>
              <a:gdLst/>
              <a:ahLst/>
              <a:cxnLst/>
              <a:rect l="l" t="t" r="r" b="b"/>
              <a:pathLst>
                <a:path w="2625211" h="1036344">
                  <a:moveTo>
                    <a:pt x="0" y="0"/>
                  </a:moveTo>
                  <a:lnTo>
                    <a:pt x="2625211" y="0"/>
                  </a:lnTo>
                  <a:lnTo>
                    <a:pt x="2625211" y="1036344"/>
                  </a:lnTo>
                  <a:lnTo>
                    <a:pt x="0" y="1036344"/>
                  </a:lnTo>
                  <a:close/>
                </a:path>
              </a:pathLst>
            </a:custGeom>
            <a:solidFill>
              <a:srgbClr val="F8A30E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535333" y="5356360"/>
            <a:ext cx="3305732" cy="758902"/>
            <a:chOff x="0" y="0"/>
            <a:chExt cx="1644720" cy="51817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4720" cy="518172"/>
            </a:xfrm>
            <a:custGeom>
              <a:avLst/>
              <a:gdLst/>
              <a:ahLst/>
              <a:cxnLst/>
              <a:rect l="l" t="t" r="r" b="b"/>
              <a:pathLst>
                <a:path w="1644720" h="518172">
                  <a:moveTo>
                    <a:pt x="0" y="0"/>
                  </a:moveTo>
                  <a:lnTo>
                    <a:pt x="1644720" y="0"/>
                  </a:lnTo>
                  <a:lnTo>
                    <a:pt x="1644720" y="518172"/>
                  </a:lnTo>
                  <a:lnTo>
                    <a:pt x="0" y="518172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sp>
        <p:nvSpPr>
          <p:cNvPr id="19" name="AutoShape 19"/>
          <p:cNvSpPr/>
          <p:nvPr/>
        </p:nvSpPr>
        <p:spPr>
          <a:xfrm rot="5400000" flipV="1">
            <a:off x="13729073" y="2738126"/>
            <a:ext cx="604910" cy="1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20" name="AutoShape 20"/>
          <p:cNvSpPr/>
          <p:nvPr/>
        </p:nvSpPr>
        <p:spPr>
          <a:xfrm rot="5400000">
            <a:off x="3479076" y="6500316"/>
            <a:ext cx="552285" cy="0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23" name="AutoShape 23"/>
          <p:cNvSpPr/>
          <p:nvPr/>
        </p:nvSpPr>
        <p:spPr>
          <a:xfrm rot="5331399">
            <a:off x="3505355" y="4824943"/>
            <a:ext cx="468160" cy="22230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24" name="TextBox 24"/>
          <p:cNvSpPr txBox="1"/>
          <p:nvPr/>
        </p:nvSpPr>
        <p:spPr>
          <a:xfrm>
            <a:off x="542962" y="9429750"/>
            <a:ext cx="6850748" cy="648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729" spc="-143" dirty="0" smtClean="0">
                <a:solidFill>
                  <a:srgbClr val="FFFFFF"/>
                </a:solidFill>
                <a:latin typeface="Times Neue Roman Bold"/>
              </a:rPr>
              <a:t>IT-</a:t>
            </a:r>
            <a:r>
              <a:rPr lang="ru-RU" sz="5729" spc="-143" dirty="0" smtClean="0">
                <a:solidFill>
                  <a:srgbClr val="FFFFFF"/>
                </a:solidFill>
                <a:latin typeface="Times Neue Roman Bold"/>
              </a:rPr>
              <a:t> </a:t>
            </a:r>
            <a:r>
              <a:rPr lang="ru-RU" sz="5729" spc="-143" dirty="0" smtClean="0">
                <a:solidFill>
                  <a:srgbClr val="FFFFFF"/>
                </a:solidFill>
                <a:latin typeface="Times Neue Roman Bold"/>
              </a:rPr>
              <a:t>классы</a:t>
            </a:r>
            <a:endParaRPr kumimoji="0" lang="en-US" sz="5729" b="0" i="0" u="none" strike="noStrike" kern="1200" cap="none" spc="-143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ue Roman Bold"/>
              <a:ea typeface="+mn-ea"/>
              <a:cs typeface="+mn-c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307928" y="369579"/>
            <a:ext cx="1470198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РЕАЛИЗАЦИЯ ПРЕДМЕТНОЙ ОБЛАСТИ "ИНФОРМАТИКА"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04634" y="1256391"/>
            <a:ext cx="225918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ue Roman Bold"/>
              </a:rPr>
              <a:t>5-6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ue Roman Bold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ue Roman Bold"/>
              </a:rPr>
              <a:t>IT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ue Roman Bold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ue Roman Bold"/>
              </a:rPr>
              <a:t>классы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ue Roman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263730" y="1256391"/>
            <a:ext cx="171649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7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IT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ue Roman Bold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классы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ue Roman Bold"/>
              <a:ea typeface="+mn-ea"/>
              <a:cs typeface="+mn-c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2029211" y="2944641"/>
            <a:ext cx="3524324" cy="362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ue Roman Bold"/>
                <a:ea typeface="+mn-ea"/>
                <a:cs typeface="+mn-cs"/>
              </a:rPr>
              <a:t>   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263543" y="5276687"/>
            <a:ext cx="2861215" cy="370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информатики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9176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 rot="10800000" flipH="1" flipV="1">
            <a:off x="8195938" y="5471854"/>
            <a:ext cx="2461826" cy="368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1917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рок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9176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48"/>
          <p:cNvGrpSpPr/>
          <p:nvPr/>
        </p:nvGrpSpPr>
        <p:grpSpPr>
          <a:xfrm>
            <a:off x="7749519" y="7198437"/>
            <a:ext cx="3223281" cy="1135714"/>
            <a:chOff x="0" y="0"/>
            <a:chExt cx="2326959" cy="69203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326959" cy="692039"/>
            </a:xfrm>
            <a:custGeom>
              <a:avLst/>
              <a:gdLst/>
              <a:ahLst/>
              <a:cxnLst/>
              <a:rect l="l" t="t" r="r" b="b"/>
              <a:pathLst>
                <a:path w="2326959" h="692039">
                  <a:moveTo>
                    <a:pt x="0" y="0"/>
                  </a:moveTo>
                  <a:lnTo>
                    <a:pt x="2326959" y="0"/>
                  </a:lnTo>
                  <a:lnTo>
                    <a:pt x="2326959" y="692039"/>
                  </a:lnTo>
                  <a:lnTo>
                    <a:pt x="0" y="692039"/>
                  </a:lnTo>
                  <a:close/>
                </a:path>
              </a:pathLst>
            </a:custGeom>
            <a:solidFill>
              <a:srgbClr val="469BD8"/>
            </a:solidFill>
          </p:spPr>
        </p:sp>
      </p:grpSp>
      <p:sp>
        <p:nvSpPr>
          <p:cNvPr id="50" name="TextBox 50"/>
          <p:cNvSpPr txBox="1"/>
          <p:nvPr/>
        </p:nvSpPr>
        <p:spPr>
          <a:xfrm>
            <a:off x="8195938" y="7441732"/>
            <a:ext cx="2645127" cy="765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9176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3" name="Group 53"/>
          <p:cNvGrpSpPr/>
          <p:nvPr/>
        </p:nvGrpSpPr>
        <p:grpSpPr>
          <a:xfrm>
            <a:off x="12504855" y="6389198"/>
            <a:ext cx="3714236" cy="2345199"/>
            <a:chOff x="0" y="0"/>
            <a:chExt cx="1824569" cy="1152048"/>
          </a:xfrm>
        </p:grpSpPr>
        <p:sp>
          <p:nvSpPr>
            <p:cNvPr id="54" name="Freeform 54"/>
            <p:cNvSpPr/>
            <p:nvPr/>
          </p:nvSpPr>
          <p:spPr>
            <a:xfrm>
              <a:off x="92710" y="106680"/>
              <a:ext cx="1720429" cy="1032668"/>
            </a:xfrm>
            <a:custGeom>
              <a:avLst/>
              <a:gdLst/>
              <a:ahLst/>
              <a:cxnLst/>
              <a:rect l="l" t="t" r="r" b="b"/>
              <a:pathLst>
                <a:path w="1720429" h="1032668">
                  <a:moveTo>
                    <a:pt x="1693759" y="843438"/>
                  </a:moveTo>
                  <a:cubicBezTo>
                    <a:pt x="1693759" y="931068"/>
                    <a:pt x="1617559" y="1002188"/>
                    <a:pt x="1536279" y="1002188"/>
                  </a:cubicBezTo>
                  <a:lnTo>
                    <a:pt x="66040" y="1002188"/>
                  </a:lnTo>
                  <a:cubicBezTo>
                    <a:pt x="43180" y="1002188"/>
                    <a:pt x="20320" y="997108"/>
                    <a:pt x="0" y="988218"/>
                  </a:cubicBezTo>
                  <a:cubicBezTo>
                    <a:pt x="26670" y="1016158"/>
                    <a:pt x="63500" y="1032668"/>
                    <a:pt x="105092" y="1032668"/>
                  </a:cubicBezTo>
                  <a:lnTo>
                    <a:pt x="1574379" y="1032668"/>
                  </a:lnTo>
                  <a:cubicBezTo>
                    <a:pt x="1654389" y="1032668"/>
                    <a:pt x="1720429" y="966628"/>
                    <a:pt x="1720429" y="886618"/>
                  </a:cubicBezTo>
                  <a:lnTo>
                    <a:pt x="1720429" y="95250"/>
                  </a:lnTo>
                  <a:cubicBezTo>
                    <a:pt x="1720429" y="58420"/>
                    <a:pt x="1706459" y="25400"/>
                    <a:pt x="1684869" y="0"/>
                  </a:cubicBezTo>
                  <a:cubicBezTo>
                    <a:pt x="1691219" y="16510"/>
                    <a:pt x="1693759" y="34290"/>
                    <a:pt x="1693759" y="52070"/>
                  </a:cubicBezTo>
                  <a:lnTo>
                    <a:pt x="1693759" y="843438"/>
                  </a:lnTo>
                  <a:lnTo>
                    <a:pt x="1693759" y="843438"/>
                  </a:lnTo>
                  <a:close/>
                </a:path>
              </a:pathLst>
            </a:custGeom>
            <a:solidFill>
              <a:srgbClr val="469BD8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12700" y="12700"/>
              <a:ext cx="1759800" cy="1083468"/>
            </a:xfrm>
            <a:custGeom>
              <a:avLst/>
              <a:gdLst/>
              <a:ahLst/>
              <a:cxnLst/>
              <a:rect l="l" t="t" r="r" b="b"/>
              <a:pathLst>
                <a:path w="1759800" h="1083468">
                  <a:moveTo>
                    <a:pt x="146050" y="1083468"/>
                  </a:moveTo>
                  <a:lnTo>
                    <a:pt x="1613750" y="1083468"/>
                  </a:lnTo>
                  <a:cubicBezTo>
                    <a:pt x="1693760" y="1083468"/>
                    <a:pt x="1759800" y="1017428"/>
                    <a:pt x="1759800" y="937418"/>
                  </a:cubicBezTo>
                  <a:lnTo>
                    <a:pt x="1759800" y="146050"/>
                  </a:lnTo>
                  <a:cubicBezTo>
                    <a:pt x="1759800" y="66040"/>
                    <a:pt x="1693760" y="0"/>
                    <a:pt x="1613750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937418"/>
                  </a:lnTo>
                  <a:cubicBezTo>
                    <a:pt x="0" y="1018698"/>
                    <a:pt x="66040" y="1083468"/>
                    <a:pt x="146050" y="1083468"/>
                  </a:cubicBezTo>
                  <a:close/>
                </a:path>
              </a:pathLst>
            </a:custGeom>
            <a:solidFill>
              <a:srgbClr val="5186CD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0" y="0"/>
              <a:ext cx="1824569" cy="1152048"/>
            </a:xfrm>
            <a:custGeom>
              <a:avLst/>
              <a:gdLst/>
              <a:ahLst/>
              <a:cxnLst/>
              <a:rect l="l" t="t" r="r" b="b"/>
              <a:pathLst>
                <a:path w="1824569" h="1152048">
                  <a:moveTo>
                    <a:pt x="1761069" y="74930"/>
                  </a:moveTo>
                  <a:cubicBezTo>
                    <a:pt x="1733129" y="30480"/>
                    <a:pt x="1683600" y="0"/>
                    <a:pt x="1626450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950118"/>
                  </a:lnTo>
                  <a:cubicBezTo>
                    <a:pt x="0" y="1002188"/>
                    <a:pt x="25400" y="1047908"/>
                    <a:pt x="63500" y="1077118"/>
                  </a:cubicBezTo>
                  <a:cubicBezTo>
                    <a:pt x="91440" y="1121568"/>
                    <a:pt x="140970" y="1152048"/>
                    <a:pt x="199221" y="1152048"/>
                  </a:cubicBezTo>
                  <a:lnTo>
                    <a:pt x="1665819" y="1152048"/>
                  </a:lnTo>
                  <a:cubicBezTo>
                    <a:pt x="1753450" y="1152048"/>
                    <a:pt x="1824569" y="1080928"/>
                    <a:pt x="1824569" y="993298"/>
                  </a:cubicBezTo>
                  <a:lnTo>
                    <a:pt x="1824569" y="201930"/>
                  </a:lnTo>
                  <a:cubicBezTo>
                    <a:pt x="1824569" y="149860"/>
                    <a:pt x="1799169" y="104140"/>
                    <a:pt x="1761069" y="74930"/>
                  </a:cubicBezTo>
                  <a:close/>
                  <a:moveTo>
                    <a:pt x="12700" y="95011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26450" y="12700"/>
                  </a:lnTo>
                  <a:cubicBezTo>
                    <a:pt x="1706460" y="12700"/>
                    <a:pt x="1772500" y="78740"/>
                    <a:pt x="1772500" y="158750"/>
                  </a:cubicBezTo>
                  <a:lnTo>
                    <a:pt x="1772500" y="950118"/>
                  </a:lnTo>
                  <a:cubicBezTo>
                    <a:pt x="1772500" y="1030128"/>
                    <a:pt x="1706460" y="1096168"/>
                    <a:pt x="1626450" y="1096168"/>
                  </a:cubicBezTo>
                  <a:lnTo>
                    <a:pt x="158750" y="1096168"/>
                  </a:lnTo>
                  <a:cubicBezTo>
                    <a:pt x="78740" y="1096168"/>
                    <a:pt x="12700" y="1031398"/>
                    <a:pt x="12700" y="950118"/>
                  </a:cubicBezTo>
                  <a:close/>
                  <a:moveTo>
                    <a:pt x="1813140" y="993298"/>
                  </a:moveTo>
                  <a:cubicBezTo>
                    <a:pt x="1813140" y="1073308"/>
                    <a:pt x="1745829" y="1139348"/>
                    <a:pt x="1665819" y="1139348"/>
                  </a:cubicBezTo>
                  <a:lnTo>
                    <a:pt x="199221" y="1139348"/>
                  </a:lnTo>
                  <a:cubicBezTo>
                    <a:pt x="157480" y="1139348"/>
                    <a:pt x="120650" y="1122838"/>
                    <a:pt x="93980" y="1094898"/>
                  </a:cubicBezTo>
                  <a:cubicBezTo>
                    <a:pt x="114300" y="1103788"/>
                    <a:pt x="135890" y="1108868"/>
                    <a:pt x="160020" y="1108868"/>
                  </a:cubicBezTo>
                  <a:lnTo>
                    <a:pt x="1627719" y="1108868"/>
                  </a:lnTo>
                  <a:cubicBezTo>
                    <a:pt x="1715350" y="1108868"/>
                    <a:pt x="1786469" y="1037748"/>
                    <a:pt x="1786469" y="950118"/>
                  </a:cubicBezTo>
                  <a:lnTo>
                    <a:pt x="1786469" y="158750"/>
                  </a:lnTo>
                  <a:cubicBezTo>
                    <a:pt x="1786469" y="140970"/>
                    <a:pt x="1782660" y="123190"/>
                    <a:pt x="1777579" y="106680"/>
                  </a:cubicBezTo>
                  <a:cubicBezTo>
                    <a:pt x="1799169" y="132080"/>
                    <a:pt x="1813140" y="165100"/>
                    <a:pt x="1813140" y="201930"/>
                  </a:cubicBezTo>
                  <a:lnTo>
                    <a:pt x="1813140" y="993298"/>
                  </a:lnTo>
                  <a:cubicBezTo>
                    <a:pt x="1813140" y="993298"/>
                    <a:pt x="1813140" y="993298"/>
                    <a:pt x="1813140" y="993298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sp>
        <p:nvSpPr>
          <p:cNvPr id="57" name="TextBox 57"/>
          <p:cNvSpPr txBox="1"/>
          <p:nvPr/>
        </p:nvSpPr>
        <p:spPr>
          <a:xfrm>
            <a:off x="12356188" y="6545724"/>
            <a:ext cx="3635131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6698" marR="0" lvl="1" algn="ctr" defTabSz="914400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реальность»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8" marR="0" lvl="1" algn="ctr" defTabSz="914400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Графич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еский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дизайн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";</a:t>
            </a:r>
          </a:p>
          <a:p>
            <a:pPr marL="226698" marR="0" lvl="1" algn="ctr" defTabSz="914400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"3д-моделирование";</a:t>
            </a:r>
          </a:p>
          <a:p>
            <a:pPr marL="226698" marR="0" lvl="1" algn="ctr" defTabSz="914400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176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Объектив"</a:t>
            </a:r>
          </a:p>
        </p:txBody>
      </p:sp>
      <p:grpSp>
        <p:nvGrpSpPr>
          <p:cNvPr id="66" name="Group 11"/>
          <p:cNvGrpSpPr/>
          <p:nvPr/>
        </p:nvGrpSpPr>
        <p:grpSpPr>
          <a:xfrm>
            <a:off x="7535333" y="3406787"/>
            <a:ext cx="3288799" cy="820066"/>
            <a:chOff x="-423141" y="310599"/>
            <a:chExt cx="3564928" cy="603637"/>
          </a:xfrm>
        </p:grpSpPr>
        <p:sp>
          <p:nvSpPr>
            <p:cNvPr id="67" name="Freeform 12"/>
            <p:cNvSpPr/>
            <p:nvPr/>
          </p:nvSpPr>
          <p:spPr>
            <a:xfrm>
              <a:off x="-423141" y="310599"/>
              <a:ext cx="3564928" cy="603637"/>
            </a:xfrm>
            <a:custGeom>
              <a:avLst/>
              <a:gdLst/>
              <a:ahLst/>
              <a:cxnLst/>
              <a:rect l="l" t="t" r="r" b="b"/>
              <a:pathLst>
                <a:path w="2625211" h="1036344">
                  <a:moveTo>
                    <a:pt x="0" y="0"/>
                  </a:moveTo>
                  <a:lnTo>
                    <a:pt x="2625211" y="0"/>
                  </a:lnTo>
                  <a:lnTo>
                    <a:pt x="2625211" y="1036344"/>
                  </a:lnTo>
                  <a:lnTo>
                    <a:pt x="0" y="1036344"/>
                  </a:lnTo>
                  <a:close/>
                </a:path>
              </a:pathLst>
            </a:custGeom>
            <a:solidFill>
              <a:srgbClr val="F8A30E"/>
            </a:solidFill>
          </p:spPr>
          <p:txBody>
            <a:bodyPr/>
            <a:lstStyle/>
            <a:p>
              <a:pPr algn="ctr"/>
              <a:r>
                <a:rPr lang="ru-RU" sz="2400" dirty="0" smtClean="0">
                  <a:solidFill>
                    <a:srgbClr val="002060"/>
                  </a:solidFill>
                </a:rPr>
                <a:t>Внеурочная деятельность</a:t>
              </a:r>
              <a:endParaRPr lang="ru-RU" sz="2400" dirty="0">
                <a:solidFill>
                  <a:srgbClr val="002060"/>
                </a:solidFill>
              </a:endParaRPr>
            </a:p>
          </p:txBody>
        </p:sp>
      </p:grpSp>
      <p:sp>
        <p:nvSpPr>
          <p:cNvPr id="68" name="AutoShape 20"/>
          <p:cNvSpPr/>
          <p:nvPr/>
        </p:nvSpPr>
        <p:spPr>
          <a:xfrm rot="5400000" flipV="1">
            <a:off x="13103153" y="5529448"/>
            <a:ext cx="1856751" cy="2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69" name="AutoShape 20"/>
          <p:cNvSpPr/>
          <p:nvPr/>
        </p:nvSpPr>
        <p:spPr>
          <a:xfrm rot="5400000" flipH="1">
            <a:off x="11710388" y="6996707"/>
            <a:ext cx="1" cy="1475181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70" name="AutoShape 20"/>
          <p:cNvSpPr/>
          <p:nvPr/>
        </p:nvSpPr>
        <p:spPr>
          <a:xfrm rot="5400000">
            <a:off x="11582471" y="3096079"/>
            <a:ext cx="6382" cy="1523062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74" name="Freeform 12"/>
          <p:cNvSpPr/>
          <p:nvPr/>
        </p:nvSpPr>
        <p:spPr>
          <a:xfrm>
            <a:off x="1704729" y="3069467"/>
            <a:ext cx="3791386" cy="1448320"/>
          </a:xfrm>
          <a:custGeom>
            <a:avLst/>
            <a:gdLst/>
            <a:ahLst/>
            <a:cxnLst/>
            <a:rect l="l" t="t" r="r" b="b"/>
            <a:pathLst>
              <a:path w="2625211" h="1036344">
                <a:moveTo>
                  <a:pt x="0" y="0"/>
                </a:moveTo>
                <a:lnTo>
                  <a:pt x="2625211" y="0"/>
                </a:lnTo>
                <a:lnTo>
                  <a:pt x="2625211" y="1036344"/>
                </a:lnTo>
                <a:lnTo>
                  <a:pt x="0" y="1036344"/>
                </a:lnTo>
                <a:close/>
              </a:path>
            </a:pathLst>
          </a:custGeom>
          <a:solidFill>
            <a:srgbClr val="F8A30E"/>
          </a:solidFill>
        </p:spPr>
        <p:txBody>
          <a:bodyPr/>
          <a:lstStyle/>
          <a:p>
            <a:pPr lvl="0" algn="ctr">
              <a:lnSpc>
                <a:spcPts val="3080"/>
              </a:lnSpc>
              <a:defRPr/>
            </a:pPr>
            <a:r>
              <a:rPr lang="ru-RU" sz="2400" dirty="0" smtClean="0">
                <a:solidFill>
                  <a:srgbClr val="1917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Программирование </a:t>
            </a:r>
            <a:r>
              <a:rPr lang="ru-RU" sz="2400" dirty="0">
                <a:solidFill>
                  <a:srgbClr val="1917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400" dirty="0">
                <a:solidFill>
                  <a:srgbClr val="1917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SCRETCH</a:t>
            </a:r>
            <a:endParaRPr lang="ru-RU" sz="2400" dirty="0">
              <a:solidFill>
                <a:srgbClr val="1917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ts val="3080"/>
              </a:lnSpc>
              <a:defRPr/>
            </a:pPr>
            <a:r>
              <a:rPr lang="ru-RU" sz="2400" dirty="0" smtClean="0">
                <a:solidFill>
                  <a:srgbClr val="1917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3-д </a:t>
            </a:r>
            <a:r>
              <a:rPr lang="ru-RU" sz="2400" dirty="0">
                <a:solidFill>
                  <a:srgbClr val="1917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</a:t>
            </a:r>
            <a:endParaRPr lang="en-US" sz="2400" dirty="0">
              <a:solidFill>
                <a:srgbClr val="1917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grpSp>
        <p:nvGrpSpPr>
          <p:cNvPr id="76" name="Group 11"/>
          <p:cNvGrpSpPr/>
          <p:nvPr/>
        </p:nvGrpSpPr>
        <p:grpSpPr>
          <a:xfrm>
            <a:off x="1676400" y="6793687"/>
            <a:ext cx="4077218" cy="1789186"/>
            <a:chOff x="-941355" y="-1"/>
            <a:chExt cx="4165146" cy="1066085"/>
          </a:xfrm>
        </p:grpSpPr>
        <p:sp>
          <p:nvSpPr>
            <p:cNvPr id="77" name="Freeform 12"/>
            <p:cNvSpPr/>
            <p:nvPr/>
          </p:nvSpPr>
          <p:spPr>
            <a:xfrm>
              <a:off x="-941355" y="-1"/>
              <a:ext cx="4165146" cy="1066085"/>
            </a:xfrm>
            <a:custGeom>
              <a:avLst/>
              <a:gdLst/>
              <a:ahLst/>
              <a:cxnLst/>
              <a:rect l="l" t="t" r="r" b="b"/>
              <a:pathLst>
                <a:path w="2625211" h="1036344">
                  <a:moveTo>
                    <a:pt x="0" y="0"/>
                  </a:moveTo>
                  <a:lnTo>
                    <a:pt x="2625211" y="0"/>
                  </a:lnTo>
                  <a:lnTo>
                    <a:pt x="2625211" y="1036344"/>
                  </a:lnTo>
                  <a:lnTo>
                    <a:pt x="0" y="1036344"/>
                  </a:lnTo>
                  <a:close/>
                </a:path>
              </a:pathLst>
            </a:custGeom>
            <a:solidFill>
              <a:srgbClr val="F8A30E"/>
            </a:solidFill>
          </p:spPr>
        </p:sp>
      </p:grpSp>
      <p:sp>
        <p:nvSpPr>
          <p:cNvPr id="78" name="Прямоугольник 77"/>
          <p:cNvSpPr/>
          <p:nvPr/>
        </p:nvSpPr>
        <p:spPr>
          <a:xfrm>
            <a:off x="1648380" y="6545724"/>
            <a:ext cx="38988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 базе Центра выявления и поддержки  одаренных детей «Гагарин»)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AutoShape 20"/>
          <p:cNvSpPr/>
          <p:nvPr/>
        </p:nvSpPr>
        <p:spPr>
          <a:xfrm rot="5400000" flipV="1">
            <a:off x="6538103" y="2863570"/>
            <a:ext cx="6382" cy="1988078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47" name="AutoShape 20"/>
          <p:cNvSpPr/>
          <p:nvPr/>
        </p:nvSpPr>
        <p:spPr>
          <a:xfrm rot="5400000" flipH="1" flipV="1">
            <a:off x="6515724" y="4654623"/>
            <a:ext cx="0" cy="2039218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sp>
        <p:nvSpPr>
          <p:cNvPr id="51" name="AutoShape 20"/>
          <p:cNvSpPr/>
          <p:nvPr/>
        </p:nvSpPr>
        <p:spPr>
          <a:xfrm rot="5400000" flipV="1">
            <a:off x="6764495" y="6749276"/>
            <a:ext cx="2" cy="1970049"/>
          </a:xfrm>
          <a:prstGeom prst="line">
            <a:avLst/>
          </a:prstGeom>
          <a:ln w="66675" cap="rnd">
            <a:solidFill>
              <a:srgbClr val="191769"/>
            </a:solidFill>
            <a:prstDash val="sysDot"/>
            <a:headEnd type="none" w="sm" len="sm"/>
            <a:tailEnd type="triangle" w="lg" len="med"/>
          </a:ln>
        </p:spPr>
      </p:sp>
      <p:grpSp>
        <p:nvGrpSpPr>
          <p:cNvPr id="52" name="Group 17"/>
          <p:cNvGrpSpPr/>
          <p:nvPr/>
        </p:nvGrpSpPr>
        <p:grpSpPr>
          <a:xfrm>
            <a:off x="12409080" y="3123019"/>
            <a:ext cx="4735920" cy="1347381"/>
            <a:chOff x="0" y="-220761"/>
            <a:chExt cx="1618676" cy="738933"/>
          </a:xfrm>
        </p:grpSpPr>
        <p:sp>
          <p:nvSpPr>
            <p:cNvPr id="58" name="Freeform 18"/>
            <p:cNvSpPr/>
            <p:nvPr/>
          </p:nvSpPr>
          <p:spPr>
            <a:xfrm>
              <a:off x="0" y="-220761"/>
              <a:ext cx="1618676" cy="738933"/>
            </a:xfrm>
            <a:custGeom>
              <a:avLst/>
              <a:gdLst/>
              <a:ahLst/>
              <a:cxnLst/>
              <a:rect l="l" t="t" r="r" b="b"/>
              <a:pathLst>
                <a:path w="1644720" h="518172">
                  <a:moveTo>
                    <a:pt x="0" y="0"/>
                  </a:moveTo>
                  <a:lnTo>
                    <a:pt x="1644720" y="0"/>
                  </a:lnTo>
                  <a:lnTo>
                    <a:pt x="1644720" y="518172"/>
                  </a:lnTo>
                  <a:lnTo>
                    <a:pt x="0" y="518172"/>
                  </a:lnTo>
                  <a:close/>
                </a:path>
              </a:pathLst>
            </a:custGeom>
            <a:solidFill>
              <a:srgbClr val="7ED957"/>
            </a:solidFill>
          </p:spPr>
          <p:txBody>
            <a:bodyPr/>
            <a:lstStyle/>
            <a:p>
              <a:pPr algn="ctr"/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ru-RU" sz="24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Знакомство с 3д графикой</a:t>
              </a:r>
            </a:p>
            <a:p>
              <a:pPr algn="ctr"/>
              <a:r>
                <a:rPr lang="ru-RU" sz="24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-Работа с объёмными фигурами</a:t>
              </a:r>
              <a:endPara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38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648200" y="17843"/>
            <a:ext cx="10591800" cy="13369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2800" spc="-20" dirty="0" err="1" smtClean="0"/>
              <a:t>Педагог</a:t>
            </a:r>
            <a:r>
              <a:rPr lang="ru-RU" sz="2800" spc="-20" dirty="0" smtClean="0"/>
              <a:t>и лицея:</a:t>
            </a:r>
            <a:r>
              <a:rPr lang="ru-RU" sz="2800" spc="-20" dirty="0"/>
              <a:t> </a:t>
            </a:r>
            <a:r>
              <a:rPr lang="ru-RU" sz="2800" spc="-20" dirty="0" err="1" smtClean="0"/>
              <a:t>Сумкина</a:t>
            </a:r>
            <a:r>
              <a:rPr lang="ru-RU" sz="2800" spc="-20" dirty="0" smtClean="0"/>
              <a:t> Юлия Игоревна,</a:t>
            </a:r>
            <a:r>
              <a:rPr lang="ru-RU" sz="2800" spc="-5" dirty="0" smtClean="0"/>
              <a:t> Давыдова Олеся Александровна</a:t>
            </a:r>
            <a:r>
              <a:rPr lang="ru-RU" sz="2000" spc="-5" dirty="0" smtClean="0"/>
              <a:t/>
            </a:r>
            <a:br>
              <a:rPr lang="ru-RU" sz="2000" spc="-5" dirty="0" smtClean="0"/>
            </a:br>
            <a:endParaRPr sz="2800" dirty="0"/>
          </a:p>
        </p:txBody>
      </p:sp>
      <p:sp>
        <p:nvSpPr>
          <p:cNvPr id="14" name="object 14"/>
          <p:cNvSpPr txBox="1"/>
          <p:nvPr/>
        </p:nvSpPr>
        <p:spPr>
          <a:xfrm>
            <a:off x="4648200" y="874559"/>
            <a:ext cx="10591800" cy="98296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224028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4599305" algn="l"/>
              </a:tabLst>
              <a:defRPr/>
            </a:pPr>
            <a:r>
              <a:rPr kumimoji="0" lang="ru-RU" sz="21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</a:t>
            </a:r>
            <a:r>
              <a:rPr kumimoji="0" sz="2100" b="1" i="0" u="none" strike="noStrike" kern="1200" cap="none" spc="-1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Проведено</a:t>
            </a:r>
            <a:r>
              <a:rPr kumimoji="0" sz="2100" b="1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уроков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в</a:t>
            </a:r>
            <a:r>
              <a:rPr kumimoji="0" sz="2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кабинетах </a:t>
            </a:r>
            <a:r>
              <a:rPr kumimoji="0" sz="21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Точки</a:t>
            </a:r>
            <a:r>
              <a:rPr kumimoji="0" sz="21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роста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: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lang="ru-RU" sz="2100" dirty="0" smtClean="0">
                <a:solidFill>
                  <a:prstClr val="black"/>
                </a:solidFill>
                <a:latin typeface="Times New Roman"/>
                <a:cs typeface="Times New Roman"/>
              </a:rPr>
              <a:t>145</a:t>
            </a:r>
            <a:endParaRPr kumimoji="0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Использовано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оборудование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на </a:t>
            </a:r>
            <a:r>
              <a:rPr kumimoji="0" sz="2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уроках:</a:t>
            </a:r>
            <a:r>
              <a:rPr kumimoji="0" sz="21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ноутбуки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(10), </a:t>
            </a:r>
            <a:r>
              <a:rPr kumimoji="0" sz="2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фотокамера, </a:t>
            </a:r>
            <a:r>
              <a:rPr kumimoji="0" sz="2100" b="0" i="0" u="none" strike="noStrike" kern="1200" cap="none" spc="-50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штатив,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графические 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планшеты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(5),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интерактивная</a:t>
            </a:r>
            <a:r>
              <a:rPr kumimoji="0" sz="2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доска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69277" y="2178075"/>
            <a:ext cx="5898393" cy="7240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Достижения учеников</a:t>
            </a:r>
            <a:endParaRPr kumimoji="0" lang="en-US" sz="2400" b="1" i="0" u="sng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Всероссийская</a:t>
            </a:r>
            <a:r>
              <a:rPr kumimoji="0" lang="ru-RU" sz="1800" b="1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образовательная</a:t>
            </a:r>
            <a:r>
              <a:rPr kumimoji="0" lang="ru-RU" sz="18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акция</a:t>
            </a:r>
            <a:r>
              <a:rPr kumimoji="0" lang="ru-RU" sz="18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«ИТ-диктант»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Участники: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10-11</a:t>
            </a:r>
            <a:r>
              <a:rPr kumimoji="0" lang="ru-RU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классы,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сертификаты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Всероссийский</a:t>
            </a:r>
            <a:r>
              <a:rPr kumimoji="0" lang="ru-RU" sz="18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образовательный</a:t>
            </a:r>
            <a:r>
              <a:rPr kumimoji="0" lang="ru-RU" sz="18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проект</a:t>
            </a:r>
            <a:r>
              <a:rPr kumimoji="0" lang="ru-RU" sz="18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«Урок</a:t>
            </a:r>
            <a:r>
              <a:rPr kumimoji="0" lang="ru-RU" sz="18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цифры</a:t>
            </a:r>
            <a:r>
              <a:rPr kumimoji="0" lang="ru-RU" sz="1800" i="0" u="none" strike="noStrike" kern="1200" cap="none" spc="-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»: более 3000 сертификатов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71475" marR="0" lvl="0" indent="-35941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Microsoft Sans Serif"/>
              <a:buChar char="●"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Быстрая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разработка 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приложений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71475" marR="0" lvl="0" indent="-3594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●"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Квантовый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мир: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как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устроен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квантовый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компьютер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71475" marR="0" lvl="0" indent="-3594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●"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Цифровое</a:t>
            </a:r>
            <a:r>
              <a:rPr kumimoji="0" lang="ru-RU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искусство: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музыка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</a:t>
            </a:r>
            <a:r>
              <a:rPr kumimoji="0" lang="ru-RU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IT</a:t>
            </a:r>
          </a:p>
          <a:p>
            <a:pPr marL="371475" marR="0" lvl="0" indent="-3594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●"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Исследование</a:t>
            </a:r>
            <a:r>
              <a:rPr kumimoji="0" lang="ru-RU" sz="1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кибератак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71475" marR="0" lvl="0" indent="-3594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●"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Разработка</a:t>
            </a:r>
            <a:r>
              <a:rPr kumimoji="0" lang="ru-RU" sz="18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игр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71475" marR="0" lvl="0" indent="-3594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●"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Искусственный</a:t>
            </a:r>
            <a:r>
              <a:rPr kumimoji="0" lang="ru-RU" sz="18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интеллект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</a:t>
            </a:r>
            <a:r>
              <a:rPr kumimoji="0" lang="ru-RU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образовании</a:t>
            </a:r>
          </a:p>
          <a:p>
            <a:pPr marL="469265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Участники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:</a:t>
            </a:r>
            <a:r>
              <a:rPr kumimoji="0" lang="ru-RU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7-11</a:t>
            </a:r>
            <a:r>
              <a:rPr kumimoji="0" lang="ru-RU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классы,</a:t>
            </a:r>
            <a:r>
              <a:rPr kumimoji="0" lang="ru-RU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сертификаты</a:t>
            </a:r>
            <a:r>
              <a:rPr kumimoji="0" lang="ru-RU" sz="1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.</a:t>
            </a:r>
          </a:p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1475" algn="l"/>
                <a:tab pos="372110" algn="l"/>
              </a:tabLst>
              <a:defRPr/>
            </a:pPr>
            <a:r>
              <a:rPr kumimoji="0" lang="ru-RU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Всероссийская олимпиада школьников группы компаний «</a:t>
            </a:r>
            <a:r>
              <a:rPr kumimoji="0" lang="ru-RU" sz="1800" b="1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Россети</a:t>
            </a:r>
            <a:r>
              <a:rPr kumimoji="0" lang="ru-RU" sz="1800" b="1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»:</a:t>
            </a:r>
          </a:p>
          <a:p>
            <a:pPr marL="469265" marR="5080" lvl="1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Победитель 1 этапа – </a:t>
            </a:r>
            <a:r>
              <a:rPr kumimoji="0" lang="ru-RU" sz="18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Бокарева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Ангелина,10 класс, диплом, подарочный сертификат на 5000 </a:t>
            </a:r>
            <a:r>
              <a:rPr kumimoji="0" lang="ru-RU" sz="18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руб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;</a:t>
            </a:r>
          </a:p>
          <a:p>
            <a:pPr marL="469265" marR="5080" lvl="1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1475" algn="l"/>
                <a:tab pos="372110" algn="l"/>
              </a:tabLst>
              <a:defRPr/>
            </a:pPr>
            <a:r>
              <a:rPr kumimoji="0" lang="ru-RU" sz="18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Уастник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2 этапа – 10 класс, сертификат.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Муниципальный </a:t>
            </a: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этап </a:t>
            </a:r>
            <a:r>
              <a:rPr kumimoji="0" lang="ru-RU" sz="1800" b="1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ВсОШ</a:t>
            </a: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по </a:t>
            </a:r>
            <a:r>
              <a:rPr kumimoji="0" lang="ru-RU" sz="18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информатике, Сириус</a:t>
            </a:r>
          </a:p>
          <a:p>
            <a:pPr marL="469900" marR="508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Участник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: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Сумкин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Артем,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7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класс</a:t>
            </a:r>
          </a:p>
          <a:p>
            <a:pPr marL="469900" marR="508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Участник: </a:t>
            </a:r>
            <a:r>
              <a:rPr kumimoji="0" lang="ru-RU" sz="18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Таренков</a:t>
            </a:r>
            <a:r>
              <a:rPr kumimoji="0" lang="ru-RU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Максим, 8 </a:t>
            </a:r>
            <a:r>
              <a:rPr kumimoji="0" lang="ru-RU" sz="1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класс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Международная </a:t>
            </a:r>
            <a:r>
              <a:rPr kumimoji="0" lang="ru-RU" sz="1800" b="1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профориентационная</a:t>
            </a: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акция «День </a:t>
            </a:r>
            <a:r>
              <a:rPr kumimoji="0" lang="en-US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IT-</a:t>
            </a: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знаний 2021</a:t>
            </a:r>
            <a:r>
              <a:rPr kumimoji="0" lang="ru-RU" sz="18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»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Участники: 7-9 классы, сертификаты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9677400" y="2116753"/>
            <a:ext cx="5683943" cy="38625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Реализация образовательных программ в рамках внеурочной  деятельности в АЙ-ТИ классах:</a:t>
            </a: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20" dirty="0" smtClean="0">
                <a:solidFill>
                  <a:srgbClr val="C00000"/>
                </a:solidFill>
                <a:latin typeface="Times New Roman"/>
                <a:cs typeface="Times New Roman"/>
              </a:rPr>
              <a:t>-Робототехника</a:t>
            </a: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cs typeface="Times New Roman"/>
              </a:rPr>
              <a:t>-Основы информатики</a:t>
            </a: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20" dirty="0" smtClean="0">
                <a:solidFill>
                  <a:srgbClr val="C00000"/>
                </a:solidFill>
                <a:latin typeface="Times New Roman"/>
                <a:cs typeface="Times New Roman"/>
              </a:rPr>
              <a:t>-Графический дизайн</a:t>
            </a: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cs typeface="Times New Roman"/>
              </a:rPr>
              <a:t>-</a:t>
            </a:r>
            <a:r>
              <a:rPr kumimoji="0" lang="ru-RU" sz="2400" b="1" i="0" u="none" strike="noStrike" kern="1200" cap="none" spc="-2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cs typeface="Times New Roman"/>
              </a:rPr>
              <a:t>Програмирование</a:t>
            </a:r>
            <a:endParaRPr kumimoji="0" lang="ru-RU" sz="2400" b="1" i="0" u="none" strike="noStrike" kern="1200" cap="none" spc="-2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20" dirty="0" smtClean="0">
                <a:solidFill>
                  <a:srgbClr val="C00000"/>
                </a:solidFill>
                <a:latin typeface="Times New Roman"/>
                <a:cs typeface="Times New Roman"/>
              </a:rPr>
              <a:t>-Моделирование</a:t>
            </a:r>
            <a:endParaRPr kumimoji="0" lang="en-US" sz="2400" b="1" i="0" u="none" strike="noStrike" kern="1200" cap="none" spc="-2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-2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-2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699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63" name="object 13"/>
          <p:cNvPicPr/>
          <p:nvPr/>
        </p:nvPicPr>
        <p:blipFill rotWithShape="1">
          <a:blip r:embed="rId3" cstate="print"/>
          <a:srcRect r="35382"/>
          <a:stretch/>
        </p:blipFill>
        <p:spPr>
          <a:xfrm>
            <a:off x="15226145" y="11957"/>
            <a:ext cx="3061855" cy="1517605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" y="85167"/>
            <a:ext cx="1496815" cy="1517605"/>
          </a:xfrm>
          <a:prstGeom prst="rect">
            <a:avLst/>
          </a:prstGeom>
        </p:spPr>
      </p:pic>
      <p:sp>
        <p:nvSpPr>
          <p:cNvPr id="72" name="Прямоугольник 71"/>
          <p:cNvSpPr/>
          <p:nvPr/>
        </p:nvSpPr>
        <p:spPr>
          <a:xfrm>
            <a:off x="1524000" y="11957"/>
            <a:ext cx="3143636" cy="9406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8681" y="1739093"/>
            <a:ext cx="1700482" cy="2386452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047" y="2297032"/>
            <a:ext cx="1810419" cy="2510305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9417" y="3131247"/>
            <a:ext cx="1751654" cy="2482384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 rotWithShape="1">
          <a:blip r:embed="rId8"/>
          <a:srcRect l="13342"/>
          <a:stretch/>
        </p:blipFill>
        <p:spPr>
          <a:xfrm>
            <a:off x="1629006" y="7634440"/>
            <a:ext cx="3038559" cy="172294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699270" y="5121319"/>
            <a:ext cx="2548196" cy="2519206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10833" r="33333" b="19167"/>
          <a:stretch/>
        </p:blipFill>
        <p:spPr>
          <a:xfrm rot="4318960">
            <a:off x="1995661" y="6141847"/>
            <a:ext cx="1027720" cy="1726569"/>
          </a:xfrm>
          <a:prstGeom prst="rect">
            <a:avLst/>
          </a:prstGeom>
        </p:spPr>
      </p:pic>
      <p:sp>
        <p:nvSpPr>
          <p:cNvPr id="76" name="Прямоугольник 75"/>
          <p:cNvSpPr/>
          <p:nvPr/>
        </p:nvSpPr>
        <p:spPr>
          <a:xfrm>
            <a:off x="15226144" y="1529561"/>
            <a:ext cx="3061855" cy="75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07642" y="1608599"/>
            <a:ext cx="3081310" cy="2176649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55951" y="4035583"/>
            <a:ext cx="3032672" cy="2213868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7514096" y="9418518"/>
            <a:ext cx="5273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НФОРМАТИКА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0567670" y="8877300"/>
            <a:ext cx="7720330" cy="541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06319" y="6293499"/>
            <a:ext cx="1982633" cy="2858041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893011" y="8273680"/>
            <a:ext cx="2183545" cy="1556752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 rotWithShape="1">
          <a:blip r:embed="rId15"/>
          <a:srcRect l="10402" t="17634" b="13039"/>
          <a:stretch/>
        </p:blipFill>
        <p:spPr>
          <a:xfrm>
            <a:off x="18539" y="3863681"/>
            <a:ext cx="1459736" cy="1934616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675" y="1775299"/>
            <a:ext cx="1455545" cy="2023343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26209" y="66493"/>
            <a:ext cx="2370974" cy="157612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6219" y="5336907"/>
            <a:ext cx="2277131" cy="15180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623" y="5011011"/>
            <a:ext cx="4210910" cy="4342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6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Рисунок 7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" y="85167"/>
            <a:ext cx="1496815" cy="1517605"/>
          </a:xfrm>
          <a:prstGeom prst="rect">
            <a:avLst/>
          </a:prstGeom>
        </p:spPr>
      </p:pic>
      <p:sp>
        <p:nvSpPr>
          <p:cNvPr id="72" name="Прямоугольник 71"/>
          <p:cNvSpPr/>
          <p:nvPr/>
        </p:nvSpPr>
        <p:spPr>
          <a:xfrm>
            <a:off x="1077652" y="470661"/>
            <a:ext cx="5478889" cy="9271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Чемпионат</a:t>
            </a:r>
            <a:r>
              <a:rPr lang="ru-RU" b="1" i="1" dirty="0" smtClean="0">
                <a:solidFill>
                  <a:srgbClr val="002060"/>
                </a:solidFill>
              </a:rPr>
              <a:t/>
            </a:r>
            <a:br>
              <a:rPr lang="ru-RU" b="1" i="1" dirty="0" smtClean="0">
                <a:solidFill>
                  <a:srgbClr val="002060"/>
                </a:solidFill>
              </a:rPr>
            </a:br>
            <a:r>
              <a:rPr lang="ru-RU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по спортивному программированию (спортивная дисциплина –</a:t>
            </a:r>
            <a:r>
              <a:rPr lang="ru-RU" b="1" i="1" dirty="0" smtClean="0">
                <a:solidFill>
                  <a:srgbClr val="002060"/>
                </a:solidFill>
              </a:rPr>
              <a:t/>
            </a:r>
            <a:br>
              <a:rPr lang="ru-RU" b="1" i="1" dirty="0" smtClean="0">
                <a:solidFill>
                  <a:srgbClr val="002060"/>
                </a:solidFill>
              </a:rPr>
            </a:br>
            <a:r>
              <a:rPr lang="ru-RU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программирование беспилотных авиационных систем), БПЛА.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2641244" y="206226"/>
            <a:ext cx="5459471" cy="9531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</a:rPr>
              <a:t>Областной конкурс «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</a:rPr>
              <a:t>ОренИнфо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».</a:t>
            </a:r>
          </a:p>
          <a:p>
            <a:pPr lvl="0" algn="ctr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Дипломом  II степени награждён </a:t>
            </a:r>
          </a:p>
          <a:p>
            <a:pPr lvl="0" algn="ctr"/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Абдрахимов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 Амир «Создание компьютерной игры в </a:t>
            </a:r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Scratch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» </a:t>
            </a:r>
          </a:p>
          <a:p>
            <a:pPr lvl="0" algn="ctr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Дипломом  финалиста  награжден Коршунов Мартин «Автономный робот Шеф-повар»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7077074" y="548680"/>
            <a:ext cx="5147837" cy="9232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Первый муниципальный чемпионат по робототехнике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</a:rPr>
              <a:t>,</a:t>
            </a:r>
          </a:p>
          <a:p>
            <a:pPr lvl="0" algn="ctr"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1 место - Машков Андрей </a:t>
            </a:r>
          </a:p>
          <a:p>
            <a:pPr lvl="0" algn="ctr">
              <a:defRPr/>
            </a:pP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в номинации «</a:t>
            </a:r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Кегельринг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»</a:t>
            </a:r>
          </a:p>
          <a:p>
            <a:pPr lvl="0" algn="ctr">
              <a:defRPr/>
            </a:pP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2  место- команда </a:t>
            </a:r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Нежинского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 лицея (</a:t>
            </a:r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Абдрахимов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 Амир, Машков Андрей, Агапов Семён, Азаренко Рустам)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996" y="13610"/>
            <a:ext cx="5517358" cy="39504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034" y="85167"/>
            <a:ext cx="5589529" cy="36365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54970" y="64410"/>
            <a:ext cx="5461762" cy="4152900"/>
          </a:xfrm>
          <a:prstGeom prst="rect">
            <a:avLst/>
          </a:prstGeom>
        </p:spPr>
      </p:pic>
      <p:pic>
        <p:nvPicPr>
          <p:cNvPr id="5122" name="Рисунок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048" y="6142327"/>
            <a:ext cx="46878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Рисунок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579" y="5988203"/>
            <a:ext cx="4114800" cy="360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8587" y="5967036"/>
            <a:ext cx="4501214" cy="416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2710</TotalTime>
  <Words>311</Words>
  <Application>Microsoft Office PowerPoint</Application>
  <PresentationFormat>Произвольный</PresentationFormat>
  <Paragraphs>76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Calibri</vt:lpstr>
      <vt:lpstr>Microsoft Sans Serif</vt:lpstr>
      <vt:lpstr>Open Sans Light Bold</vt:lpstr>
      <vt:lpstr>Times Neue Roman</vt:lpstr>
      <vt:lpstr>Times Neue Roman Bold</vt:lpstr>
      <vt:lpstr>Times New Roman</vt:lpstr>
      <vt:lpstr>Office Theme</vt:lpstr>
      <vt:lpstr>1_Office Theme</vt:lpstr>
      <vt:lpstr>Опыт развития и реализации технологического образования школьников на базе Центра цифрового и гуманитарного профилей  « Точка роста»   МАОУ «Нежинский лицей Оренбургского района» </vt:lpstr>
      <vt:lpstr>Презентация PowerPoint</vt:lpstr>
      <vt:lpstr>Презентация PowerPoint</vt:lpstr>
      <vt:lpstr>Педагоги лицея: Сумкина Юлия Игоревна, Давыдова Олеся Александровна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pptx_20221007_102641_0000</dc:title>
  <dc:creator>Точка роста 1</dc:creator>
  <cp:lastModifiedBy>ТОчка роста</cp:lastModifiedBy>
  <cp:revision>128</cp:revision>
  <dcterms:created xsi:type="dcterms:W3CDTF">2022-10-11T10:11:30Z</dcterms:created>
  <dcterms:modified xsi:type="dcterms:W3CDTF">2024-02-01T17:43:33Z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2022-10-10T00:00:00Z</vt:filetime>
  </property>
  <property fmtid="{D5CDD505-2E9C-101B-9397-08002B2CF9AE}" pid="3" name="Creator">
    <vt:lpwstr>Google</vt:lpwstr>
  </property>
  <property fmtid="{D5CDD505-2E9C-101B-9397-08002B2CF9AE}" pid="4" name="LastSaved">
    <vt:filetime>2022-10-11T00:00:00Z</vt:filetime>
  </property>
</Properties>
</file>