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12192000" cy="6858000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Arial Black" pitchFamily="34" charset="0"/>
      <p:bold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6" y="-346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4/8/2024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85646" y="308458"/>
            <a:ext cx="9573061" cy="8338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85"/>
              </a:lnSpc>
              <a:spcBef>
                <a:spcPts val="0"/>
              </a:spcBef>
              <a:spcAft>
                <a:spcPts val="0"/>
              </a:spcAft>
            </a:pPr>
            <a:r>
              <a:rPr sz="2400">
                <a:solidFill>
                  <a:srgbClr val="000000"/>
                </a:solidFill>
                <a:latin typeface="Arial Black"/>
                <a:cs typeface="Arial Black"/>
              </a:rPr>
              <a:t>VI </a:t>
            </a:r>
            <a:r>
              <a:rPr lang="ru-RU" sz="2400" dirty="0" smtClean="0">
                <a:solidFill>
                  <a:srgbClr val="000000"/>
                </a:solidFill>
                <a:latin typeface="Arial Black"/>
                <a:cs typeface="Arial Black"/>
              </a:rPr>
              <a:t>региональный </a:t>
            </a:r>
            <a:r>
              <a:rPr sz="2400" smtClean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конкурс методических</a:t>
            </a:r>
            <a:r>
              <a:rPr sz="2400" spc="11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разработок</a:t>
            </a:r>
          </a:p>
          <a:p>
            <a:pPr marL="3300831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«Время</a:t>
            </a:r>
            <a:r>
              <a:rPr sz="2400" spc="13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читать!»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95602" y="1039978"/>
            <a:ext cx="8950089" cy="4680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85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Номинация</a:t>
            </a:r>
            <a:r>
              <a:rPr sz="2400" spc="2409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«Методическая разработка занятия»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51445" y="2150936"/>
            <a:ext cx="9641348" cy="8338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85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Методическая</a:t>
            </a:r>
            <a:r>
              <a:rPr sz="2400" spc="13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разработка читательской конференции</a:t>
            </a:r>
          </a:p>
          <a:p>
            <a:pPr marL="1438910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по книге А. Лиханова «Непрощенная»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784515" y="2882456"/>
            <a:ext cx="8776592" cy="4680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85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Тема:</a:t>
            </a:r>
            <a:r>
              <a:rPr sz="2400" spc="14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«Не простили…И</a:t>
            </a:r>
            <a:r>
              <a:rPr sz="2400" spc="12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сама себя не простила…»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427444" y="3804888"/>
            <a:ext cx="5201459" cy="909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48918" marR="0">
              <a:lnSpc>
                <a:spcPts val="2538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 Black"/>
                <a:cs typeface="Arial Black"/>
              </a:rPr>
              <a:t>Подготовила: Дурасова Л.А.,</a:t>
            </a:r>
          </a:p>
          <a:p>
            <a:pPr marL="0" marR="0">
              <a:lnSpc>
                <a:spcPts val="215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 Black"/>
                <a:cs typeface="Arial Black"/>
              </a:rPr>
              <a:t>учитель русского языка и литературы,</a:t>
            </a:r>
          </a:p>
          <a:p>
            <a:pPr marL="174743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 Black"/>
                <a:cs typeface="Arial Black"/>
              </a:rPr>
              <a:t>Новоузелинский филиал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995958" y="4627848"/>
            <a:ext cx="3631918" cy="3604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38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 Black"/>
                <a:cs typeface="Arial Black"/>
              </a:rPr>
              <a:t>МБОУ «Матвеевская СОШ»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21429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137039" y="5779376"/>
            <a:ext cx="5650007" cy="11995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85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FFFF00"/>
                </a:solidFill>
                <a:latin typeface="Arial Black"/>
                <a:cs typeface="Arial Black"/>
              </a:rPr>
              <a:t>НА НЕЁ ВОЗЗРИЛИСЬ ДЕСЯТКИ</a:t>
            </a:r>
          </a:p>
          <a:p>
            <a:pPr marL="0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FFFF00"/>
                </a:solidFill>
                <a:latin typeface="Arial Black"/>
                <a:cs typeface="Arial Black"/>
              </a:rPr>
              <a:t>ГЛАЗ....</a:t>
            </a:r>
          </a:p>
          <a:p>
            <a:pPr marL="0" marR="0">
              <a:lnSpc>
                <a:spcPts val="288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FFFF00"/>
                </a:solidFill>
                <a:latin typeface="Arial Black"/>
                <a:cs typeface="Arial Black"/>
              </a:rPr>
              <a:t>- СУЧКА</a:t>
            </a:r>
            <a:r>
              <a:rPr sz="2400" spc="10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FFFF00"/>
                </a:solidFill>
                <a:latin typeface="Arial Black"/>
                <a:cs typeface="Arial Black"/>
              </a:rPr>
              <a:t>НЕМЕЦКАЯ!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0004" y="4925872"/>
            <a:ext cx="11820014" cy="10063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5600" marR="0">
              <a:lnSpc>
                <a:spcPts val="282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У романа,</a:t>
            </a:r>
            <a:r>
              <a:rPr sz="2000" spc="14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как и</a:t>
            </a:r>
            <a:r>
              <a:rPr sz="2000" spc="10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у самой судьбы,</a:t>
            </a:r>
            <a:r>
              <a:rPr sz="2000" spc="12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нет</a:t>
            </a:r>
            <a:r>
              <a:rPr sz="2000" spc="18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счастливых финалов. В доме Штернов</a:t>
            </a:r>
            <a:r>
              <a:rPr sz="2000" spc="11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ее</a:t>
            </a:r>
          </a:p>
          <a:p>
            <a:pPr marL="0" marR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приняли сдержанно, давая понять,</a:t>
            </a:r>
            <a:r>
              <a:rPr sz="2000" spc="12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что она здесь чужая.</a:t>
            </a:r>
            <a:r>
              <a:rPr sz="2000" spc="13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Рожденную девочку</a:t>
            </a:r>
          </a:p>
          <a:p>
            <a:pPr marL="0" marR="0">
              <a:lnSpc>
                <a:spcPts val="2401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насыщала кормилица. Добросердный Вилли погиб на фронте. Война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0004" y="5840272"/>
            <a:ext cx="12015302" cy="7028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82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завершилась приходом американцев в</a:t>
            </a:r>
            <a:r>
              <a:rPr sz="2000" spc="10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город Дуйсбург.</a:t>
            </a:r>
            <a:r>
              <a:rPr sz="2000" spc="13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Дочка Лизанька,</a:t>
            </a:r>
            <a:r>
              <a:rPr sz="2000" spc="14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частица</a:t>
            </a:r>
          </a:p>
          <a:p>
            <a:pPr marL="0" marR="0">
              <a:lnSpc>
                <a:spcPts val="241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погибшего Вилли, ее</a:t>
            </a:r>
            <a:r>
              <a:rPr sz="2000" spc="11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собственная драгоценная часть,</a:t>
            </a:r>
            <a:r>
              <a:rPr sz="2000" spc="12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отнята Штернами тихо и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0004" y="6446101"/>
            <a:ext cx="8341336" cy="4680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85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Arial Black"/>
                <a:cs typeface="Arial Black"/>
              </a:rPr>
              <a:t>решительно. Здесь русская пленница никому не нужна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331761" y="3437508"/>
            <a:ext cx="4613292" cy="1819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72313" marR="0">
              <a:lnSpc>
                <a:spcPts val="394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Алена предпочла</a:t>
            </a:r>
          </a:p>
          <a:p>
            <a:pPr marL="523075" marR="0">
              <a:lnSpc>
                <a:spcPts val="3361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вернуться в свой</a:t>
            </a:r>
          </a:p>
          <a:p>
            <a:pPr marL="0" marR="0">
              <a:lnSpc>
                <a:spcPts val="335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деревенский</a:t>
            </a:r>
            <a:r>
              <a:rPr sz="2800" spc="11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домик —</a:t>
            </a:r>
          </a:p>
          <a:p>
            <a:pPr marL="957605" marR="0">
              <a:lnSpc>
                <a:spcPts val="335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за свой</a:t>
            </a:r>
            <a:r>
              <a:rPr sz="2800" spc="14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грех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367397" y="5144630"/>
            <a:ext cx="4541515" cy="966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4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расплатилась</a:t>
            </a:r>
            <a:r>
              <a:rPr sz="2800" spc="10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долгим</a:t>
            </a:r>
          </a:p>
          <a:p>
            <a:pPr marL="1207808" marR="0">
              <a:lnSpc>
                <a:spcPts val="335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и полным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085963" y="5997829"/>
            <a:ext cx="3113474" cy="539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4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FF00"/>
                </a:solidFill>
                <a:latin typeface="Arial Black"/>
                <a:cs typeface="Arial Black"/>
              </a:rPr>
              <a:t>одиночеством</a:t>
            </a:r>
            <a:r>
              <a:rPr sz="2800" dirty="0">
                <a:solidFill>
                  <a:srgbClr val="FFFF00"/>
                </a:solidFill>
                <a:latin typeface="Arial"/>
                <a:cs typeface="Arial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795397" y="2153550"/>
            <a:ext cx="7567125" cy="754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5640"/>
              </a:lnSpc>
              <a:spcBef>
                <a:spcPts val="0"/>
              </a:spcBef>
              <a:spcAft>
                <a:spcPts val="0"/>
              </a:spcAft>
            </a:pPr>
            <a:r>
              <a:rPr sz="4000" dirty="0">
                <a:solidFill>
                  <a:srgbClr val="FFFF00"/>
                </a:solidFill>
                <a:latin typeface="Arial Black"/>
                <a:cs typeface="Arial Black"/>
              </a:rPr>
              <a:t>СПАСИБО </a:t>
            </a:r>
            <a:r>
              <a:rPr sz="4000" spc="-12" dirty="0">
                <a:solidFill>
                  <a:srgbClr val="FFFF00"/>
                </a:solidFill>
                <a:latin typeface="Arial Black"/>
                <a:cs typeface="Arial Black"/>
              </a:rPr>
              <a:t>ЗА</a:t>
            </a:r>
            <a:r>
              <a:rPr sz="4000" dirty="0">
                <a:solidFill>
                  <a:srgbClr val="FFFF00"/>
                </a:solidFill>
                <a:latin typeface="Arial Black"/>
                <a:cs typeface="Arial Black"/>
              </a:rPr>
              <a:t>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76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15195" y="4589692"/>
            <a:ext cx="215912" cy="293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8675" y="15050"/>
            <a:ext cx="10693304" cy="15653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385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Ужасы</a:t>
            </a:r>
            <a:r>
              <a:rPr sz="2400" spc="10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внезапной войны всё меняют, уничтожают радость и</a:t>
            </a:r>
          </a:p>
          <a:p>
            <a:pPr marL="99009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надежды. Немцы захватили деревню.</a:t>
            </a:r>
            <a:r>
              <a:rPr sz="2400" spc="12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Девочка испытывает</a:t>
            </a:r>
          </a:p>
          <a:p>
            <a:pPr marL="459727" marR="0">
              <a:lnSpc>
                <a:spcPts val="288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жуткое потрясение — оккупанты сразу явили зверский</a:t>
            </a:r>
          </a:p>
          <a:p>
            <a:pPr marL="4335488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Arial Black"/>
                <a:cs typeface="Arial Black"/>
              </a:rPr>
              <a:t>характер...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828042" y="808786"/>
            <a:ext cx="5325359" cy="1391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4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А потом женщин и даже</a:t>
            </a:r>
          </a:p>
          <a:p>
            <a:pPr marL="0" marR="0">
              <a:lnSpc>
                <a:spcPts val="335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стариков погнали гуртом,</a:t>
            </a:r>
          </a:p>
          <a:p>
            <a:pPr marL="0" marR="0">
              <a:lnSpc>
                <a:spcPts val="335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как</a:t>
            </a:r>
            <a:r>
              <a:rPr sz="2800" spc="13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скот, затем 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28042" y="2087511"/>
            <a:ext cx="5995099" cy="3526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4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переполненных грузовиках</a:t>
            </a:r>
          </a:p>
          <a:p>
            <a:pPr marL="0" marR="0">
              <a:lnSpc>
                <a:spcPts val="3361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увозили рыть</a:t>
            </a:r>
            <a:r>
              <a:rPr sz="2800" spc="10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огромные</a:t>
            </a:r>
          </a:p>
          <a:p>
            <a:pPr marL="0" marR="0">
              <a:lnSpc>
                <a:spcPts val="335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котлованы «для</a:t>
            </a:r>
            <a:r>
              <a:rPr sz="2800" spc="-10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обороны».</a:t>
            </a:r>
          </a:p>
          <a:p>
            <a:pPr marL="0" marR="0">
              <a:lnSpc>
                <a:spcPts val="335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Началась голодная, разутая,</a:t>
            </a:r>
          </a:p>
          <a:p>
            <a:pPr marL="0" marR="0">
              <a:lnSpc>
                <a:spcPts val="3361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раздетая лагерная каторга.</a:t>
            </a:r>
          </a:p>
          <a:p>
            <a:pPr marL="0" marR="0">
              <a:lnSpc>
                <a:spcPts val="335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Человек</a:t>
            </a:r>
            <a:r>
              <a:rPr sz="2800" spc="12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в </a:t>
            </a:r>
            <a:r>
              <a:rPr sz="2800" spc="-11" dirty="0">
                <a:solidFill>
                  <a:srgbClr val="000000"/>
                </a:solidFill>
                <a:latin typeface="Arial Black"/>
                <a:cs typeface="Arial Black"/>
              </a:rPr>
              <a:t>аду</a:t>
            </a:r>
            <a:r>
              <a:rPr sz="2800" spc="13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беззащитен.</a:t>
            </a:r>
          </a:p>
          <a:p>
            <a:pPr marL="0" marR="0">
              <a:lnSpc>
                <a:spcPts val="3359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Инстинкт — выжить!</a:t>
            </a:r>
            <a:r>
              <a:rPr sz="2800" spc="15" dirty="0">
                <a:solidFill>
                  <a:srgbClr val="000000"/>
                </a:solidFill>
                <a:latin typeface="Arial Black"/>
                <a:cs typeface="Arial Black"/>
              </a:rPr>
              <a:t> </a:t>
            </a: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— не</a:t>
            </a:r>
          </a:p>
          <a:p>
            <a:pPr marL="0" marR="0">
              <a:lnSpc>
                <a:spcPts val="3361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Arial Black"/>
                <a:cs typeface="Arial Black"/>
              </a:rPr>
              <a:t>появлялся.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58962" y="5378195"/>
            <a:ext cx="7516665" cy="10990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4512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FF00"/>
                </a:solidFill>
                <a:latin typeface="Arial Black"/>
                <a:cs typeface="Arial Black"/>
              </a:rPr>
              <a:t>УЗЕЛ</a:t>
            </a:r>
            <a:r>
              <a:rPr sz="3200" spc="1066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3200" dirty="0">
                <a:solidFill>
                  <a:srgbClr val="FFFF00"/>
                </a:solidFill>
                <a:latin typeface="Arial Black"/>
                <a:cs typeface="Arial Black"/>
              </a:rPr>
              <a:t>АЛЁНУШКИНОЙ</a:t>
            </a:r>
            <a:r>
              <a:rPr sz="3200" spc="1059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3200" dirty="0">
                <a:solidFill>
                  <a:srgbClr val="FFFF00"/>
                </a:solidFill>
                <a:latin typeface="Arial Black"/>
                <a:cs typeface="Arial Black"/>
              </a:rPr>
              <a:t>СУДЬБЫ</a:t>
            </a:r>
          </a:p>
          <a:p>
            <a:pPr marL="191871" marR="0">
              <a:lnSpc>
                <a:spcPts val="3841"/>
              </a:lnSpc>
              <a:spcBef>
                <a:spcPts val="50"/>
              </a:spcBef>
              <a:spcAft>
                <a:spcPts val="0"/>
              </a:spcAft>
            </a:pPr>
            <a:r>
              <a:rPr sz="3200" dirty="0">
                <a:solidFill>
                  <a:srgbClr val="FFFF00"/>
                </a:solidFill>
                <a:latin typeface="Arial Black"/>
                <a:cs typeface="Arial Black"/>
              </a:rPr>
              <a:t>ЗАВЯЗЫВАЕТСЯ</a:t>
            </a:r>
            <a:r>
              <a:rPr sz="3200" spc="1056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3200" dirty="0">
                <a:solidFill>
                  <a:srgbClr val="FFFF00"/>
                </a:solidFill>
                <a:latin typeface="Arial Black"/>
                <a:cs typeface="Arial Black"/>
              </a:rPr>
              <a:t>ВСЁ</a:t>
            </a:r>
            <a:r>
              <a:rPr sz="3200" spc="1062" dirty="0">
                <a:solidFill>
                  <a:srgbClr val="FFFF00"/>
                </a:solidFill>
                <a:latin typeface="Arial Black"/>
                <a:cs typeface="Arial Black"/>
              </a:rPr>
              <a:t> </a:t>
            </a:r>
            <a:r>
              <a:rPr sz="3200" dirty="0">
                <a:solidFill>
                  <a:srgbClr val="FFFF00"/>
                </a:solidFill>
                <a:latin typeface="Arial Black"/>
                <a:cs typeface="Arial Black"/>
              </a:rPr>
              <a:t>ТУЖЕ...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238</Words>
  <Application>Microsoft Office PowerPoint</Application>
  <PresentationFormat>Произвольный</PresentationFormat>
  <Paragraphs>45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Arial Black</vt:lpstr>
      <vt:lpstr>Theme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doc2pdf</dc:creator>
  <cp:lastModifiedBy>RESURSCENTR</cp:lastModifiedBy>
  <cp:revision>3</cp:revision>
  <dcterms:modified xsi:type="dcterms:W3CDTF">2024-04-08T10:35:41Z</dcterms:modified>
</cp:coreProperties>
</file>